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Selamat pagi semuanya. Hari ini saya tidak mau membahas AI dari sisi teori — bagaimana modelnya bekerja, atau seberapa canggih teknologinya.
Saya mau menunjukkan sesuatu yang lebih sederhana: apa yang terjadi kalau AI benar-benar kita jadikan bagian dari cara kita bekerja.
AICOPS salah satu contohnya. Saya memakainya bukan cuma untuk bertanya atau minta jawaban, tapi sebagai assistant di dalam proses kerja — dari ide, analisis, development, sampai jadi sesuatu yang benar-benar bisa dipakai.
Jadi kita tidak mulai dari “AI bisa melakukan apa?” Kita mulai dari: “Apa yang bisa kita hasilkan kalau AI jadi bagian dari workflow kita?”
Hasilnya saya tunjukkan dulu. Prosesnya kita lihat setelah itu.
[Pause 1–2 detik, jangan membaca judul. Lanjut ke demo dalam 15 detik.]
Let's start from the outcome.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[Klik frame di layar untuk membuka AICOPS. Goal yang diketik: “Buatkan agent untuk membantu IT support internal.”]
Ini yang tadi saya maksud — hasilnya dulu, prosesnya menyusul.
Saya hanya mengetik satu kalimat. Perhatikan: yang muncul duluan bukan hasilnya, tapi rencananya.
Sekarang dia jalan sendiri.
Yang mau saya tunjukkan cuma satu: saya tidak menyalin apa pun. Saya hanya memberi tujuan.
Perhatikan cara kerjanya, bukan aplikasinya.
[Cukup 45 detik. Jangan tergoda menjelaskan aplikasinya. Rekaman cadangan sudah terbuka di tab sebelah — kalau macet lebih dari 5 detik, pindah ke rekaman sambil terus bicara.]
[Kalau halamannya tidak muncul di dalam frame, pakai tombol “Buka di tab ↗” di pojok kanan atas frame. Setelah klik ke dalam frame, tekan Escape dulu sebelum panah kanan supaya navigasi slide jalan lagi.]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tadi kita mulai dari hasilnya, sekarang saya tunjukkan salah satu alat yang saya gunakan di balik proses tersebut.
Namanya Hermes. Saya menggunakannya sebagai AI assistant dalam workflow kerja saya.
Jadi Hermes bukan yang menggantikan saya mengerjakan project. Saya tetap menentukan tujuan, prioritas, keputusan teknis, dan melakukan review.
Hermes membantu di bagian-bagian pekerjaan yang bisa dibantu AI — mulai dari memahami context, menjalankan prosedur, membuat atau memeriksa sesuatu, sampai membantu automation.
AICOPS adalah salah satu hasil dari workflow tersebut.
Dan setelah ini saya ingin menunjukkan apa yang membuat assistant seperti ini berbeda dari sekadar menggunakan AI melalui chat.
[Tekankan 'yang saya gunakan' — bukan 'yang mengerjakan'. Ini menjaga positioning Human + AI sejak awal.]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Sebenarnya yang berubah bukan sekadar model AI yang kita gunakan.
Yang berubah adalah bagaimana kita menempatkan AI di dalam workflow.
Dalam pola chat biasa, AI memberikan jawaban, kemudian manusia mengambil hasil tersebut dan melanjutkan pekerjaannya.
Dalam pola assistant, kita mulai memberikan tujuan dan konteks pekerjaan.
AI kemudian bisa membantu menyusun langkah, menggunakan tools, dan menjalankan bagian tertentu dari pekerjaan tersebut.
Jadi pergeserannya sederhana: dari AI yang hanya kita ajak chat, menjadi AI yang kita libatkan dalam workflow.
[Pause]
Dan ini yang kemudian membuka kemungkinan penggunaan AI yang jauh lebih luas.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tadi kita melihat bahwa assistant bisa melakukan lebih dari sekadar chat, sekarang pertanyaannya: apa yang membuatnya bisa bekerja seperti itu?
Bukan hanya model AI-nya.
Di sekeliling model ada context, skills, memory, tools, dan environment.
Context membuat assistant memahami aturan dan pekerjaan yang sedang kita lakukan.
Skills membuat workflow tertentu bisa kita definisikan sekali dan digunakan kembali.
Memory membantu membawa konteks dari pekerjaan sebelumnya.
Tools dan environment kemudian memberikan kemampuan untuk benar-benar melakukan sesuatu.
Jadi modelnya bisa saja sama, tetapi assistant yang kita bangun bisa berbeda karena konteks, kemampuan, dan akses yang kita berikan.
[Jangan jelaskan keenam layer satu per satu. Fokus pada Context, Skills, dan Tools sebagai tiga konsep utama.]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tadi kita melihat komponen yang membentuk assistant, sekarang kita zoom out.
Hermes bukan hanya satu kemampuan. Di dalamnya ada berbagai capability yang bisa kita kombinasikan sesuai kebutuhan.
Di sini ada lima kelompok besar: core, automation, media dan web, integrations, dan customization.
Saya tidak akan membahas semuanya satu per satu.
Yang ingin saya tunjukkan justru bagaimana beberapa capability ini ketika digabungkan bisa mengubah workflow kita.
[Pause 2–3 detik. Biarkan audience melihat keseluruhan map.]
Setelah ini saya ambil beberapa contoh yang paling terasa dampaknya dalam pekerjaan sehari-hari.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Capability pertama adalah Skills.
Konsepnya sederhana: kalau kita punya cara kerja tertentu yang sering dilakukan, cara kerja tersebut bisa ditulis menjadi sebuah skill.
Skill bukan hanya instruksi, tetapi dapat berisi aturan, contoh, template, dan script pendukung.
Setelah dibuat, skill dapat digunakan kembali ketika pekerjaan yang sesuai muncul.
Artinya kita tidak perlu menjelaskan workflow yang sama dari awal setiap kali.
Dan ketika workflow tersebut sudah stabil, skill dapat dibagikan dan digunakan kembali untuk kebutuhan lain.
[Tekankan Define → Reuse → Share. Jangan masuk terlalu dalam ke struktur SKILL.md.]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Capability kedua adalah Memory.
Manfaat utamanya bukan bahwa AI mengingat semuanya, tetapi pekerjaan bisa memiliki continuity antar-sesi.
Hermes memisahkan konteks yang dipelajari dari pekerjaan dengan konteks tentang bagaimana saya biasanya bekerja.
Jadi ketika sesi baru dimulai, kita tidak selalu harus menjelaskan ulang project, environment, atau pola kerja yang sama.
Memory juga perlu dijaga agar tetap relevan. Tujuannya bukan menyimpan sebanyak mungkin informasi, tetapi menyimpan context yang memang berguna untuk pekerjaan berikutnya.
[Tekankan kata 'continuity'. Memory di sini adalah pengurang context setup yang berulang.]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Memory menjaga apa yang sudah dipelajari, Context Files menentukan bagaimana pekerjaan harus dilakukan.
Aturan dapat ditulis pada level yang berbeda: aturan umum, aturan project, sampai aturan yang lebih spesifik pada folder atau pekerjaan.
Untuk konteks non-teknis, konsepnya bisa dibayangkan seperti SOP yang selalu tersedia sebelum pekerjaan dimulai.
Misalnya format laporan, istilah yang digunakan, aturan proses, atau hal-hal yang harus dihindari.
Aturan yang lebih spesifik dapat mengambil prioritas dari aturan yang lebih umum.
Dengan begitu, standar umum tetap berlaku tetapi setiap project atau divisi dapat memiliki penyesuaian sendiri.
[Tekankan hierarchy: aturan umum → project → pekerjaan spesifik.]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Setelah AI punya context dan cara kerja, capability berikutnya adalah automation.
Scheduled Tasks memungkinkan pekerjaan rutin dijalankan berdasarkan waktu yang kita tentukan.
Instruksinya juga dapat ditulis dengan bahasa biasa. Misalnya, setiap Senin pagi buat rekap tiket minggu lalu dan kirimkan hasilnya ke channel tertentu.
Dalam workflow saya, pola seperti ini dapat digunakan untuk pengecekan kondisi server, monitoring, atau laporan berkala.
Yang penting bukan sekadar membuat jadwal, tetapi memindahkan pekerjaan rutin dari aktivitas manual menjadi proses yang dapat berjalan sendiri.
[Beri jeda setelah contoh 'setiap Senin pagi' agar audience mulai membayangkan use case mereka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pekerjaan mulai besar, Hermes tidak harus mengerjakannya sebagai satu proses panjang.
Pekerjaan dapat dipecah menjadi beberapa jalur, dan masing-masing agent mengerjakan bagian yang berbeda.
Misalnya satu melakukan riset, satu mengerjakan bagian lain, dan satu lagi memeriksa atau memverifikasi hasil.
Setelah selesai, hasilnya dapat dirangkum kembali sehingga kita tidak perlu mengikuti seluruh proses satu per satu.
Yang menarik di sini bukan sekadar jumlah agent, tetapi kemampuan membagi pekerjaan berdasarkan tugas yang berbeda.
[Tekankan visual: satu task → beberapa jalur → satu hasil.]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Capability berikutnya adalah Code Execution.
Ketika pekerjaan memiliki pola yang berulang, Hermes dapat membuat script kecil untuk membantu mengerjakannya secara otomatis.
Daripada meminta proses yang sama berkali-kali, kita membuat satu cara untuk menjalankan proses tersebut.
Contohnya, ada ratusan file dengan format yang sama dan semuanya perlu dirapikan. Script dapat menangani seluruh file sekaligus.
Setelah script terbukti bekerja, cara tersebut juga dapat digunakan kembali untuk pekerjaan serupa.
[Fokus pada repetitive task → script → reusable process. Jangan masuk ke detail teknis eksekusi.]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Sampai di sini kita sudah melihat bagaimana Hermes bisa memahami context, menjalankan pekerjaan, dan melakukan automation.
MCP adalah salah satu cara untuk menghubungkan capability tersebut dengan sistem yang sudah kita gunakan.
Dengan akses yang sesuai, Hermes dapat berinteraksi dengan sistem tiket, database, dokumen, atau API internal.
Yang penting, koneksi bukan berarti akses tanpa batas. Tool dan permission dapat ditentukan sesuai kebutuhan.
Untuk kebutuhan yang sangat spesifik, kita juga dapat membuat tool sendiri melalui Plugins.
[Tekankan: AI bisa bekerja dengan sistem yang sudah kita punya. Jangan masuk ke definisi teknis MCP.]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capability yang menarik karena tidak semua sistem perusahaan memiliki API.
Dengan Browser, Hermes dapat berinteraksi langsung dengan aplikasi web — membaca halaman, mencari informasi, mengisi form, dan menjalankan langkah yang berulang.
Jadi kita tidak selalu harus menunggu sebuah sistem dibuatkan API terlebih dahulu agar AI dapat membantu pekerjaan di dalamnya.
Untuk sistem internal, browser dapat dijalankan di environment yang kita kendalikan, dengan akses dan sesi yang sudah diberikan.
Tentu saja aksesnya tetap mengikuti permission dan aturan keamanan yang berlaku.
[Tekankan: sistem tidak punya API bukan berarti AI tidak bisa membantu.]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Sampai sini beberapa capability terdengar cukup teknis. Tapi cara berinteraksi dengan assistant tidak harus teknis.
Hermes dapat digunakan melalui suara, wake word, maupun gambar atau screenshot.
Misalnya ketika IT Support menerima screenshot error dari user, screenshot tersebut dapat diberikan ke Hermes untuk dianalisis dan dijelaskan.
Atau ketika sedang tidak nyaman mengetik, pekerjaan tertentu dapat dilakukan melalui voice.
Jadi capability yang kompleks di belakang tetap dapat digunakan melalui interface yang sederhana di depan.
[Tekankan konsep natural interaction. Jangan menjelaskan teknis voice atau vision terlalu dalam.]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Capability terakhir yang ingin saya tunjukkan adalah customization.
Satu platform AI tidak harus berperilaku sama untuk semua kebutuhan. Kita bisa menentukan bagaimana assistant berkomunikasi dan bagaimana dia menjalankan perannya.
SOUL.md menjadi baseline untuk karakter dan cara berkomunikasinya.
Misalnya saya ingin assistant berbicara langsung, mengakui ketika tidak yakin, dan tidak sekadar menyetujui semua ide saya.
Sedangkan AGENTS.md lebih dekat dengan aturan pekerjaannya — bagaimana pekerjaan dilakukan dan aturan apa yang berlaku pada project tertentu.
Jadi platform yang sama dapat digunakan untuk kebutuhan berbeda dengan context dan aturan yang berbeda.
[Tekankan perbedaan: SOUL = bagaimana assistant berperilaku; AGENTS = bagaimana pekerjaan dilakukan.]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Sebelum masuk ke contoh pemanfaatan, ada satu pertanyaan yang wajar: kalau AI diberi akses untuk bekerja, bagaimana kita menjaga kontrolnya?
Ada beberapa mekanisme yang membantu mengurangi risikonya.
Untuk perubahan file, misalnya, kita bisa menggunakan checkpoint sehingga kondisi sebelumnya dapat dikembalikan.
Untuk akses, capability dan tools yang tersedia bisa dibatasi sesuai kebutuhan. Tidak semua agent harus memiliki akses yang sama.
Untuk data dan layanan AI, provider serta jalur akses juga perlu ditentukan sesuai kebutuhan dan kebijakan yang berlaku.
Dan ketika pekerjaan didelegasikan ke subagent, konteks dan capability-nya dapat dibuat lebih terbatas daripada agent utama.
Tapi ada satu hal yang penting: mekanisme ini membantu menjaga kontrol, bukan menghilangkan kebutuhan oversight manusia. Keputusan akhir tetap ada pada kita.
[Jangan menjanjikan '100% aman'. Framing yang digunakan: risk control, permission, isolation, dan human oversight.]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Pertanyaan ini sangat wajar: kalau kita sudah punya Claude, kenapa perlu Hermes?
Kuncinya adalah membedakan model dengan harness atau environment.
Claude adalah model AI yang memberikan kemampuan reasoning dan generation. Claude Desktop adalah aplikasi siap pakai untuk berinteraksi dengan model tersebut.
Hermes berada di layer yang berbeda. Dia menjadi harness yang mengatur bagaimana AI bekerja — bagaimana context diberikan, tools digunakan, memory disimpan, pekerjaan dijadwalkan, dan proses dijalankan.
Model di belakang Hermes juga tidak harus selalu satu jenis. Claude bisa menjadi salah satu model yang digunakan, tergantung konfigurasi dan kebutuhan.
Jadi bukan Claude versus Hermes. Pertanyaannya adalah: untuk pekerjaan tertentu, apakah interface dan workflow yang sudah kita punya cukup, atau kita membutuhkan environment yang lebih bisa dikustomisasi dan diotomatisasi?
Dan tentu ada pertimbangan biaya. Subscription atau seat untuk sebuah aplikasi dan penggunaan API/model melalui platform lain dapat memiliki mekanisme billing yang berbeda, jadi ini perlu dihitung berdasarkan kebutuhan dan kontrak yang berlaku.
[Tekankan: Claude = model, Hermes = harness, environment = tempat AI bekerja. Jangan framing Hermes sebagai pengganti Claude.]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slide sebelumnya menjelaskan bedanya layer, slide ini menjawab pertanyaan praktisnya: kapan kita menggunakan masing-masing?
Untuk pekerjaan harian seperti dokumen, diskusi, atau mulai mencoba AI, Claude Desktop sudah sangat cukup. Tidak perlu menambah infrastructure yang harus kita pelihara.
Hermes mulai relevan ketika kebutuhannya berubah: agent harus berjalan terjadwal, perlu dekat dengan sistem internal, membutuhkan tools khusus, atau workflow-nya perlu dikustomisasi.
Jadi bukan berarti semua pekerjaan harus dipindahkan ke Hermes. Justru kita memilih environment berdasarkan kebutuhan pekerjaannya.
Dan untuk data atau akses yang lebih sensitif, environment, provider, serta permission perlu dirancang sesuai kebijakan dan kebutuhan security — bukan otomatis berarti lokal selalu lebih aman.
[Tekankan kalimat terakhir: 'bukan mengganti, tetapi melengkapi'. Ini penting agar Hermes tidak terdengar seperti proyek migrasi besar.]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ada satu slide yang saya ingin teman-teman bawa pulang, mungkin ini.
Untuk membuat assistant bagi satu divisi, polanya tidak perlu dimulai dari nol.
Pertama kita tentukan perannya dan cara dia berkomunikasi. Kemudian kita berikan context dan aturan kerja.
Setelah itu, prosedur yang berulang bisa dijadikan skill. Kalau perlu terhubung dengan sistem perusahaan, kita tambahkan tools atau MCP.
Terakhir, pekerjaan tertentu bisa dibuat berjalan otomatis atau dipecah menjadi beberapa proses.
Jadi framework-nya sama. Yang berbeda antar-divisi adalah knowledge, workflow, tools, dan aturan yang kita masukkan.
Dua slide berikutnya menunjukkan bagaimana framework yang sama ini diterapkan pada dua contoh nyata.
[Jangan menjelaskan kelima layer terlalu detail. Slide ini berfungsi sebagai 'recipe' sebelum masuk ke case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Sekarang kita masuk ke contoh nyata. Ini contoh bagaimana saya menggunakan Hermes untuk membantu workflow yang berkaitan dengan pekerjaan Engineering
Yang ingin saya tunjukkan bukan bahwa Hermes bisa melakukan semua pekerjaan programmer. Tetapi bagaimana beberapa pekerjaan yang repetitif atau membutuhkan context bisa dibantu oleh assistant.
Misalnya saat review sebelum merge, Hermes bisa membaca perubahan, mencocokkannya dengan aturan project, lalu merangkum temuan untuk saya review.
Saat kembali ke project lama, Context Files dan Memory membantu mengurangi waktu untuk membangun ulang context.
Untuk pekerjaan berulang seperti troubleshooting atau dokumentasi, workflow-nya bisa didefinisikan dan dijalankan kembali.
Dan untuk refactor besar, pekerjaan bisa dipecah menjadi beberapa jalur dengan checkpoint sehingga perubahan tetap bisa dikontrol.
Jadi nilai utamanya bukan 'AI menggantikan programmer', tetapi mengurangi pekerjaan yang berulang dan context switching sehingga programmer bisa lebih fokus pada keputusan teknis.
[Tekankan bahwa ini adalah workflow yang sudah dicoba, bukan daftar kemampuan teoritis.]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Untuk IT Support, saya perlu memberi catatan bahwa saya tidak sedang mewakili workflow yang saat ini berjalan di tim IT Support.
Jadi slide ini bukan hasil observasi atau klaim tentang kondisi mereka. Ini hanya contoh bagaimana capability Hermes secara konsep dapat dimanfaatkan pada workflow IT Support.
Misalnya, jika ada tiket yang berulang dan sudah memiliki SOP, assistant dapat membantu mengikuti prosedur dan mencari knowledge yang relevan.
Kalau ada pengecekan rutin, pekerjaan tersebut secara konsep bisa dijadwalkan dan hasilnya dibuat menjadi laporan.
Untuk aplikasi internal yang belum memiliki API, Browser Automation juga merupakan salah satu kemungkinan pemanfaatannya.
Kalau sistem helpdesk menyediakan akses melalui MCP atau tool yang sesuai, assistant dapat membantu membaca informasi dan menyiapkan draft atau ringkasan.
Dan jika ada prosedur yang sudah stabil, prosedur tersebut dapat didokumentasikan menjadi skill sehingga bisa digunakan kembali.
Sekali lagi, ini adalah contoh kemungkinan pemanfaatan. Validasi workflow aktual dan kebutuhan IT Support tetap perlu dilakukan bersama tim yang menjalankannya.
[Tekankan 'contoh pemanfaatan', bukan 'kondisi saat ini'. Jangan mengatakan workflow ini sudah berjalan di IT Support.]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Setelah melihat contoh di Engineering dan contoh kemungkinan pemanfaatan di IT Support, pertanyaannya adalah: apakah pola ini hanya relevan untuk development?
Menurut saya tidak. Tetapi saya juga tidak ingin mengklaim bahwa saya sudah mengetahui workflow atau kebutuhan masing-masing divisi.
Jadi yang ada di slide ini adalah contoh kemungkinan pemanfaatan yang bisa dieksplorasi bersama pemilik prosesnya.
Misalnya di Marketing, mungkin ada workflow seperti riset, content preparation, atau reporting yang sifatnya berulang.
Di Finance atau Admin, mungkin ada pekerjaan seperti rekap, pengecekan data, atau laporan berkala.
Operations bisa mengeksplorasi monitoring dan pekerjaan yang mengikuti aturan tertentu. Management mungkin bisa memanfaatkan assistant untuk membantu merangkum informasi dari berbagai sumber yang tersedia.
Yang penting bukan apakah contoh-contoh ini tepat untuk setiap divisi. Yang penting adalah framework-nya dapat digunakan kembali, sementara knowledge, workflow, tools, dan aturan disesuaikan dengan proses sebenarnya.
Validasi berikutnya harus dilakukan bersama masing-masing pemilik proses: cari workflow yang repetitif, berbasis aturan, atau membutuhkan banyak context, lalu lihat apakah AI memang memberikan manfaat.
[Tekankan bahwa semua item di slide ini adalah contoh/potensi, bukan kondisi aktual atau workflow yang sudah berjalan.]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Sekarang kita kembali ke AICOPS sebagai contoh hasil yang sudah berjalan.
AICOPS dikembangkan dengan memanfaatkan AI sebagai bagian dari workflow development, bukan sebagai pengganti proses engineering.
Saat ini ada lima modul utama, tiga agent aktif, dan enam service pendukung di infrastructure.
Pengembangannya berlangsung kurang lebih tiga bulan dan dikerjakan oleh satu developer.
Saya sengaja tidak menerjemahkan angka tersebut menjadi klaim produktivitas, misalnya mengatakan development menjadi sekian persen lebih cepat.
Kita belum memiliki baseline dan pengukuran formal untuk membuat klaim seperti itu.
Jadi yang saya tampilkan di sini adalah sesuatu yang lebih sederhana dan dapat diverifikasi: apa yang sudah berjalan, scope yang dibangun, durasi pengembangan, dan jumlah developer yang terlibat.
Yang perlu digarisbawahi, angka ini bukan berarti satu orang bekerja sendirian tanpa kontribusi tools atau sistem lain. Poinnya adalah AI menjadi bagian dari development workflow yang saya gunakan untuk menghasilkan AICOPS.
[Baris '1 developer' menjadi punchline, tetapi jangan framing sebagai 'AI menggantikan beberapa programmer'.]
[Pastikan angka 5, 3, 6, ±3 bulan, dan 1 developer diverifikasi sebelum hari-H.]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Setelah melihat hasilnya, saya juga ingin menunjukkan batasnya.
AI bisa menghasilkan solusi yang terlihat sangat rapi, tetapi belum tentu cocok dengan constraint yang kita punya.
Kadang solusinya juga terlalu kompleks untuk masalah yang sebenarnya sederhana. Di situ saya harus mempersempit scope dan menentukan versi minimum yang benar-benar dibutuhkan.
Untuk data, masalahnya bisa lebih berbahaya. AI bisa membuat asumsi yang terdengar masuk akal, tetapi sumber datanya ternyata berbeda. Jadi untuk hal seperti ini, saya tetap harus cek ke sumber aslinya.
Hal yang sama berlaku untuk Skill. Kalau prosedur awal kita belum benar, menuliskannya menjadi skill justru membuat prosedur yang salah menjadi lebih mudah diulang.
Jadi menurut saya, AI paling efektif bukan ketika kita menyerahkan judgment sepenuhnya, tetapi ketika AI membantu mempercepat pekerjaan sementara manusia tetap menentukan apakah hasil tersebut benar dan sesuai konteks.
[Kalau ada contoh nyata, ganti salah satu baris dengan kasus aktual. Contoh konkret akan jauh lebih kuat daripada penjelasan generik.]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Setelah melihat capability, hasil, dan batasnya, pembagian perannya menjadi lebih jelas.
Hermes kuat di pekerjaan yang bisa dijelaskan: menjalankan prosedur, mengerjakan pekerjaan berulang, melakukan analisis, menyiapkan alternatif, dan membantu eksekusi.
Sedangkan kita tetap memegang konteks bisnis, tujuan, prioritas, dan keputusan.
Termasuk ketika hasil AI terlihat benar, kita tetap perlu menilai apakah hasil tersebut memang cocok dengan kondisi dan risiko kita.
Jadi yang berubah bukan siapa yang bertanggung jawab. Yang berubah adalah bagaimana pekerjaan tersebut dibagi.
AI mengambil lebih banyak pekerjaan yang dapat diprosedurkan, sementara manusia dapat menggunakan lebih banyak waktunya untuk judgment, keputusan, dan pekerjaan yang membutuhkan konteks.
[Baris terakhir — 'Memegang accountability' — tampilkan sebagai punchline. Beri jeda sebelum quote.]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 pengalaman menggunakan Hermes, ada satu hal yang menurut saya cukup menarik.
Awalnya assistant ini hanya saya gunakan untuk membantu pekerjaan saya sendiri.
Tapi semakin banyak workflow yang dibuat, saya melihat bahwa yang sebenarnya bisa digunakan kembali bukan hanya agent-nya.
Skills, context, aturan kerja, dan workflow yang sudah dibuat juga bisa digunakan kembali.
Artinya, secara konsep, pola yang sama tidak harus berhenti di penggunaan personal. Bisa saja dibagikan dalam satu tim, digunakan untuk pekerjaan rutin, atau diterapkan pada kebutuhan yang berbeda.
Saya tidak mengatakan semua workflow pasti cocok untuk itu. Tapi menurut saya, ini bagian yang menarik dari eksperimen yang sudah saya lakukan.
[Tekankan progression: Personal → Reusable → Shared → Automated → Cross-team.]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Kalau saya simpulkan dari apa yang sudah saya coba, ternyata bukan model AI-nya saja yang menentukan hasil.
Model adalah salah satu bagian. Di sekitarnya ada agent, context, memory, skills, tools, dan automation.
Semua itu tetap membutuhkan human expertise untuk menentukan tujuan, memberikan konteks, dan memeriksa hasilnya.
Jadi buat saya, perbedaannya bukan sekadar dari 'menggunakan AI' atau tidak.
Yang lebih menarik adalah ketika AI mulai ditempatkan ke dalam workflow yang nyata.
AICOPS adalah salah satu hasil dari eksperimen tersebut.
Dan dari sini saya melihat bahwa pola yang sama mungkin bisa diterapkan pada workflow lain, selama memang ada pekerjaan yang cocok untuk dibantu AI.
[Setelah formula muncul, beri jeda. Jangan menambahkan kesimpulan besar tentang transformasi organisasi.]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DECK-image-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DECK_DETAIL-image-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CK">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FROM IDEA TO EXECUTION</a:t>
            </a:r>
            <a:endParaRPr lang="en-US" sz="78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CK_DETAIL">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04770" y="6515832"/>
            <a:ext cx="6858000" cy="159288"/>
          </a:xfrm>
          <a:prstGeom prst="rect">
            <a:avLst/>
          </a:prstGeom>
          <a:noFill/>
          <a:ln/>
        </p:spPr>
        <p:txBody>
          <a:bodyPr wrap="square" lIns="0" tIns="0" rIns="0" bIns="0" rtlCol="0" anchor="t"/>
          <a:lstStyle/>
          <a:p>
            <a:pPr indent="0" marL="0">
              <a:buNone/>
            </a:pPr>
            <a:r>
              <a:rPr lang="en-US" sz="780" spc="125" kern="0" dirty="0">
                <a:solidFill>
                  <a:srgbClr val="7B8494"/>
                </a:solidFill>
                <a:latin typeface="Courier New" pitchFamily="34" charset="0"/>
                <a:ea typeface="Courier New" pitchFamily="34" charset="-122"/>
                <a:cs typeface="Courier New" pitchFamily="34" charset="-120"/>
              </a:rPr>
              <a:t>FROM IDEA TO EXECUTION</a:t>
            </a:r>
            <a:endParaRPr lang="en-US" sz="78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aicops.1dev.my.id/" TargetMode="External"/><Relationship Id="rId2" Type="http://schemas.openxmlformats.org/officeDocument/2006/relationships/hyperlink" Target="https://fe-aicops.1dev.my.id/" TargetMode="External"/><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514027" y="2049993"/>
            <a:ext cx="198150" cy="0"/>
          </a:xfrm>
          <a:prstGeom prst="line">
            <a:avLst/>
          </a:prstGeom>
          <a:noFill/>
          <a:ln w="7620">
            <a:solidFill>
              <a:srgbClr val="323C5E"/>
            </a:solidFill>
            <a:prstDash val="solid"/>
          </a:ln>
        </p:spPr>
      </p:sp>
      <p:sp>
        <p:nvSpPr>
          <p:cNvPr id="3" name="Text 1"/>
          <p:cNvSpPr txBox="1"/>
          <p:nvPr/>
        </p:nvSpPr>
        <p:spPr>
          <a:xfrm>
            <a:off x="4803618" y="1979127"/>
            <a:ext cx="3162910"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IT DEPARTMENT · SHARING SESSION</a:t>
            </a:r>
            <a:endParaRPr lang="en-US" sz="900" dirty="0"/>
          </a:p>
        </p:txBody>
      </p:sp>
      <p:sp>
        <p:nvSpPr>
          <p:cNvPr id="4" name="Text 2"/>
          <p:cNvSpPr txBox="1"/>
          <p:nvPr/>
        </p:nvSpPr>
        <p:spPr>
          <a:xfrm>
            <a:off x="1052200" y="2371588"/>
            <a:ext cx="10087661" cy="998525"/>
          </a:xfrm>
          <a:prstGeom prst="rect">
            <a:avLst/>
          </a:prstGeom>
          <a:noFill/>
          <a:ln/>
        </p:spPr>
        <p:txBody>
          <a:bodyPr wrap="square" lIns="0" tIns="0" rIns="0" bIns="0" rtlCol="0" anchor="t"/>
          <a:lstStyle/>
          <a:p>
            <a:pPr algn="ctr" indent="0" marL="0">
              <a:lnSpc>
                <a:spcPts val="6614"/>
              </a:lnSpc>
              <a:buNone/>
            </a:pPr>
            <a:r>
              <a:rPr lang="en-US" sz="6240" b="1" spc="-187" kern="0" dirty="0">
                <a:solidFill>
                  <a:srgbClr val="F4F6FA"/>
                </a:solidFill>
                <a:latin typeface="Arial" pitchFamily="34" charset="0"/>
                <a:ea typeface="Arial" pitchFamily="34" charset="-122"/>
                <a:cs typeface="Arial" pitchFamily="34" charset="-120"/>
              </a:rPr>
              <a:t>AI as a Work Partner</a:t>
            </a:r>
            <a:endParaRPr lang="en-US" sz="6240" dirty="0"/>
          </a:p>
        </p:txBody>
      </p:sp>
      <p:sp>
        <p:nvSpPr>
          <p:cNvPr id="5" name="Text 3"/>
          <p:cNvSpPr txBox="1"/>
          <p:nvPr/>
        </p:nvSpPr>
        <p:spPr>
          <a:xfrm>
            <a:off x="4038082" y="3455426"/>
            <a:ext cx="4115714" cy="640080"/>
          </a:xfrm>
          <a:prstGeom prst="rect">
            <a:avLst/>
          </a:prstGeom>
          <a:noFill/>
          <a:ln/>
        </p:spPr>
        <p:txBody>
          <a:bodyPr wrap="square" lIns="0" tIns="0" rIns="0" bIns="0" rtlCol="0" anchor="t"/>
          <a:lstStyle/>
          <a:p>
            <a:pPr algn="ctr" indent="0" marL="0">
              <a:lnSpc>
                <a:spcPts val="2340"/>
              </a:lnSpc>
              <a:buNone/>
            </a:pPr>
            <a:r>
              <a:rPr lang="en-US" sz="1800" spc="-18" kern="0" dirty="0">
                <a:solidFill>
                  <a:srgbClr val="B9C0CD"/>
                </a:solidFill>
                <a:latin typeface="Arial" pitchFamily="34" charset="0"/>
                <a:ea typeface="Arial" pitchFamily="34" charset="-122"/>
                <a:cs typeface="Arial" pitchFamily="34" charset="-120"/>
              </a:rPr>
              <a:t>AICOPS — Hasil dari Pemanfaatan AI</a:t>
            </a:r>
            <a:br/>
            <a:r>
              <a:rPr lang="en-US" sz="1800" spc="-18" kern="0" dirty="0">
                <a:solidFill>
                  <a:srgbClr val="B9C0CD"/>
                </a:solidFill>
                <a:latin typeface="Arial" pitchFamily="34" charset="0"/>
                <a:ea typeface="Arial" pitchFamily="34" charset="-122"/>
                <a:cs typeface="Arial" pitchFamily="34" charset="-120"/>
              </a:rPr>
              <a:t>sebagai Assistant</a:t>
            </a:r>
            <a:endParaRPr lang="en-US" sz="1800" dirty="0"/>
          </a:p>
        </p:txBody>
      </p:sp>
      <p:sp>
        <p:nvSpPr>
          <p:cNvPr id="6" name="Text 4"/>
          <p:cNvSpPr txBox="1"/>
          <p:nvPr/>
        </p:nvSpPr>
        <p:spPr>
          <a:xfrm>
            <a:off x="643463" y="4293657"/>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Bukan teori AI, ini soal cara memakai AI sebagai assistant sampai hasilnya nyata</a:t>
            </a:r>
            <a:endParaRPr lang="en-US" sz="960" dirty="0"/>
          </a:p>
        </p:txBody>
      </p:sp>
      <p:sp>
        <p:nvSpPr>
          <p:cNvPr id="7" name="Text 5"/>
          <p:cNvSpPr txBox="1"/>
          <p:nvPr/>
        </p:nvSpPr>
        <p:spPr>
          <a:xfrm>
            <a:off x="731520" y="4720407"/>
            <a:ext cx="10728930" cy="182880"/>
          </a:xfrm>
          <a:prstGeom prst="rect">
            <a:avLst/>
          </a:prstGeom>
          <a:noFill/>
          <a:ln/>
        </p:spPr>
        <p:txBody>
          <a:bodyPr wrap="square" lIns="0" tIns="0" rIns="0" bIns="0" rtlCol="0" anchor="t"/>
          <a:lstStyle/>
          <a:p>
            <a:pPr algn="ctr" indent="0" marL="0">
              <a:lnSpc>
                <a:spcPts val="1248"/>
              </a:lnSpc>
              <a:buNone/>
            </a:pPr>
            <a:r>
              <a:rPr lang="en-US" sz="960" spc="38" kern="0" dirty="0">
                <a:solidFill>
                  <a:srgbClr val="7B8494"/>
                </a:solidFill>
                <a:latin typeface="Courier New" pitchFamily="34" charset="0"/>
                <a:ea typeface="Courier New" pitchFamily="34" charset="-122"/>
                <a:cs typeface="Courier New" pitchFamily="34" charset="-120"/>
              </a:rPr>
              <a:t>Presenter: </a:t>
            </a:r>
            <a:r>
              <a:rPr lang="en-US" sz="960" spc="38" kern="0" dirty="0">
                <a:solidFill>
                  <a:srgbClr val="F4F6FA"/>
                </a:solidFill>
                <a:latin typeface="Courier New" pitchFamily="34" charset="0"/>
                <a:ea typeface="Courier New" pitchFamily="34" charset="-122"/>
                <a:cs typeface="Courier New" pitchFamily="34" charset="-120"/>
              </a:rPr>
              <a:t>Dawam Raja</a:t>
            </a:r>
            <a:r>
              <a:rPr lang="en-US" sz="960" spc="38" kern="0" dirty="0">
                <a:solidFill>
                  <a:srgbClr val="7B8494"/>
                </a:solidFill>
                <a:latin typeface="Courier New" pitchFamily="34" charset="0"/>
                <a:ea typeface="Courier New" pitchFamily="34" charset="-122"/>
                <a:cs typeface="Courier New" pitchFamily="34" charset="-120"/>
              </a:rPr>
              <a:t>    Dept: </a:t>
            </a:r>
            <a:r>
              <a:rPr lang="en-US" sz="960" spc="38" kern="0" dirty="0">
                <a:solidFill>
                  <a:srgbClr val="F4F6FA"/>
                </a:solidFill>
                <a:latin typeface="Courier New" pitchFamily="34" charset="0"/>
                <a:ea typeface="Courier New" pitchFamily="34" charset="-122"/>
                <a:cs typeface="Courier New" pitchFamily="34" charset="-120"/>
              </a:rPr>
              <a:t>IT Programmer</a:t>
            </a:r>
            <a:endParaRPr lang="en-US" sz="960" dirty="0"/>
          </a:p>
        </p:txBody>
      </p:sp>
      <p:sp>
        <p:nvSpPr>
          <p:cNvPr id="8" name="Text 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01 / 28</a:t>
            </a:r>
            <a:endParaRPr lang="en-US" sz="78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217018" y="855147"/>
            <a:ext cx="162489" cy="0"/>
          </a:xfrm>
          <a:prstGeom prst="line">
            <a:avLst/>
          </a:prstGeom>
          <a:noFill/>
          <a:ln w="7620">
            <a:solidFill>
              <a:srgbClr val="323C5E"/>
            </a:solidFill>
            <a:prstDash val="solid"/>
          </a:ln>
        </p:spPr>
      </p:sp>
      <p:sp>
        <p:nvSpPr>
          <p:cNvPr id="3" name="Text 1"/>
          <p:cNvSpPr txBox="1"/>
          <p:nvPr/>
        </p:nvSpPr>
        <p:spPr>
          <a:xfrm>
            <a:off x="5454396" y="796991"/>
            <a:ext cx="1709562" cy="140543"/>
          </a:xfrm>
          <a:prstGeom prst="rect">
            <a:avLst/>
          </a:prstGeom>
          <a:noFill/>
          <a:ln/>
        </p:spPr>
        <p:txBody>
          <a:bodyPr wrap="square" lIns="0" tIns="0" rIns="0" bIns="0" rtlCol="0" anchor="t"/>
          <a:lstStyle/>
          <a:p>
            <a:pPr algn="l" indent="0" marL="0">
              <a:lnSpc>
                <a:spcPts val="959"/>
              </a:lnSpc>
              <a:buNone/>
            </a:pPr>
            <a:r>
              <a:rPr lang="en-US" sz="738" spc="133" kern="0" dirty="0">
                <a:solidFill>
                  <a:srgbClr val="7F9CFF"/>
                </a:solidFill>
                <a:latin typeface="Courier New" pitchFamily="34" charset="0"/>
                <a:ea typeface="Courier New" pitchFamily="34" charset="-122"/>
                <a:cs typeface="Courier New" pitchFamily="34" charset="-120"/>
              </a:rPr>
              <a:t>LIVE DEMO · 45 DETIK</a:t>
            </a:r>
            <a:endParaRPr lang="en-US" sz="738" dirty="0"/>
          </a:p>
        </p:txBody>
      </p:sp>
      <p:sp>
        <p:nvSpPr>
          <p:cNvPr id="4" name="Text 2"/>
          <p:cNvSpPr txBox="1"/>
          <p:nvPr/>
        </p:nvSpPr>
        <p:spPr>
          <a:xfrm>
            <a:off x="3705880" y="1118768"/>
            <a:ext cx="4780300" cy="472379"/>
          </a:xfrm>
          <a:prstGeom prst="rect">
            <a:avLst/>
          </a:prstGeom>
          <a:noFill/>
          <a:ln/>
        </p:spPr>
        <p:txBody>
          <a:bodyPr wrap="square" lIns="0" tIns="0" rIns="0" bIns="0" rtlCol="0" anchor="t"/>
          <a:lstStyle/>
          <a:p>
            <a:pPr algn="ctr" indent="0" marL="0">
              <a:lnSpc>
                <a:spcPts val="3129"/>
              </a:lnSpc>
              <a:buNone/>
            </a:pPr>
            <a:r>
              <a:rPr lang="en-US" sz="2952" b="1" spc="-59" kern="0" dirty="0">
                <a:solidFill>
                  <a:srgbClr val="F4F6FA"/>
                </a:solidFill>
                <a:latin typeface="Arial" pitchFamily="34" charset="0"/>
                <a:ea typeface="Arial" pitchFamily="34" charset="-122"/>
                <a:cs typeface="Arial" pitchFamily="34" charset="-120"/>
              </a:rPr>
              <a:t>Saya tunjukkan dulu.</a:t>
            </a:r>
            <a:endParaRPr lang="en-US" sz="2952" dirty="0"/>
          </a:p>
        </p:txBody>
      </p:sp>
      <p:sp>
        <p:nvSpPr>
          <p:cNvPr id="5" name="Shape 3"/>
          <p:cNvSpPr/>
          <p:nvPr/>
        </p:nvSpPr>
        <p:spPr>
          <a:xfrm>
            <a:off x="2409444" y="1716146"/>
            <a:ext cx="7373082" cy="4147353"/>
          </a:xfrm>
          <a:prstGeom prst="roundRect">
            <a:avLst>
              <a:gd name="adj" fmla="val 2110"/>
            </a:avLst>
          </a:prstGeom>
          <a:solidFill>
            <a:srgbClr val="151618"/>
          </a:solidFill>
          <a:ln w="7620">
            <a:solidFill>
              <a:srgbClr val="2F3032"/>
            </a:solidFill>
            <a:prstDash val="solid"/>
          </a:ln>
        </p:spPr>
      </p:sp>
      <p:sp>
        <p:nvSpPr>
          <p:cNvPr id="6" name="Shape 4"/>
          <p:cNvSpPr/>
          <p:nvPr/>
        </p:nvSpPr>
        <p:spPr>
          <a:xfrm>
            <a:off x="2409444" y="1941088"/>
            <a:ext cx="7373082" cy="0"/>
          </a:xfrm>
          <a:prstGeom prst="line">
            <a:avLst/>
          </a:prstGeom>
          <a:noFill/>
          <a:ln w="7620">
            <a:solidFill>
              <a:srgbClr val="1D1E21"/>
            </a:solidFill>
            <a:prstDash val="solid"/>
          </a:ln>
        </p:spPr>
      </p:sp>
      <p:sp>
        <p:nvSpPr>
          <p:cNvPr id="7" name="Shape 5"/>
          <p:cNvSpPr/>
          <p:nvPr/>
        </p:nvSpPr>
        <p:spPr>
          <a:xfrm>
            <a:off x="2506279" y="1800545"/>
            <a:ext cx="56236" cy="56236"/>
          </a:xfrm>
          <a:prstGeom prst="ellipse">
            <a:avLst/>
          </a:prstGeom>
          <a:solidFill>
            <a:srgbClr val="2F3032"/>
          </a:solidFill>
          <a:ln/>
        </p:spPr>
      </p:sp>
      <p:sp>
        <p:nvSpPr>
          <p:cNvPr id="8" name="Shape 6"/>
          <p:cNvSpPr/>
          <p:nvPr/>
        </p:nvSpPr>
        <p:spPr>
          <a:xfrm>
            <a:off x="2606314" y="1800545"/>
            <a:ext cx="56236" cy="56236"/>
          </a:xfrm>
          <a:prstGeom prst="ellipse">
            <a:avLst/>
          </a:prstGeom>
          <a:solidFill>
            <a:srgbClr val="2F3032"/>
          </a:solidFill>
          <a:ln/>
        </p:spPr>
      </p:sp>
      <p:sp>
        <p:nvSpPr>
          <p:cNvPr id="9" name="Shape 7"/>
          <p:cNvSpPr/>
          <p:nvPr/>
        </p:nvSpPr>
        <p:spPr>
          <a:xfrm>
            <a:off x="2706258" y="1800545"/>
            <a:ext cx="56236" cy="56236"/>
          </a:xfrm>
          <a:prstGeom prst="ellipse">
            <a:avLst/>
          </a:prstGeom>
          <a:solidFill>
            <a:srgbClr val="2F3032"/>
          </a:solidFill>
          <a:ln/>
        </p:spPr>
      </p:sp>
      <p:sp>
        <p:nvSpPr>
          <p:cNvPr id="10" name="Text 8"/>
          <p:cNvSpPr txBox="1"/>
          <p:nvPr/>
        </p:nvSpPr>
        <p:spPr>
          <a:xfrm>
            <a:off x="2896819" y="1775856"/>
            <a:ext cx="3757087" cy="121798"/>
          </a:xfrm>
          <a:prstGeom prst="rect">
            <a:avLst/>
          </a:prstGeom>
          <a:noFill/>
          <a:ln/>
        </p:spPr>
        <p:txBody>
          <a:bodyPr wrap="square" lIns="0" tIns="0" rIns="0" bIns="0" rtlCol="0" anchor="t"/>
          <a:lstStyle/>
          <a:p>
            <a:pPr algn="l" indent="0" marL="0">
              <a:lnSpc>
                <a:spcPts val="831"/>
              </a:lnSpc>
              <a:buNone/>
            </a:pPr>
            <a:r>
              <a:rPr lang="en-US" sz="640" spc="26" kern="0" dirty="0">
                <a:solidFill>
                  <a:srgbClr val="7B8494"/>
                </a:solidFill>
                <a:latin typeface="Courier New" pitchFamily="34" charset="0"/>
                <a:ea typeface="Courier New" pitchFamily="34" charset="-122"/>
                <a:cs typeface="Courier New" pitchFamily="34" charset="-120"/>
              </a:rPr>
              <a:t>fe-aicops.1dev.my.id</a:t>
            </a:r>
            <a:endParaRPr lang="en-US" sz="640" dirty="0"/>
          </a:p>
        </p:txBody>
      </p:sp>
      <p:sp>
        <p:nvSpPr>
          <p:cNvPr id="11" name="Shape 9"/>
          <p:cNvSpPr/>
          <p:nvPr/>
        </p:nvSpPr>
        <p:spPr>
          <a:xfrm>
            <a:off x="8774674" y="1750802"/>
            <a:ext cx="920435" cy="155631"/>
          </a:xfrm>
          <a:prstGeom prst="roundRect">
            <a:avLst>
              <a:gd name="adj" fmla="val 24089"/>
            </a:avLst>
          </a:prstGeom>
          <a:solidFill>
            <a:srgbClr val="181D2D"/>
          </a:solidFill>
          <a:ln w="7620">
            <a:solidFill>
              <a:srgbClr val="323C5E"/>
            </a:solidFill>
            <a:prstDash val="solid"/>
          </a:ln>
        </p:spPr>
      </p:sp>
      <p:sp>
        <p:nvSpPr>
          <p:cNvPr id="12" name="Text 10">
            <a:hlinkClick r:id="rId1" tooltip="https://fe-aicops.1dev.my.id/"/>
          </p:cNvPr>
          <p:cNvSpPr txBox="1"/>
          <p:nvPr/>
        </p:nvSpPr>
        <p:spPr>
          <a:xfrm>
            <a:off x="8760135" y="1775856"/>
            <a:ext cx="949513" cy="121798"/>
          </a:xfrm>
          <a:prstGeom prst="rect">
            <a:avLst/>
          </a:prstGeom>
          <a:noFill/>
          <a:ln/>
        </p:spPr>
        <p:txBody>
          <a:bodyPr wrap="square" lIns="0" tIns="0" rIns="0" bIns="0" rtlCol="0" anchor="t"/>
          <a:lstStyle/>
          <a:p>
            <a:pPr algn="ctr" indent="0" marL="0">
              <a:lnSpc>
                <a:spcPts val="831"/>
              </a:lnSpc>
              <a:buNone/>
            </a:pPr>
            <a:r>
              <a:rPr lang="en-US" sz="640" u="sng" spc="26" kern="0" dirty="0">
                <a:solidFill>
                  <a:srgbClr val="7F9CFF"/>
                </a:solidFill>
                <a:latin typeface="Courier New" pitchFamily="34" charset="0"/>
                <a:ea typeface="Courier New" pitchFamily="34" charset="-122"/>
                <a:cs typeface="Courier New" pitchFamily="34" charset="-120"/>
                <a:hlinkClick r:id="rId1" invalidUrl="" action="" tgtFrame="" tooltip="https://fe-aicops.1dev.my.id/" history="1" highlightClick="0" endSnd="0">
                  <a:extLst>
                    <a:ext uri="{A12FA001-AC4F-418D-AE19-62706E023703}">
                      <ahyp:hlinkClr xmlns:ahyp="http://schemas.microsoft.com/office/drawing/2018/hyperlinkcolor" val="tx"/>
                    </a:ext>
                  </a:extLst>
                </a:hlinkClick>
              </a:rPr>
              <a:t>Buka di tab →</a:t>
            </a:r>
            <a:endParaRPr lang="en-US" sz="640" dirty="0"/>
          </a:p>
        </p:txBody>
      </p:sp>
      <p:sp>
        <p:nvSpPr>
          <p:cNvPr id="13" name="Shape 11"/>
          <p:cNvSpPr/>
          <p:nvPr/>
        </p:nvSpPr>
        <p:spPr>
          <a:xfrm>
            <a:off x="5896051" y="3602370"/>
            <a:ext cx="399867" cy="399867"/>
          </a:xfrm>
          <a:prstGeom prst="ellipse">
            <a:avLst/>
          </a:prstGeom>
          <a:solidFill>
            <a:srgbClr val="181D2D"/>
          </a:solidFill>
          <a:ln w="7620">
            <a:solidFill>
              <a:srgbClr val="323C5E"/>
            </a:solidFill>
            <a:prstDash val="solid"/>
          </a:ln>
        </p:spPr>
      </p:sp>
      <p:sp>
        <p:nvSpPr>
          <p:cNvPr id="14" name="Shape 12"/>
          <p:cNvSpPr/>
          <p:nvPr/>
        </p:nvSpPr>
        <p:spPr>
          <a:xfrm rot="5400000">
            <a:off x="6044001" y="3738342"/>
            <a:ext cx="127925" cy="127925"/>
          </a:xfrm>
          <a:prstGeom prst="triangle">
            <a:avLst/>
          </a:prstGeom>
          <a:solidFill>
            <a:srgbClr val="7F9CFF"/>
          </a:solidFill>
          <a:ln/>
        </p:spPr>
      </p:sp>
      <p:sp>
        <p:nvSpPr>
          <p:cNvPr id="15" name="Text 13">
            <a:hlinkClick r:id="rId2" tooltip="https://fe-aicops.1dev.my.id/"/>
          </p:cNvPr>
          <p:cNvSpPr txBox="1"/>
          <p:nvPr/>
        </p:nvSpPr>
        <p:spPr>
          <a:xfrm>
            <a:off x="2437790" y="4102273"/>
            <a:ext cx="7316480" cy="159288"/>
          </a:xfrm>
          <a:prstGeom prst="rect">
            <a:avLst/>
          </a:prstGeom>
          <a:noFill/>
          <a:ln/>
        </p:spPr>
        <p:txBody>
          <a:bodyPr wrap="square" lIns="0" tIns="0" rIns="0" bIns="0" rtlCol="0" anchor="t"/>
          <a:lstStyle/>
          <a:p>
            <a:pPr algn="ctr" indent="0" marL="0">
              <a:lnSpc>
                <a:spcPts val="1087"/>
              </a:lnSpc>
              <a:buNone/>
            </a:pPr>
            <a:r>
              <a:rPr lang="en-US" sz="836" u="sng" dirty="0">
                <a:solidFill>
                  <a:srgbClr val="7B8494"/>
                </a:solidFill>
                <a:latin typeface="Arial" pitchFamily="34" charset="0"/>
                <a:ea typeface="Arial" pitchFamily="34" charset="-122"/>
                <a:cs typeface="Arial" pitchFamily="34" charset="-120"/>
                <a:hlinkClick r:id="rId2" invalidUrl="" action="" tgtFrame="" tooltip="https://fe-aicops.1dev.my.id/" history="1" highlightClick="0" endSnd="0">
                  <a:extLst>
                    <a:ext uri="{A12FA001-AC4F-418D-AE19-62706E023703}">
                      <ahyp:hlinkClr xmlns:ahyp="http://schemas.microsoft.com/office/drawing/2018/hyperlinkcolor" val="tx"/>
                    </a:ext>
                  </a:extLst>
                </a:hlinkClick>
              </a:rPr>
              <a:t>Klik untuk membuka AICOPS</a:t>
            </a:r>
            <a:endParaRPr lang="en-US" sz="836" dirty="0"/>
          </a:p>
        </p:txBody>
      </p:sp>
      <p:sp>
        <p:nvSpPr>
          <p:cNvPr id="16" name="Text 14"/>
          <p:cNvSpPr txBox="1"/>
          <p:nvPr/>
        </p:nvSpPr>
        <p:spPr>
          <a:xfrm>
            <a:off x="643463" y="5938479"/>
            <a:ext cx="10905134" cy="139995"/>
          </a:xfrm>
          <a:prstGeom prst="rect">
            <a:avLst/>
          </a:prstGeom>
          <a:noFill/>
          <a:ln/>
        </p:spPr>
        <p:txBody>
          <a:bodyPr wrap="square" lIns="0" tIns="0" rIns="0" bIns="0" rtlCol="0" anchor="t"/>
          <a:lstStyle/>
          <a:p>
            <a:pPr algn="ctr" indent="0" marL="0">
              <a:lnSpc>
                <a:spcPts val="964"/>
              </a:lnSpc>
              <a:buNone/>
            </a:pPr>
            <a:r>
              <a:rPr lang="en-US" sz="689" spc="28" kern="0" dirty="0">
                <a:solidFill>
                  <a:srgbClr val="4C5464"/>
                </a:solidFill>
                <a:latin typeface="Courier New" pitchFamily="34" charset="0"/>
                <a:ea typeface="Courier New" pitchFamily="34" charset="-122"/>
                <a:cs typeface="Courier New" pitchFamily="34" charset="-120"/>
              </a:rPr>
              <a:t>Satu kalimat goal → rencana → eksekusi → hasilnya jalan</a:t>
            </a:r>
            <a:endParaRPr lang="en-US" sz="689" dirty="0"/>
          </a:p>
        </p:txBody>
      </p:sp>
      <p:sp>
        <p:nvSpPr>
          <p:cNvPr id="17"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02 / 28</a:t>
            </a:r>
            <a:endParaRPr lang="en-US" sz="78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931268" y="2251161"/>
            <a:ext cx="198150" cy="0"/>
          </a:xfrm>
          <a:prstGeom prst="line">
            <a:avLst/>
          </a:prstGeom>
          <a:noFill/>
          <a:ln w="7620">
            <a:solidFill>
              <a:srgbClr val="323C5E"/>
            </a:solidFill>
            <a:prstDash val="solid"/>
          </a:ln>
        </p:spPr>
      </p:sp>
      <p:sp>
        <p:nvSpPr>
          <p:cNvPr id="3" name="Text 1"/>
          <p:cNvSpPr txBox="1"/>
          <p:nvPr/>
        </p:nvSpPr>
        <p:spPr>
          <a:xfrm>
            <a:off x="5220858" y="2180295"/>
            <a:ext cx="2266980"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DI BALIK WORKFLOW TADI</a:t>
            </a:r>
            <a:endParaRPr lang="en-US" sz="900" dirty="0"/>
          </a:p>
        </p:txBody>
      </p:sp>
      <p:sp>
        <p:nvSpPr>
          <p:cNvPr id="4" name="Text 2"/>
          <p:cNvSpPr txBox="1"/>
          <p:nvPr/>
        </p:nvSpPr>
        <p:spPr>
          <a:xfrm>
            <a:off x="1052200" y="2572756"/>
            <a:ext cx="10087661" cy="998525"/>
          </a:xfrm>
          <a:prstGeom prst="rect">
            <a:avLst/>
          </a:prstGeom>
          <a:noFill/>
          <a:ln/>
        </p:spPr>
        <p:txBody>
          <a:bodyPr wrap="square" lIns="0" tIns="0" rIns="0" bIns="0" rtlCol="0" anchor="t"/>
          <a:lstStyle/>
          <a:p>
            <a:pPr algn="ctr" indent="0" marL="0">
              <a:lnSpc>
                <a:spcPts val="6614"/>
              </a:lnSpc>
              <a:buNone/>
            </a:pPr>
            <a:r>
              <a:rPr lang="en-US" sz="6240" b="1" spc="-187" kern="0" dirty="0">
                <a:solidFill>
                  <a:srgbClr val="F4F6FA"/>
                </a:solidFill>
                <a:latin typeface="Arial" pitchFamily="34" charset="0"/>
                <a:ea typeface="Arial" pitchFamily="34" charset="-122"/>
                <a:cs typeface="Arial" pitchFamily="34" charset="-120"/>
              </a:rPr>
              <a:t>Hermes</a:t>
            </a:r>
            <a:endParaRPr lang="en-US" sz="6240" dirty="0"/>
          </a:p>
        </p:txBody>
      </p:sp>
      <p:sp>
        <p:nvSpPr>
          <p:cNvPr id="5" name="Text 3"/>
          <p:cNvSpPr txBox="1"/>
          <p:nvPr/>
        </p:nvSpPr>
        <p:spPr>
          <a:xfrm>
            <a:off x="4038082" y="3656594"/>
            <a:ext cx="4115714" cy="640080"/>
          </a:xfrm>
          <a:prstGeom prst="rect">
            <a:avLst/>
          </a:prstGeom>
          <a:noFill/>
          <a:ln/>
        </p:spPr>
        <p:txBody>
          <a:bodyPr wrap="square" lIns="0" tIns="0" rIns="0" bIns="0" rtlCol="0" anchor="t"/>
          <a:lstStyle/>
          <a:p>
            <a:pPr algn="ctr" indent="0" marL="0">
              <a:lnSpc>
                <a:spcPts val="2340"/>
              </a:lnSpc>
              <a:buNone/>
            </a:pPr>
            <a:r>
              <a:rPr lang="en-US" sz="1800" spc="-18" kern="0" dirty="0">
                <a:solidFill>
                  <a:srgbClr val="B9C0CD"/>
                </a:solidFill>
                <a:latin typeface="Arial" pitchFamily="34" charset="0"/>
                <a:ea typeface="Arial" pitchFamily="34" charset="-122"/>
                <a:cs typeface="Arial" pitchFamily="34" charset="-120"/>
              </a:rPr>
              <a:t>AI assistant yang saya gunakan dalam</a:t>
            </a:r>
            <a:br/>
            <a:r>
              <a:rPr lang="en-US" sz="1800" spc="-18" kern="0" dirty="0">
                <a:solidFill>
                  <a:srgbClr val="B9C0CD"/>
                </a:solidFill>
                <a:latin typeface="Arial" pitchFamily="34" charset="0"/>
                <a:ea typeface="Arial" pitchFamily="34" charset="-122"/>
                <a:cs typeface="Arial" pitchFamily="34" charset="-120"/>
              </a:rPr>
              <a:t>workflow kerja</a:t>
            </a:r>
            <a:endParaRPr lang="en-US" sz="1800" dirty="0"/>
          </a:p>
        </p:txBody>
      </p:sp>
      <p:sp>
        <p:nvSpPr>
          <p:cNvPr id="6" name="Text 4"/>
          <p:cNvSpPr txBox="1"/>
          <p:nvPr/>
        </p:nvSpPr>
        <p:spPr>
          <a:xfrm>
            <a:off x="643463" y="4494825"/>
            <a:ext cx="10905134" cy="207294"/>
          </a:xfrm>
          <a:prstGeom prst="rect">
            <a:avLst/>
          </a:prstGeom>
          <a:noFill/>
          <a:ln/>
        </p:spPr>
        <p:txBody>
          <a:bodyPr wrap="square" lIns="0" tIns="0" rIns="0" bIns="0" rtlCol="0" anchor="t"/>
          <a:lstStyle/>
          <a:p>
            <a:pPr algn="ctr"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AICOPS adalah salah satu hasilnya — sekarang kita lihat bagaimana assistant ini bekerja</a:t>
            </a:r>
            <a:endParaRPr lang="en-US" sz="960" dirty="0"/>
          </a:p>
        </p:txBody>
      </p:sp>
      <p:sp>
        <p:nvSpPr>
          <p:cNvPr id="7"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03 / 28</a:t>
            </a:r>
            <a:endParaRPr lang="en-US" sz="7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731520" y="2035272"/>
            <a:ext cx="198150" cy="0"/>
          </a:xfrm>
          <a:prstGeom prst="line">
            <a:avLst/>
          </a:prstGeom>
          <a:noFill/>
          <a:ln w="7620">
            <a:solidFill>
              <a:srgbClr val="323C5E"/>
            </a:solidFill>
            <a:prstDash val="solid"/>
          </a:ln>
        </p:spPr>
      </p:sp>
      <p:sp>
        <p:nvSpPr>
          <p:cNvPr id="3" name="Text 1"/>
          <p:cNvSpPr txBox="1"/>
          <p:nvPr/>
        </p:nvSpPr>
        <p:spPr>
          <a:xfrm>
            <a:off x="1021110" y="19644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APA YANG BERUBAH?</a:t>
            </a:r>
            <a:endParaRPr lang="en-US" sz="900" dirty="0"/>
          </a:p>
        </p:txBody>
      </p:sp>
      <p:sp>
        <p:nvSpPr>
          <p:cNvPr id="4" name="Text 2"/>
          <p:cNvSpPr txBox="1"/>
          <p:nvPr/>
        </p:nvSpPr>
        <p:spPr>
          <a:xfrm>
            <a:off x="731520" y="2356866"/>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From Chat to Action</a:t>
            </a:r>
            <a:endParaRPr lang="en-US" sz="3600" dirty="0"/>
          </a:p>
        </p:txBody>
      </p:sp>
      <p:sp>
        <p:nvSpPr>
          <p:cNvPr id="5" name="Text 3"/>
          <p:cNvSpPr txBox="1"/>
          <p:nvPr/>
        </p:nvSpPr>
        <p:spPr>
          <a:xfrm>
            <a:off x="731520" y="30853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AI AS CHAT</a:t>
            </a:r>
            <a:endParaRPr lang="en-US" sz="840" dirty="0"/>
          </a:p>
        </p:txBody>
      </p:sp>
      <p:sp>
        <p:nvSpPr>
          <p:cNvPr id="6" name="Shape 4"/>
          <p:cNvSpPr/>
          <p:nvPr/>
        </p:nvSpPr>
        <p:spPr>
          <a:xfrm>
            <a:off x="731520" y="3466948"/>
            <a:ext cx="38130" cy="38130"/>
          </a:xfrm>
          <a:prstGeom prst="ellipse">
            <a:avLst/>
          </a:prstGeom>
          <a:solidFill>
            <a:srgbClr val="2F3032"/>
          </a:solidFill>
          <a:ln/>
        </p:spPr>
      </p:sp>
      <p:sp>
        <p:nvSpPr>
          <p:cNvPr id="7" name="Text 5"/>
          <p:cNvSpPr txBox="1"/>
          <p:nvPr/>
        </p:nvSpPr>
        <p:spPr>
          <a:xfrm>
            <a:off x="861090" y="338172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Memberikan jawaban</a:t>
            </a:r>
            <a:endParaRPr lang="en-US" sz="1140" dirty="0"/>
          </a:p>
        </p:txBody>
      </p:sp>
      <p:sp>
        <p:nvSpPr>
          <p:cNvPr id="8" name="Shape 6"/>
          <p:cNvSpPr/>
          <p:nvPr/>
        </p:nvSpPr>
        <p:spPr>
          <a:xfrm>
            <a:off x="731520" y="3761110"/>
            <a:ext cx="38130" cy="38130"/>
          </a:xfrm>
          <a:prstGeom prst="ellipse">
            <a:avLst/>
          </a:prstGeom>
          <a:solidFill>
            <a:srgbClr val="2F3032"/>
          </a:solidFill>
          <a:ln/>
        </p:spPr>
      </p:sp>
      <p:sp>
        <p:nvSpPr>
          <p:cNvPr id="9" name="Text 7"/>
          <p:cNvSpPr txBox="1"/>
          <p:nvPr/>
        </p:nvSpPr>
        <p:spPr>
          <a:xfrm>
            <a:off x="861090" y="367588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Menunggu instruksi berikutnya</a:t>
            </a:r>
            <a:endParaRPr lang="en-US" sz="1140" dirty="0"/>
          </a:p>
        </p:txBody>
      </p:sp>
      <p:sp>
        <p:nvSpPr>
          <p:cNvPr id="10" name="Shape 8"/>
          <p:cNvSpPr/>
          <p:nvPr/>
        </p:nvSpPr>
        <p:spPr>
          <a:xfrm>
            <a:off x="731520" y="4055181"/>
            <a:ext cx="38130" cy="38130"/>
          </a:xfrm>
          <a:prstGeom prst="ellipse">
            <a:avLst/>
          </a:prstGeom>
          <a:solidFill>
            <a:srgbClr val="2F3032"/>
          </a:solidFill>
          <a:ln/>
        </p:spPr>
      </p:sp>
      <p:sp>
        <p:nvSpPr>
          <p:cNvPr id="11" name="Text 9"/>
          <p:cNvSpPr txBox="1"/>
          <p:nvPr/>
        </p:nvSpPr>
        <p:spPr>
          <a:xfrm>
            <a:off x="861090" y="39700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Konteks terbatas pada percakapan</a:t>
            </a:r>
            <a:endParaRPr lang="en-US" sz="1140" dirty="0"/>
          </a:p>
        </p:txBody>
      </p:sp>
      <p:sp>
        <p:nvSpPr>
          <p:cNvPr id="12" name="Shape 10"/>
          <p:cNvSpPr/>
          <p:nvPr/>
        </p:nvSpPr>
        <p:spPr>
          <a:xfrm>
            <a:off x="731520" y="4349344"/>
            <a:ext cx="38130" cy="38130"/>
          </a:xfrm>
          <a:prstGeom prst="ellipse">
            <a:avLst/>
          </a:prstGeom>
          <a:solidFill>
            <a:srgbClr val="2F3032"/>
          </a:solidFill>
          <a:ln/>
        </p:spPr>
      </p:sp>
      <p:sp>
        <p:nvSpPr>
          <p:cNvPr id="13" name="Text 11"/>
          <p:cNvSpPr txBox="1"/>
          <p:nvPr/>
        </p:nvSpPr>
        <p:spPr>
          <a:xfrm>
            <a:off x="861090" y="426412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Manusia menjalankan hasilnya</a:t>
            </a:r>
            <a:endParaRPr lang="en-US" sz="1140" dirty="0"/>
          </a:p>
        </p:txBody>
      </p:sp>
      <p:sp>
        <p:nvSpPr>
          <p:cNvPr id="14" name="Shape 12"/>
          <p:cNvSpPr/>
          <p:nvPr/>
        </p:nvSpPr>
        <p:spPr>
          <a:xfrm>
            <a:off x="6092190" y="3085368"/>
            <a:ext cx="0" cy="1381476"/>
          </a:xfrm>
          <a:prstGeom prst="line">
            <a:avLst/>
          </a:prstGeom>
          <a:noFill/>
          <a:ln w="7620">
            <a:solidFill>
              <a:srgbClr val="2F3032"/>
            </a:solidFill>
            <a:prstDash val="solid"/>
          </a:ln>
        </p:spPr>
      </p:sp>
      <p:sp>
        <p:nvSpPr>
          <p:cNvPr id="15" name="Text 13"/>
          <p:cNvSpPr txBox="1"/>
          <p:nvPr/>
        </p:nvSpPr>
        <p:spPr>
          <a:xfrm>
            <a:off x="6404640" y="3085368"/>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AI AS ASSISTANT</a:t>
            </a:r>
            <a:endParaRPr lang="en-US" sz="840" dirty="0"/>
          </a:p>
        </p:txBody>
      </p:sp>
      <p:sp>
        <p:nvSpPr>
          <p:cNvPr id="16" name="Shape 14"/>
          <p:cNvSpPr/>
          <p:nvPr/>
        </p:nvSpPr>
        <p:spPr>
          <a:xfrm>
            <a:off x="6404640" y="3466948"/>
            <a:ext cx="38130" cy="38130"/>
          </a:xfrm>
          <a:prstGeom prst="ellipse">
            <a:avLst/>
          </a:prstGeom>
          <a:solidFill>
            <a:srgbClr val="2F3032"/>
          </a:solidFill>
          <a:ln/>
        </p:spPr>
      </p:sp>
      <p:sp>
        <p:nvSpPr>
          <p:cNvPr id="17" name="Text 15"/>
          <p:cNvSpPr txBox="1"/>
          <p:nvPr/>
        </p:nvSpPr>
        <p:spPr>
          <a:xfrm>
            <a:off x="6534120" y="3381726"/>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Memahami tujuan</a:t>
            </a:r>
            <a:endParaRPr lang="en-US" sz="1140" dirty="0"/>
          </a:p>
        </p:txBody>
      </p:sp>
      <p:sp>
        <p:nvSpPr>
          <p:cNvPr id="18" name="Shape 16"/>
          <p:cNvSpPr/>
          <p:nvPr/>
        </p:nvSpPr>
        <p:spPr>
          <a:xfrm>
            <a:off x="6404640" y="3761110"/>
            <a:ext cx="38130" cy="38130"/>
          </a:xfrm>
          <a:prstGeom prst="ellipse">
            <a:avLst/>
          </a:prstGeom>
          <a:solidFill>
            <a:srgbClr val="2F3032"/>
          </a:solidFill>
          <a:ln/>
        </p:spPr>
      </p:sp>
      <p:sp>
        <p:nvSpPr>
          <p:cNvPr id="19" name="Text 17"/>
          <p:cNvSpPr txBox="1"/>
          <p:nvPr/>
        </p:nvSpPr>
        <p:spPr>
          <a:xfrm>
            <a:off x="6534120" y="367588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Menyusun langkah kerja</a:t>
            </a:r>
            <a:endParaRPr lang="en-US" sz="1140" dirty="0"/>
          </a:p>
        </p:txBody>
      </p:sp>
      <p:sp>
        <p:nvSpPr>
          <p:cNvPr id="20" name="Shape 18"/>
          <p:cNvSpPr/>
          <p:nvPr/>
        </p:nvSpPr>
        <p:spPr>
          <a:xfrm>
            <a:off x="6404640" y="4055181"/>
            <a:ext cx="38130" cy="38130"/>
          </a:xfrm>
          <a:prstGeom prst="ellipse">
            <a:avLst/>
          </a:prstGeom>
          <a:solidFill>
            <a:srgbClr val="2F3032"/>
          </a:solidFill>
          <a:ln/>
        </p:spPr>
      </p:sp>
      <p:sp>
        <p:nvSpPr>
          <p:cNvPr id="21" name="Text 19"/>
          <p:cNvSpPr txBox="1"/>
          <p:nvPr/>
        </p:nvSpPr>
        <p:spPr>
          <a:xfrm>
            <a:off x="6534120" y="39700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Menggunakan konteks &amp; tools</a:t>
            </a:r>
            <a:endParaRPr lang="en-US" sz="1140" dirty="0"/>
          </a:p>
        </p:txBody>
      </p:sp>
      <p:sp>
        <p:nvSpPr>
          <p:cNvPr id="22" name="Shape 20"/>
          <p:cNvSpPr/>
          <p:nvPr/>
        </p:nvSpPr>
        <p:spPr>
          <a:xfrm>
            <a:off x="6404640" y="4349344"/>
            <a:ext cx="38130" cy="38130"/>
          </a:xfrm>
          <a:prstGeom prst="ellipse">
            <a:avLst/>
          </a:prstGeom>
          <a:solidFill>
            <a:srgbClr val="2F3032"/>
          </a:solidFill>
          <a:ln/>
        </p:spPr>
      </p:sp>
      <p:sp>
        <p:nvSpPr>
          <p:cNvPr id="23" name="Text 21"/>
          <p:cNvSpPr txBox="1"/>
          <p:nvPr/>
        </p:nvSpPr>
        <p:spPr>
          <a:xfrm>
            <a:off x="6534120" y="426412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Membantu menjalankan pekerjaan</a:t>
            </a:r>
            <a:endParaRPr lang="en-US" sz="1140" dirty="0"/>
          </a:p>
        </p:txBody>
      </p:sp>
      <p:sp>
        <p:nvSpPr>
          <p:cNvPr id="24" name="Text 22"/>
          <p:cNvSpPr txBox="1"/>
          <p:nvPr/>
        </p:nvSpPr>
        <p:spPr>
          <a:xfrm>
            <a:off x="731520" y="47107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Perubahannya bukan pada AI-nya — tetapi pada bagaimana AI ditempatkan dalam workflow</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04 / 28</a:t>
            </a:r>
            <a:endParaRPr lang="en-US" sz="7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731520" y="1051194"/>
            <a:ext cx="198150" cy="0"/>
          </a:xfrm>
          <a:prstGeom prst="line">
            <a:avLst/>
          </a:prstGeom>
          <a:noFill/>
          <a:ln w="7620">
            <a:solidFill>
              <a:srgbClr val="323C5E"/>
            </a:solidFill>
            <a:prstDash val="solid"/>
          </a:ln>
        </p:spPr>
      </p:sp>
      <p:sp>
        <p:nvSpPr>
          <p:cNvPr id="3" name="Text 1"/>
          <p:cNvSpPr txBox="1"/>
          <p:nvPr/>
        </p:nvSpPr>
        <p:spPr>
          <a:xfrm>
            <a:off x="1021110" y="98032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DI BALIK ASSISTANT</a:t>
            </a:r>
            <a:endParaRPr lang="en-US" sz="900" dirty="0"/>
          </a:p>
        </p:txBody>
      </p:sp>
      <p:sp>
        <p:nvSpPr>
          <p:cNvPr id="4" name="Text 2"/>
          <p:cNvSpPr txBox="1"/>
          <p:nvPr/>
        </p:nvSpPr>
        <p:spPr>
          <a:xfrm>
            <a:off x="731520" y="1372697"/>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Apa yang membuatnya </a:t>
            </a:r>
            <a:br/>
            <a:r>
              <a:rPr lang="en-US" sz="3600" b="1" spc="-72" kern="0" dirty="0">
                <a:solidFill>
                  <a:srgbClr val="F4F6FA"/>
                </a:solidFill>
                <a:latin typeface="Arial" pitchFamily="34" charset="0"/>
                <a:ea typeface="Arial" pitchFamily="34" charset="-122"/>
                <a:cs typeface="Arial" pitchFamily="34" charset="-120"/>
              </a:rPr>
              <a:t>bekerja?</a:t>
            </a:r>
            <a:endParaRPr lang="en-US" sz="3600" dirty="0"/>
          </a:p>
        </p:txBody>
      </p:sp>
      <p:sp>
        <p:nvSpPr>
          <p:cNvPr id="5" name="Shape 3"/>
          <p:cNvSpPr/>
          <p:nvPr/>
        </p:nvSpPr>
        <p:spPr>
          <a:xfrm>
            <a:off x="2514600" y="2585832"/>
            <a:ext cx="7162770" cy="426750"/>
          </a:xfrm>
          <a:prstGeom prst="roundRect">
            <a:avLst>
              <a:gd name="adj" fmla="val 21427"/>
            </a:avLst>
          </a:prstGeom>
          <a:solidFill>
            <a:srgbClr val="181D2D"/>
          </a:solidFill>
          <a:ln w="7620">
            <a:solidFill>
              <a:srgbClr val="323C5E"/>
            </a:solidFill>
            <a:prstDash val="solid"/>
          </a:ln>
        </p:spPr>
      </p:sp>
      <p:sp>
        <p:nvSpPr>
          <p:cNvPr id="6" name="Shape 4"/>
          <p:cNvSpPr/>
          <p:nvPr/>
        </p:nvSpPr>
        <p:spPr>
          <a:xfrm>
            <a:off x="2514600" y="2626980"/>
            <a:ext cx="15270" cy="344454"/>
          </a:xfrm>
          <a:prstGeom prst="rect">
            <a:avLst/>
          </a:prstGeom>
          <a:solidFill>
            <a:srgbClr val="7F9CFF"/>
          </a:solidFill>
          <a:ln/>
        </p:spPr>
      </p:sp>
      <p:sp>
        <p:nvSpPr>
          <p:cNvPr id="7" name="Text 5"/>
          <p:cNvSpPr txBox="1"/>
          <p:nvPr/>
        </p:nvSpPr>
        <p:spPr>
          <a:xfrm>
            <a:off x="2697480" y="2748869"/>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01</a:t>
            </a:r>
            <a:endParaRPr lang="en-US" sz="720" dirty="0"/>
          </a:p>
        </p:txBody>
      </p:sp>
      <p:sp>
        <p:nvSpPr>
          <p:cNvPr id="8" name="Text 6"/>
          <p:cNvSpPr txBox="1"/>
          <p:nvPr/>
        </p:nvSpPr>
        <p:spPr>
          <a:xfrm>
            <a:off x="2988899" y="2700132"/>
            <a:ext cx="3163915"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SOUL.md</a:t>
            </a:r>
            <a:endParaRPr lang="en-US" sz="1200" dirty="0"/>
          </a:p>
        </p:txBody>
      </p:sp>
      <p:sp>
        <p:nvSpPr>
          <p:cNvPr id="9" name="Text 7"/>
          <p:cNvSpPr txBox="1"/>
          <p:nvPr/>
        </p:nvSpPr>
        <p:spPr>
          <a:xfrm>
            <a:off x="6148700" y="2745120"/>
            <a:ext cx="3345881"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KARAKTER, PERAN, DAN CARA ASSISTANT BEKERJA</a:t>
            </a:r>
            <a:endParaRPr lang="en-US" sz="780" dirty="0"/>
          </a:p>
        </p:txBody>
      </p:sp>
      <p:sp>
        <p:nvSpPr>
          <p:cNvPr id="10" name="Shape 8"/>
          <p:cNvSpPr/>
          <p:nvPr/>
        </p:nvSpPr>
        <p:spPr>
          <a:xfrm>
            <a:off x="2514600" y="3073481"/>
            <a:ext cx="7162770" cy="426750"/>
          </a:xfrm>
          <a:prstGeom prst="roundRect">
            <a:avLst>
              <a:gd name="adj" fmla="val 21427"/>
            </a:avLst>
          </a:prstGeom>
          <a:solidFill>
            <a:srgbClr val="181D2D"/>
          </a:solidFill>
          <a:ln w="7620">
            <a:solidFill>
              <a:srgbClr val="323C5E"/>
            </a:solidFill>
            <a:prstDash val="solid"/>
          </a:ln>
        </p:spPr>
      </p:sp>
      <p:sp>
        <p:nvSpPr>
          <p:cNvPr id="11" name="Shape 9"/>
          <p:cNvSpPr/>
          <p:nvPr/>
        </p:nvSpPr>
        <p:spPr>
          <a:xfrm>
            <a:off x="2514600" y="3114629"/>
            <a:ext cx="15270" cy="344454"/>
          </a:xfrm>
          <a:prstGeom prst="rect">
            <a:avLst/>
          </a:prstGeom>
          <a:solidFill>
            <a:srgbClr val="7F9CFF"/>
          </a:solidFill>
          <a:ln/>
        </p:spPr>
      </p:sp>
      <p:sp>
        <p:nvSpPr>
          <p:cNvPr id="12" name="Text 10"/>
          <p:cNvSpPr txBox="1"/>
          <p:nvPr/>
        </p:nvSpPr>
        <p:spPr>
          <a:xfrm>
            <a:off x="2697480" y="323661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02</a:t>
            </a:r>
            <a:endParaRPr lang="en-US" sz="720" dirty="0"/>
          </a:p>
        </p:txBody>
      </p:sp>
      <p:sp>
        <p:nvSpPr>
          <p:cNvPr id="13" name="Text 11"/>
          <p:cNvSpPr txBox="1"/>
          <p:nvPr/>
        </p:nvSpPr>
        <p:spPr>
          <a:xfrm>
            <a:off x="2988899" y="3187781"/>
            <a:ext cx="2853934"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Context Files</a:t>
            </a:r>
            <a:endParaRPr lang="en-US" sz="1200" dirty="0"/>
          </a:p>
        </p:txBody>
      </p:sp>
      <p:sp>
        <p:nvSpPr>
          <p:cNvPr id="14" name="Text 12"/>
          <p:cNvSpPr txBox="1"/>
          <p:nvPr/>
        </p:nvSpPr>
        <p:spPr>
          <a:xfrm>
            <a:off x="5841736" y="3232770"/>
            <a:ext cx="3652754"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ATURAN PROJECT, WORKFLOW, DAN KONTEKS PEKERJAAN</a:t>
            </a:r>
            <a:endParaRPr lang="en-US" sz="780" dirty="0"/>
          </a:p>
        </p:txBody>
      </p:sp>
      <p:sp>
        <p:nvSpPr>
          <p:cNvPr id="15" name="Shape 13"/>
          <p:cNvSpPr/>
          <p:nvPr/>
        </p:nvSpPr>
        <p:spPr>
          <a:xfrm>
            <a:off x="2514600" y="3561222"/>
            <a:ext cx="7162770" cy="426750"/>
          </a:xfrm>
          <a:prstGeom prst="roundRect">
            <a:avLst>
              <a:gd name="adj" fmla="val 21427"/>
            </a:avLst>
          </a:prstGeom>
          <a:solidFill>
            <a:srgbClr val="181D2D"/>
          </a:solidFill>
          <a:ln w="7620">
            <a:solidFill>
              <a:srgbClr val="323C5E"/>
            </a:solidFill>
            <a:prstDash val="solid"/>
          </a:ln>
        </p:spPr>
      </p:sp>
      <p:sp>
        <p:nvSpPr>
          <p:cNvPr id="16" name="Shape 14"/>
          <p:cNvSpPr/>
          <p:nvPr/>
        </p:nvSpPr>
        <p:spPr>
          <a:xfrm>
            <a:off x="2514600" y="3602370"/>
            <a:ext cx="15270" cy="344454"/>
          </a:xfrm>
          <a:prstGeom prst="rect">
            <a:avLst/>
          </a:prstGeom>
          <a:solidFill>
            <a:srgbClr val="7F9CFF"/>
          </a:solidFill>
          <a:ln/>
        </p:spPr>
      </p:sp>
      <p:sp>
        <p:nvSpPr>
          <p:cNvPr id="17" name="Text 15"/>
          <p:cNvSpPr txBox="1"/>
          <p:nvPr/>
        </p:nvSpPr>
        <p:spPr>
          <a:xfrm>
            <a:off x="2697480" y="372426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03</a:t>
            </a:r>
            <a:endParaRPr lang="en-US" sz="720" dirty="0"/>
          </a:p>
        </p:txBody>
      </p:sp>
      <p:sp>
        <p:nvSpPr>
          <p:cNvPr id="18" name="Text 16"/>
          <p:cNvSpPr txBox="1"/>
          <p:nvPr/>
        </p:nvSpPr>
        <p:spPr>
          <a:xfrm>
            <a:off x="2988899" y="3675522"/>
            <a:ext cx="2156521"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Skills</a:t>
            </a:r>
            <a:endParaRPr lang="en-US" sz="1200" dirty="0"/>
          </a:p>
        </p:txBody>
      </p:sp>
      <p:sp>
        <p:nvSpPr>
          <p:cNvPr id="19" name="Text 17"/>
          <p:cNvSpPr txBox="1"/>
          <p:nvPr/>
        </p:nvSpPr>
        <p:spPr>
          <a:xfrm>
            <a:off x="5151090" y="3720511"/>
            <a:ext cx="4343400"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PROSEDUR KERJA YANG DITULIS SEKALI DAN DIGUNAKAN KEMBALI</a:t>
            </a:r>
            <a:endParaRPr lang="en-US" sz="780" dirty="0"/>
          </a:p>
        </p:txBody>
      </p:sp>
      <p:sp>
        <p:nvSpPr>
          <p:cNvPr id="20" name="Shape 18"/>
          <p:cNvSpPr/>
          <p:nvPr/>
        </p:nvSpPr>
        <p:spPr>
          <a:xfrm>
            <a:off x="2514600" y="4048872"/>
            <a:ext cx="7162770" cy="426750"/>
          </a:xfrm>
          <a:prstGeom prst="roundRect">
            <a:avLst>
              <a:gd name="adj" fmla="val 21427"/>
            </a:avLst>
          </a:prstGeom>
          <a:solidFill>
            <a:srgbClr val="181D2D"/>
          </a:solidFill>
          <a:ln w="7620">
            <a:solidFill>
              <a:srgbClr val="323C5E"/>
            </a:solidFill>
            <a:prstDash val="solid"/>
          </a:ln>
        </p:spPr>
      </p:sp>
      <p:sp>
        <p:nvSpPr>
          <p:cNvPr id="21" name="Shape 19"/>
          <p:cNvSpPr/>
          <p:nvPr/>
        </p:nvSpPr>
        <p:spPr>
          <a:xfrm>
            <a:off x="2514600" y="4090020"/>
            <a:ext cx="15270" cy="344454"/>
          </a:xfrm>
          <a:prstGeom prst="rect">
            <a:avLst/>
          </a:prstGeom>
          <a:solidFill>
            <a:srgbClr val="7F9CFF"/>
          </a:solidFill>
          <a:ln/>
        </p:spPr>
      </p:sp>
      <p:sp>
        <p:nvSpPr>
          <p:cNvPr id="22" name="Text 20"/>
          <p:cNvSpPr txBox="1"/>
          <p:nvPr/>
        </p:nvSpPr>
        <p:spPr>
          <a:xfrm>
            <a:off x="2697480" y="4211909"/>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04</a:t>
            </a:r>
            <a:endParaRPr lang="en-US" sz="720" dirty="0"/>
          </a:p>
        </p:txBody>
      </p:sp>
      <p:sp>
        <p:nvSpPr>
          <p:cNvPr id="23" name="Text 21"/>
          <p:cNvSpPr txBox="1"/>
          <p:nvPr/>
        </p:nvSpPr>
        <p:spPr>
          <a:xfrm>
            <a:off x="2988899" y="4163172"/>
            <a:ext cx="3396356"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Memory</a:t>
            </a:r>
            <a:endParaRPr lang="en-US" sz="1200" dirty="0"/>
          </a:p>
        </p:txBody>
      </p:sp>
      <p:sp>
        <p:nvSpPr>
          <p:cNvPr id="24" name="Text 22"/>
          <p:cNvSpPr txBox="1"/>
          <p:nvPr/>
        </p:nvSpPr>
        <p:spPr>
          <a:xfrm>
            <a:off x="6378854" y="4208160"/>
            <a:ext cx="3115635"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KONTEKS YANG DAPAT DIGUNAKAN LINTAS SESI</a:t>
            </a:r>
            <a:endParaRPr lang="en-US" sz="780" dirty="0"/>
          </a:p>
        </p:txBody>
      </p:sp>
      <p:sp>
        <p:nvSpPr>
          <p:cNvPr id="25" name="Shape 23"/>
          <p:cNvSpPr/>
          <p:nvPr/>
        </p:nvSpPr>
        <p:spPr>
          <a:xfrm>
            <a:off x="2514600" y="4536521"/>
            <a:ext cx="7162770" cy="426750"/>
          </a:xfrm>
          <a:prstGeom prst="roundRect">
            <a:avLst>
              <a:gd name="adj" fmla="val 21427"/>
            </a:avLst>
          </a:prstGeom>
          <a:solidFill>
            <a:srgbClr val="132420"/>
          </a:solidFill>
          <a:ln w="7620">
            <a:solidFill>
              <a:srgbClr val="295244"/>
            </a:solidFill>
            <a:prstDash val="solid"/>
          </a:ln>
        </p:spPr>
      </p:sp>
      <p:sp>
        <p:nvSpPr>
          <p:cNvPr id="26" name="Shape 24"/>
          <p:cNvSpPr/>
          <p:nvPr/>
        </p:nvSpPr>
        <p:spPr>
          <a:xfrm>
            <a:off x="2514600" y="4577669"/>
            <a:ext cx="15270" cy="344454"/>
          </a:xfrm>
          <a:prstGeom prst="rect">
            <a:avLst/>
          </a:prstGeom>
          <a:solidFill>
            <a:srgbClr val="62DFB0"/>
          </a:solidFill>
          <a:ln/>
        </p:spPr>
      </p:sp>
      <p:sp>
        <p:nvSpPr>
          <p:cNvPr id="27" name="Text 25"/>
          <p:cNvSpPr txBox="1"/>
          <p:nvPr/>
        </p:nvSpPr>
        <p:spPr>
          <a:xfrm>
            <a:off x="2697480" y="469965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05</a:t>
            </a:r>
            <a:endParaRPr lang="en-US" sz="720" dirty="0"/>
          </a:p>
        </p:txBody>
      </p:sp>
      <p:sp>
        <p:nvSpPr>
          <p:cNvPr id="28" name="Text 26"/>
          <p:cNvSpPr txBox="1"/>
          <p:nvPr/>
        </p:nvSpPr>
        <p:spPr>
          <a:xfrm>
            <a:off x="2988899" y="4650821"/>
            <a:ext cx="2001530"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62DFB0"/>
                </a:solidFill>
                <a:latin typeface="Arial" pitchFamily="34" charset="0"/>
                <a:ea typeface="Arial" pitchFamily="34" charset="-122"/>
                <a:cs typeface="Arial" pitchFamily="34" charset="-120"/>
              </a:rPr>
              <a:t>Tools &amp; Toolsets</a:t>
            </a:r>
            <a:endParaRPr lang="en-US" sz="1200" dirty="0"/>
          </a:p>
        </p:txBody>
      </p:sp>
      <p:sp>
        <p:nvSpPr>
          <p:cNvPr id="29" name="Text 27"/>
          <p:cNvSpPr txBox="1"/>
          <p:nvPr/>
        </p:nvSpPr>
        <p:spPr>
          <a:xfrm>
            <a:off x="4997653" y="4695810"/>
            <a:ext cx="4496928"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KEMAMPUAN UNTUK MEMBACA, MENCARI, MEMBUAT, DAN MENJALANKAN</a:t>
            </a:r>
            <a:endParaRPr lang="en-US" sz="780" dirty="0"/>
          </a:p>
        </p:txBody>
      </p:sp>
      <p:sp>
        <p:nvSpPr>
          <p:cNvPr id="30" name="Shape 28"/>
          <p:cNvSpPr/>
          <p:nvPr/>
        </p:nvSpPr>
        <p:spPr>
          <a:xfrm>
            <a:off x="2514600" y="5024262"/>
            <a:ext cx="7162770" cy="426750"/>
          </a:xfrm>
          <a:prstGeom prst="roundRect">
            <a:avLst>
              <a:gd name="adj" fmla="val 21427"/>
            </a:avLst>
          </a:prstGeom>
          <a:solidFill>
            <a:srgbClr val="132420"/>
          </a:solidFill>
          <a:ln w="7620">
            <a:solidFill>
              <a:srgbClr val="295244"/>
            </a:solidFill>
            <a:prstDash val="solid"/>
          </a:ln>
        </p:spPr>
      </p:sp>
      <p:sp>
        <p:nvSpPr>
          <p:cNvPr id="31" name="Shape 29"/>
          <p:cNvSpPr/>
          <p:nvPr/>
        </p:nvSpPr>
        <p:spPr>
          <a:xfrm>
            <a:off x="2514600" y="5065410"/>
            <a:ext cx="15270" cy="344454"/>
          </a:xfrm>
          <a:prstGeom prst="rect">
            <a:avLst/>
          </a:prstGeom>
          <a:solidFill>
            <a:srgbClr val="62DFB0"/>
          </a:solidFill>
          <a:ln/>
        </p:spPr>
      </p:sp>
      <p:sp>
        <p:nvSpPr>
          <p:cNvPr id="32" name="Text 30"/>
          <p:cNvSpPr txBox="1"/>
          <p:nvPr/>
        </p:nvSpPr>
        <p:spPr>
          <a:xfrm>
            <a:off x="2697480" y="518730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06</a:t>
            </a:r>
            <a:endParaRPr lang="en-US" sz="720" dirty="0"/>
          </a:p>
        </p:txBody>
      </p:sp>
      <p:sp>
        <p:nvSpPr>
          <p:cNvPr id="33" name="Text 31"/>
          <p:cNvSpPr txBox="1"/>
          <p:nvPr/>
        </p:nvSpPr>
        <p:spPr>
          <a:xfrm>
            <a:off x="2988899" y="5138562"/>
            <a:ext cx="2388961"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62DFB0"/>
                </a:solidFill>
                <a:latin typeface="Arial" pitchFamily="34" charset="0"/>
                <a:ea typeface="Arial" pitchFamily="34" charset="-122"/>
                <a:cs typeface="Arial" pitchFamily="34" charset="-120"/>
              </a:rPr>
              <a:t>Environment</a:t>
            </a:r>
            <a:endParaRPr lang="en-US" sz="1200" dirty="0"/>
          </a:p>
        </p:txBody>
      </p:sp>
      <p:sp>
        <p:nvSpPr>
          <p:cNvPr id="34" name="Text 32"/>
          <p:cNvSpPr txBox="1"/>
          <p:nvPr/>
        </p:nvSpPr>
        <p:spPr>
          <a:xfrm>
            <a:off x="5381335" y="5183459"/>
            <a:ext cx="4113246"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KOMPUTER, SERVER, DAN SISTEM TEMPAT ASSISTANT BEKERJA</a:t>
            </a:r>
            <a:endParaRPr lang="en-US" sz="780" dirty="0"/>
          </a:p>
        </p:txBody>
      </p:sp>
      <p:sp>
        <p:nvSpPr>
          <p:cNvPr id="35" name="Text 33"/>
          <p:cNvSpPr txBox="1"/>
          <p:nvPr/>
        </p:nvSpPr>
        <p:spPr>
          <a:xfrm>
            <a:off x="731520" y="5694792"/>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Model memberikan intelligence — lapisan di sekitarnya membuatnya menjadi assistant</a:t>
            </a:r>
            <a:endParaRPr lang="en-US" sz="960" dirty="0"/>
          </a:p>
        </p:txBody>
      </p:sp>
      <p:sp>
        <p:nvSpPr>
          <p:cNvPr id="36" name="Text 3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05 / 28</a:t>
            </a:r>
            <a:endParaRPr lang="en-US" sz="78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731520" y="1440180"/>
            <a:ext cx="198150" cy="0"/>
          </a:xfrm>
          <a:prstGeom prst="line">
            <a:avLst/>
          </a:prstGeom>
          <a:noFill/>
          <a:ln w="7620">
            <a:solidFill>
              <a:srgbClr val="323C5E"/>
            </a:solidFill>
            <a:prstDash val="solid"/>
          </a:ln>
        </p:spPr>
      </p:sp>
      <p:sp>
        <p:nvSpPr>
          <p:cNvPr id="3" name="Text 1"/>
          <p:cNvSpPr txBox="1"/>
          <p:nvPr/>
        </p:nvSpPr>
        <p:spPr>
          <a:xfrm>
            <a:off x="1021110" y="136931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SATU ASSISTANT, BANYAK KEMAMPUAN</a:t>
            </a:r>
            <a:endParaRPr lang="en-US" sz="900" dirty="0"/>
          </a:p>
        </p:txBody>
      </p:sp>
      <p:sp>
        <p:nvSpPr>
          <p:cNvPr id="4" name="Text 2"/>
          <p:cNvSpPr txBox="1"/>
          <p:nvPr/>
        </p:nvSpPr>
        <p:spPr>
          <a:xfrm>
            <a:off x="731520" y="1761774"/>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28 Capabilities, 5 Domains</a:t>
            </a:r>
            <a:endParaRPr lang="en-US" sz="3600" dirty="0"/>
          </a:p>
        </p:txBody>
      </p:sp>
      <p:sp>
        <p:nvSpPr>
          <p:cNvPr id="5" name="Text 3"/>
          <p:cNvSpPr txBox="1"/>
          <p:nvPr/>
        </p:nvSpPr>
        <p:spPr>
          <a:xfrm>
            <a:off x="731520" y="2490186"/>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Core</a:t>
            </a:r>
            <a:endParaRPr lang="en-US" sz="1320" dirty="0"/>
          </a:p>
        </p:txBody>
      </p:sp>
      <p:sp>
        <p:nvSpPr>
          <p:cNvPr id="6" name="Shape 4"/>
          <p:cNvSpPr/>
          <p:nvPr/>
        </p:nvSpPr>
        <p:spPr>
          <a:xfrm>
            <a:off x="731520" y="2791206"/>
            <a:ext cx="1298905" cy="230154"/>
          </a:xfrm>
          <a:prstGeom prst="roundRect">
            <a:avLst>
              <a:gd name="adj" fmla="val 49980"/>
            </a:avLst>
          </a:prstGeom>
          <a:solidFill>
            <a:srgbClr val="0E0F12"/>
          </a:solidFill>
          <a:ln w="7620">
            <a:solidFill>
              <a:srgbClr val="1D1E21"/>
            </a:solidFill>
            <a:prstDash val="solid"/>
          </a:ln>
        </p:spPr>
      </p:sp>
      <p:sp>
        <p:nvSpPr>
          <p:cNvPr id="7" name="Text 5"/>
          <p:cNvSpPr txBox="1"/>
          <p:nvPr/>
        </p:nvSpPr>
        <p:spPr>
          <a:xfrm>
            <a:off x="714146" y="2836926"/>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Tools &amp; Toolsets</a:t>
            </a:r>
            <a:endParaRPr lang="en-US" sz="840" dirty="0"/>
          </a:p>
        </p:txBody>
      </p:sp>
      <p:sp>
        <p:nvSpPr>
          <p:cNvPr id="8" name="Shape 6"/>
          <p:cNvSpPr/>
          <p:nvPr/>
        </p:nvSpPr>
        <p:spPr>
          <a:xfrm>
            <a:off x="2091416" y="2791206"/>
            <a:ext cx="620420" cy="230154"/>
          </a:xfrm>
          <a:prstGeom prst="roundRect">
            <a:avLst>
              <a:gd name="adj" fmla="val 49980"/>
            </a:avLst>
          </a:prstGeom>
          <a:solidFill>
            <a:srgbClr val="0E0F12"/>
          </a:solidFill>
          <a:ln w="7620">
            <a:solidFill>
              <a:srgbClr val="1D1E21"/>
            </a:solidFill>
            <a:prstDash val="solid"/>
          </a:ln>
        </p:spPr>
      </p:sp>
      <p:sp>
        <p:nvSpPr>
          <p:cNvPr id="9" name="Text 7"/>
          <p:cNvSpPr txBox="1"/>
          <p:nvPr/>
        </p:nvSpPr>
        <p:spPr>
          <a:xfrm>
            <a:off x="2079163" y="2836926"/>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Skills</a:t>
            </a:r>
            <a:endParaRPr lang="en-US" sz="840" dirty="0"/>
          </a:p>
        </p:txBody>
      </p:sp>
      <p:sp>
        <p:nvSpPr>
          <p:cNvPr id="10" name="Shape 8"/>
          <p:cNvSpPr/>
          <p:nvPr/>
        </p:nvSpPr>
        <p:spPr>
          <a:xfrm>
            <a:off x="2772827" y="2791206"/>
            <a:ext cx="620420" cy="230154"/>
          </a:xfrm>
          <a:prstGeom prst="roundRect">
            <a:avLst>
              <a:gd name="adj" fmla="val 49980"/>
            </a:avLst>
          </a:prstGeom>
          <a:solidFill>
            <a:srgbClr val="0E0F12"/>
          </a:solidFill>
          <a:ln w="7620">
            <a:solidFill>
              <a:srgbClr val="1D1E21"/>
            </a:solidFill>
            <a:prstDash val="solid"/>
          </a:ln>
        </p:spPr>
      </p:sp>
      <p:sp>
        <p:nvSpPr>
          <p:cNvPr id="11" name="Text 9"/>
          <p:cNvSpPr txBox="1"/>
          <p:nvPr/>
        </p:nvSpPr>
        <p:spPr>
          <a:xfrm>
            <a:off x="2760574" y="2836926"/>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Memory</a:t>
            </a:r>
            <a:endParaRPr lang="en-US" sz="840" dirty="0"/>
          </a:p>
        </p:txBody>
      </p:sp>
      <p:sp>
        <p:nvSpPr>
          <p:cNvPr id="12" name="Shape 10"/>
          <p:cNvSpPr/>
          <p:nvPr/>
        </p:nvSpPr>
        <p:spPr>
          <a:xfrm>
            <a:off x="3454237" y="2791206"/>
            <a:ext cx="1095360" cy="230154"/>
          </a:xfrm>
          <a:prstGeom prst="roundRect">
            <a:avLst>
              <a:gd name="adj" fmla="val 49980"/>
            </a:avLst>
          </a:prstGeom>
          <a:solidFill>
            <a:srgbClr val="0E0F12"/>
          </a:solidFill>
          <a:ln w="7620">
            <a:solidFill>
              <a:srgbClr val="1D1E21"/>
            </a:solidFill>
            <a:prstDash val="solid"/>
          </a:ln>
        </p:spPr>
      </p:sp>
      <p:sp>
        <p:nvSpPr>
          <p:cNvPr id="13" name="Text 11"/>
          <p:cNvSpPr txBox="1"/>
          <p:nvPr/>
        </p:nvSpPr>
        <p:spPr>
          <a:xfrm>
            <a:off x="3438418" y="2836926"/>
            <a:ext cx="11270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Context Files</a:t>
            </a:r>
            <a:endParaRPr lang="en-US" sz="840" dirty="0"/>
          </a:p>
        </p:txBody>
      </p:sp>
      <p:sp>
        <p:nvSpPr>
          <p:cNvPr id="14" name="Shape 12"/>
          <p:cNvSpPr/>
          <p:nvPr/>
        </p:nvSpPr>
        <p:spPr>
          <a:xfrm>
            <a:off x="4610588" y="2791206"/>
            <a:ext cx="1027511" cy="230154"/>
          </a:xfrm>
          <a:prstGeom prst="roundRect">
            <a:avLst>
              <a:gd name="adj" fmla="val 49980"/>
            </a:avLst>
          </a:prstGeom>
          <a:solidFill>
            <a:srgbClr val="0E0F12"/>
          </a:solidFill>
          <a:ln w="7620">
            <a:solidFill>
              <a:srgbClr val="1D1E21"/>
            </a:solidFill>
            <a:prstDash val="solid"/>
          </a:ln>
        </p:spPr>
      </p:sp>
      <p:sp>
        <p:nvSpPr>
          <p:cNvPr id="15" name="Text 13"/>
          <p:cNvSpPr txBox="1"/>
          <p:nvPr/>
        </p:nvSpPr>
        <p:spPr>
          <a:xfrm>
            <a:off x="4595226" y="2836926"/>
            <a:ext cx="10582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@-References</a:t>
            </a:r>
            <a:endParaRPr lang="en-US" sz="840" dirty="0"/>
          </a:p>
        </p:txBody>
      </p:sp>
      <p:sp>
        <p:nvSpPr>
          <p:cNvPr id="16" name="Shape 14"/>
          <p:cNvSpPr/>
          <p:nvPr/>
        </p:nvSpPr>
        <p:spPr>
          <a:xfrm>
            <a:off x="731520" y="3082260"/>
            <a:ext cx="959663" cy="230154"/>
          </a:xfrm>
          <a:prstGeom prst="roundRect">
            <a:avLst>
              <a:gd name="adj" fmla="val 49980"/>
            </a:avLst>
          </a:prstGeom>
          <a:solidFill>
            <a:srgbClr val="0E0F12"/>
          </a:solidFill>
          <a:ln w="7620">
            <a:solidFill>
              <a:srgbClr val="1D1E21"/>
            </a:solidFill>
            <a:prstDash val="solid"/>
          </a:ln>
        </p:spPr>
      </p:sp>
      <p:sp>
        <p:nvSpPr>
          <p:cNvPr id="17" name="Text 15"/>
          <p:cNvSpPr txBox="1"/>
          <p:nvPr/>
        </p:nvSpPr>
        <p:spPr>
          <a:xfrm>
            <a:off x="716707" y="3127980"/>
            <a:ext cx="9892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Checkpoints</a:t>
            </a:r>
            <a:endParaRPr lang="en-US" sz="840" dirty="0"/>
          </a:p>
        </p:txBody>
      </p:sp>
      <p:sp>
        <p:nvSpPr>
          <p:cNvPr id="18" name="Text 16"/>
          <p:cNvSpPr txBox="1"/>
          <p:nvPr/>
        </p:nvSpPr>
        <p:spPr>
          <a:xfrm>
            <a:off x="6278910" y="2490186"/>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Automation</a:t>
            </a:r>
            <a:endParaRPr lang="en-US" sz="1320" dirty="0"/>
          </a:p>
        </p:txBody>
      </p:sp>
      <p:sp>
        <p:nvSpPr>
          <p:cNvPr id="19" name="Shape 17"/>
          <p:cNvSpPr/>
          <p:nvPr/>
        </p:nvSpPr>
        <p:spPr>
          <a:xfrm>
            <a:off x="6278910" y="2791206"/>
            <a:ext cx="1231057" cy="230154"/>
          </a:xfrm>
          <a:prstGeom prst="roundRect">
            <a:avLst>
              <a:gd name="adj" fmla="val 49980"/>
            </a:avLst>
          </a:prstGeom>
          <a:solidFill>
            <a:srgbClr val="0E0F12"/>
          </a:solidFill>
          <a:ln w="7620">
            <a:solidFill>
              <a:srgbClr val="1D1E21"/>
            </a:solidFill>
            <a:prstDash val="solid"/>
          </a:ln>
        </p:spPr>
      </p:sp>
      <p:sp>
        <p:nvSpPr>
          <p:cNvPr id="20" name="Text 18"/>
          <p:cNvSpPr txBox="1"/>
          <p:nvPr/>
        </p:nvSpPr>
        <p:spPr>
          <a:xfrm>
            <a:off x="6261994" y="2836926"/>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Scheduled Tasks</a:t>
            </a:r>
            <a:endParaRPr lang="en-US" sz="840" dirty="0"/>
          </a:p>
        </p:txBody>
      </p:sp>
      <p:sp>
        <p:nvSpPr>
          <p:cNvPr id="21" name="Shape 19"/>
          <p:cNvSpPr/>
          <p:nvPr/>
        </p:nvSpPr>
        <p:spPr>
          <a:xfrm>
            <a:off x="7570958" y="2791206"/>
            <a:ext cx="1502451" cy="230154"/>
          </a:xfrm>
          <a:prstGeom prst="roundRect">
            <a:avLst>
              <a:gd name="adj" fmla="val 49980"/>
            </a:avLst>
          </a:prstGeom>
          <a:solidFill>
            <a:srgbClr val="0E0F12"/>
          </a:solidFill>
          <a:ln w="7620">
            <a:solidFill>
              <a:srgbClr val="1D1E21"/>
            </a:solidFill>
            <a:prstDash val="solid"/>
          </a:ln>
        </p:spPr>
      </p:sp>
      <p:sp>
        <p:nvSpPr>
          <p:cNvPr id="22" name="Text 20"/>
          <p:cNvSpPr txBox="1"/>
          <p:nvPr/>
        </p:nvSpPr>
        <p:spPr>
          <a:xfrm>
            <a:off x="7552030" y="2836926"/>
            <a:ext cx="154021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Subagent Delegation</a:t>
            </a:r>
            <a:endParaRPr lang="en-US" sz="840" dirty="0"/>
          </a:p>
        </p:txBody>
      </p:sp>
      <p:sp>
        <p:nvSpPr>
          <p:cNvPr id="23" name="Shape 21"/>
          <p:cNvSpPr/>
          <p:nvPr/>
        </p:nvSpPr>
        <p:spPr>
          <a:xfrm>
            <a:off x="9134399" y="2791206"/>
            <a:ext cx="1163208" cy="230154"/>
          </a:xfrm>
          <a:prstGeom prst="roundRect">
            <a:avLst>
              <a:gd name="adj" fmla="val 49980"/>
            </a:avLst>
          </a:prstGeom>
          <a:solidFill>
            <a:srgbClr val="0E0F12"/>
          </a:solidFill>
          <a:ln w="7620">
            <a:solidFill>
              <a:srgbClr val="1D1E21"/>
            </a:solidFill>
            <a:prstDash val="solid"/>
          </a:ln>
        </p:spPr>
      </p:sp>
      <p:sp>
        <p:nvSpPr>
          <p:cNvPr id="24" name="Text 22"/>
          <p:cNvSpPr txBox="1"/>
          <p:nvPr/>
        </p:nvSpPr>
        <p:spPr>
          <a:xfrm>
            <a:off x="9118031" y="2836926"/>
            <a:ext cx="119594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Code Execution</a:t>
            </a:r>
            <a:endParaRPr lang="en-US" sz="840" dirty="0"/>
          </a:p>
        </p:txBody>
      </p:sp>
      <p:sp>
        <p:nvSpPr>
          <p:cNvPr id="25" name="Shape 23"/>
          <p:cNvSpPr/>
          <p:nvPr/>
        </p:nvSpPr>
        <p:spPr>
          <a:xfrm>
            <a:off x="10358598" y="2791206"/>
            <a:ext cx="959663" cy="230154"/>
          </a:xfrm>
          <a:prstGeom prst="roundRect">
            <a:avLst>
              <a:gd name="adj" fmla="val 49980"/>
            </a:avLst>
          </a:prstGeom>
          <a:solidFill>
            <a:srgbClr val="0E0F12"/>
          </a:solidFill>
          <a:ln w="7620">
            <a:solidFill>
              <a:srgbClr val="1D1E21"/>
            </a:solidFill>
            <a:prstDash val="solid"/>
          </a:ln>
        </p:spPr>
      </p:sp>
      <p:sp>
        <p:nvSpPr>
          <p:cNvPr id="26" name="Text 24"/>
          <p:cNvSpPr txBox="1"/>
          <p:nvPr/>
        </p:nvSpPr>
        <p:spPr>
          <a:xfrm>
            <a:off x="10343784" y="2836926"/>
            <a:ext cx="9892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Event Hooks</a:t>
            </a:r>
            <a:endParaRPr lang="en-US" sz="840" dirty="0"/>
          </a:p>
        </p:txBody>
      </p:sp>
      <p:sp>
        <p:nvSpPr>
          <p:cNvPr id="27" name="Shape 25"/>
          <p:cNvSpPr/>
          <p:nvPr/>
        </p:nvSpPr>
        <p:spPr>
          <a:xfrm>
            <a:off x="6278910" y="3082260"/>
            <a:ext cx="1298905" cy="230154"/>
          </a:xfrm>
          <a:prstGeom prst="roundRect">
            <a:avLst>
              <a:gd name="adj" fmla="val 49980"/>
            </a:avLst>
          </a:prstGeom>
          <a:solidFill>
            <a:srgbClr val="0E0F12"/>
          </a:solidFill>
          <a:ln w="7620">
            <a:solidFill>
              <a:srgbClr val="1D1E21"/>
            </a:solidFill>
            <a:prstDash val="solid"/>
          </a:ln>
        </p:spPr>
      </p:sp>
      <p:sp>
        <p:nvSpPr>
          <p:cNvPr id="28" name="Text 26"/>
          <p:cNvSpPr txBox="1"/>
          <p:nvPr/>
        </p:nvSpPr>
        <p:spPr>
          <a:xfrm>
            <a:off x="6261537" y="3127980"/>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Batch Processing</a:t>
            </a:r>
            <a:endParaRPr lang="en-US" sz="840" dirty="0"/>
          </a:p>
        </p:txBody>
      </p:sp>
      <p:sp>
        <p:nvSpPr>
          <p:cNvPr id="29" name="Text 27"/>
          <p:cNvSpPr txBox="1"/>
          <p:nvPr/>
        </p:nvSpPr>
        <p:spPr>
          <a:xfrm>
            <a:off x="731520" y="3510564"/>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Media &amp; Web</a:t>
            </a:r>
            <a:endParaRPr lang="en-US" sz="1320" dirty="0"/>
          </a:p>
        </p:txBody>
      </p:sp>
      <p:sp>
        <p:nvSpPr>
          <p:cNvPr id="30" name="Shape 28"/>
          <p:cNvSpPr/>
          <p:nvPr/>
        </p:nvSpPr>
        <p:spPr>
          <a:xfrm>
            <a:off x="731520" y="3811494"/>
            <a:ext cx="891814" cy="230154"/>
          </a:xfrm>
          <a:prstGeom prst="roundRect">
            <a:avLst>
              <a:gd name="adj" fmla="val 49980"/>
            </a:avLst>
          </a:prstGeom>
          <a:solidFill>
            <a:srgbClr val="0E0F12"/>
          </a:solidFill>
          <a:ln w="7620">
            <a:solidFill>
              <a:srgbClr val="1D1E21"/>
            </a:solidFill>
            <a:prstDash val="solid"/>
          </a:ln>
        </p:spPr>
      </p:sp>
      <p:sp>
        <p:nvSpPr>
          <p:cNvPr id="31" name="Text 29"/>
          <p:cNvSpPr txBox="1"/>
          <p:nvPr/>
        </p:nvSpPr>
        <p:spPr>
          <a:xfrm>
            <a:off x="717255" y="3857214"/>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Voice Mode</a:t>
            </a:r>
            <a:endParaRPr lang="en-US" sz="840" dirty="0"/>
          </a:p>
        </p:txBody>
      </p:sp>
      <p:sp>
        <p:nvSpPr>
          <p:cNvPr id="32" name="Shape 30"/>
          <p:cNvSpPr/>
          <p:nvPr/>
        </p:nvSpPr>
        <p:spPr>
          <a:xfrm>
            <a:off x="1684325" y="3811494"/>
            <a:ext cx="823966" cy="230154"/>
          </a:xfrm>
          <a:prstGeom prst="roundRect">
            <a:avLst>
              <a:gd name="adj" fmla="val 49980"/>
            </a:avLst>
          </a:prstGeom>
          <a:solidFill>
            <a:srgbClr val="0E0F12"/>
          </a:solidFill>
          <a:ln w="7620">
            <a:solidFill>
              <a:srgbClr val="1D1E21"/>
            </a:solidFill>
            <a:prstDash val="solid"/>
          </a:ln>
        </p:spPr>
      </p:sp>
      <p:sp>
        <p:nvSpPr>
          <p:cNvPr id="33" name="Text 31"/>
          <p:cNvSpPr txBox="1"/>
          <p:nvPr/>
        </p:nvSpPr>
        <p:spPr>
          <a:xfrm>
            <a:off x="1670517" y="3857214"/>
            <a:ext cx="85158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Wake Word</a:t>
            </a:r>
            <a:endParaRPr lang="en-US" sz="840" dirty="0"/>
          </a:p>
        </p:txBody>
      </p:sp>
      <p:sp>
        <p:nvSpPr>
          <p:cNvPr id="34" name="Shape 32"/>
          <p:cNvSpPr/>
          <p:nvPr/>
        </p:nvSpPr>
        <p:spPr>
          <a:xfrm>
            <a:off x="2569281" y="3811494"/>
            <a:ext cx="1434602" cy="230154"/>
          </a:xfrm>
          <a:prstGeom prst="roundRect">
            <a:avLst>
              <a:gd name="adj" fmla="val 49980"/>
            </a:avLst>
          </a:prstGeom>
          <a:solidFill>
            <a:srgbClr val="0E0F12"/>
          </a:solidFill>
          <a:ln w="7620">
            <a:solidFill>
              <a:srgbClr val="1D1E21"/>
            </a:solidFill>
            <a:prstDash val="solid"/>
          </a:ln>
        </p:spPr>
      </p:sp>
      <p:sp>
        <p:nvSpPr>
          <p:cNvPr id="35" name="Text 33"/>
          <p:cNvSpPr txBox="1"/>
          <p:nvPr/>
        </p:nvSpPr>
        <p:spPr>
          <a:xfrm>
            <a:off x="2550902" y="3857214"/>
            <a:ext cx="147136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Browser Automation</a:t>
            </a:r>
            <a:endParaRPr lang="en-US" sz="840" dirty="0"/>
          </a:p>
        </p:txBody>
      </p:sp>
      <p:sp>
        <p:nvSpPr>
          <p:cNvPr id="36" name="Shape 34"/>
          <p:cNvSpPr/>
          <p:nvPr/>
        </p:nvSpPr>
        <p:spPr>
          <a:xfrm>
            <a:off x="4064874" y="3811494"/>
            <a:ext cx="620420" cy="230154"/>
          </a:xfrm>
          <a:prstGeom prst="roundRect">
            <a:avLst>
              <a:gd name="adj" fmla="val 49980"/>
            </a:avLst>
          </a:prstGeom>
          <a:solidFill>
            <a:srgbClr val="0E0F12"/>
          </a:solidFill>
          <a:ln w="7620">
            <a:solidFill>
              <a:srgbClr val="1D1E21"/>
            </a:solidFill>
            <a:prstDash val="solid"/>
          </a:ln>
        </p:spPr>
      </p:sp>
      <p:sp>
        <p:nvSpPr>
          <p:cNvPr id="37" name="Text 35"/>
          <p:cNvSpPr txBox="1"/>
          <p:nvPr/>
        </p:nvSpPr>
        <p:spPr>
          <a:xfrm>
            <a:off x="4052621" y="3857214"/>
            <a:ext cx="64501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Vision</a:t>
            </a:r>
            <a:endParaRPr lang="en-US" sz="840" dirty="0"/>
          </a:p>
        </p:txBody>
      </p:sp>
      <p:sp>
        <p:nvSpPr>
          <p:cNvPr id="38" name="Shape 36"/>
          <p:cNvSpPr/>
          <p:nvPr/>
        </p:nvSpPr>
        <p:spPr>
          <a:xfrm>
            <a:off x="731520" y="4102638"/>
            <a:ext cx="1298905" cy="230154"/>
          </a:xfrm>
          <a:prstGeom prst="roundRect">
            <a:avLst>
              <a:gd name="adj" fmla="val 49980"/>
            </a:avLst>
          </a:prstGeom>
          <a:solidFill>
            <a:srgbClr val="0E0F12"/>
          </a:solidFill>
          <a:ln w="7620">
            <a:solidFill>
              <a:srgbClr val="1D1E21"/>
            </a:solidFill>
            <a:prstDash val="solid"/>
          </a:ln>
        </p:spPr>
      </p:sp>
      <p:sp>
        <p:nvSpPr>
          <p:cNvPr id="39" name="Text 37"/>
          <p:cNvSpPr txBox="1"/>
          <p:nvPr/>
        </p:nvSpPr>
        <p:spPr>
          <a:xfrm>
            <a:off x="714146" y="4148358"/>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Image Generation</a:t>
            </a:r>
            <a:endParaRPr lang="en-US" sz="840" dirty="0"/>
          </a:p>
        </p:txBody>
      </p:sp>
      <p:sp>
        <p:nvSpPr>
          <p:cNvPr id="40" name="Shape 38"/>
          <p:cNvSpPr/>
          <p:nvPr/>
        </p:nvSpPr>
        <p:spPr>
          <a:xfrm>
            <a:off x="2091416" y="4102638"/>
            <a:ext cx="416875" cy="230154"/>
          </a:xfrm>
          <a:prstGeom prst="roundRect">
            <a:avLst>
              <a:gd name="adj" fmla="val 49980"/>
            </a:avLst>
          </a:prstGeom>
          <a:solidFill>
            <a:srgbClr val="0E0F12"/>
          </a:solidFill>
          <a:ln w="7620">
            <a:solidFill>
              <a:srgbClr val="1D1E21"/>
            </a:solidFill>
            <a:prstDash val="solid"/>
          </a:ln>
        </p:spPr>
      </p:sp>
      <p:sp>
        <p:nvSpPr>
          <p:cNvPr id="41" name="Text 39"/>
          <p:cNvSpPr txBox="1"/>
          <p:nvPr/>
        </p:nvSpPr>
        <p:spPr>
          <a:xfrm>
            <a:off x="2080626" y="4148358"/>
            <a:ext cx="4383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TTS</a:t>
            </a:r>
            <a:endParaRPr lang="en-US" sz="840" dirty="0"/>
          </a:p>
        </p:txBody>
      </p:sp>
      <p:sp>
        <p:nvSpPr>
          <p:cNvPr id="42" name="Text 40"/>
          <p:cNvSpPr txBox="1"/>
          <p:nvPr/>
        </p:nvSpPr>
        <p:spPr>
          <a:xfrm>
            <a:off x="6278910" y="3510564"/>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Integrations</a:t>
            </a:r>
            <a:endParaRPr lang="en-US" sz="1320" dirty="0"/>
          </a:p>
        </p:txBody>
      </p:sp>
      <p:sp>
        <p:nvSpPr>
          <p:cNvPr id="43" name="Shape 41"/>
          <p:cNvSpPr/>
          <p:nvPr/>
        </p:nvSpPr>
        <p:spPr>
          <a:xfrm>
            <a:off x="6278910" y="3811494"/>
            <a:ext cx="416875" cy="230154"/>
          </a:xfrm>
          <a:prstGeom prst="roundRect">
            <a:avLst>
              <a:gd name="adj" fmla="val 49980"/>
            </a:avLst>
          </a:prstGeom>
          <a:solidFill>
            <a:srgbClr val="0E0F12"/>
          </a:solidFill>
          <a:ln w="7620">
            <a:solidFill>
              <a:srgbClr val="1D1E21"/>
            </a:solidFill>
            <a:prstDash val="solid"/>
          </a:ln>
        </p:spPr>
      </p:sp>
      <p:sp>
        <p:nvSpPr>
          <p:cNvPr id="44" name="Text 42"/>
          <p:cNvSpPr txBox="1"/>
          <p:nvPr/>
        </p:nvSpPr>
        <p:spPr>
          <a:xfrm>
            <a:off x="6268121" y="3857214"/>
            <a:ext cx="438363"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MCP</a:t>
            </a:r>
            <a:endParaRPr lang="en-US" sz="840" dirty="0"/>
          </a:p>
        </p:txBody>
      </p:sp>
      <p:sp>
        <p:nvSpPr>
          <p:cNvPr id="45" name="Shape 43"/>
          <p:cNvSpPr/>
          <p:nvPr/>
        </p:nvSpPr>
        <p:spPr>
          <a:xfrm>
            <a:off x="6756776" y="3811494"/>
            <a:ext cx="1298905" cy="230154"/>
          </a:xfrm>
          <a:prstGeom prst="roundRect">
            <a:avLst>
              <a:gd name="adj" fmla="val 49980"/>
            </a:avLst>
          </a:prstGeom>
          <a:solidFill>
            <a:srgbClr val="0E0F12"/>
          </a:solidFill>
          <a:ln w="7620">
            <a:solidFill>
              <a:srgbClr val="1D1E21"/>
            </a:solidFill>
            <a:prstDash val="solid"/>
          </a:ln>
        </p:spPr>
      </p:sp>
      <p:sp>
        <p:nvSpPr>
          <p:cNvPr id="46" name="Text 44"/>
          <p:cNvSpPr txBox="1"/>
          <p:nvPr/>
        </p:nvSpPr>
        <p:spPr>
          <a:xfrm>
            <a:off x="6739402" y="3857214"/>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Provider Routing</a:t>
            </a:r>
            <a:endParaRPr lang="en-US" sz="840" dirty="0"/>
          </a:p>
        </p:txBody>
      </p:sp>
      <p:sp>
        <p:nvSpPr>
          <p:cNvPr id="47" name="Shape 45"/>
          <p:cNvSpPr/>
          <p:nvPr/>
        </p:nvSpPr>
        <p:spPr>
          <a:xfrm>
            <a:off x="8116672" y="3811494"/>
            <a:ext cx="756117" cy="230154"/>
          </a:xfrm>
          <a:prstGeom prst="roundRect">
            <a:avLst>
              <a:gd name="adj" fmla="val 49980"/>
            </a:avLst>
          </a:prstGeom>
          <a:solidFill>
            <a:srgbClr val="0E0F12"/>
          </a:solidFill>
          <a:ln w="7620">
            <a:solidFill>
              <a:srgbClr val="1D1E21"/>
            </a:solidFill>
            <a:prstDash val="solid"/>
          </a:ln>
        </p:spPr>
      </p:sp>
      <p:sp>
        <p:nvSpPr>
          <p:cNvPr id="48" name="Text 46"/>
          <p:cNvSpPr txBox="1"/>
          <p:nvPr/>
        </p:nvSpPr>
        <p:spPr>
          <a:xfrm>
            <a:off x="8103321" y="3857214"/>
            <a:ext cx="782726"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Fallback</a:t>
            </a:r>
            <a:endParaRPr lang="en-US" sz="840" dirty="0"/>
          </a:p>
        </p:txBody>
      </p:sp>
      <p:sp>
        <p:nvSpPr>
          <p:cNvPr id="49" name="Shape 47"/>
          <p:cNvSpPr/>
          <p:nvPr/>
        </p:nvSpPr>
        <p:spPr>
          <a:xfrm>
            <a:off x="8933779" y="3811494"/>
            <a:ext cx="1298905" cy="230154"/>
          </a:xfrm>
          <a:prstGeom prst="roundRect">
            <a:avLst>
              <a:gd name="adj" fmla="val 49980"/>
            </a:avLst>
          </a:prstGeom>
          <a:solidFill>
            <a:srgbClr val="0E0F12"/>
          </a:solidFill>
          <a:ln w="7620">
            <a:solidFill>
              <a:srgbClr val="1D1E21"/>
            </a:solidFill>
            <a:prstDash val="solid"/>
          </a:ln>
        </p:spPr>
      </p:sp>
      <p:sp>
        <p:nvSpPr>
          <p:cNvPr id="50" name="Text 48"/>
          <p:cNvSpPr txBox="1"/>
          <p:nvPr/>
        </p:nvSpPr>
        <p:spPr>
          <a:xfrm>
            <a:off x="8916406" y="3857214"/>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Credential Pools</a:t>
            </a:r>
            <a:endParaRPr lang="en-US" sz="840" dirty="0"/>
          </a:p>
        </p:txBody>
      </p:sp>
      <p:sp>
        <p:nvSpPr>
          <p:cNvPr id="51" name="Shape 49"/>
          <p:cNvSpPr/>
          <p:nvPr/>
        </p:nvSpPr>
        <p:spPr>
          <a:xfrm>
            <a:off x="10293675" y="3811494"/>
            <a:ext cx="891814" cy="230154"/>
          </a:xfrm>
          <a:prstGeom prst="roundRect">
            <a:avLst>
              <a:gd name="adj" fmla="val 49980"/>
            </a:avLst>
          </a:prstGeom>
          <a:solidFill>
            <a:srgbClr val="0E0F12"/>
          </a:solidFill>
          <a:ln w="7620">
            <a:solidFill>
              <a:srgbClr val="1D1E21"/>
            </a:solidFill>
            <a:prstDash val="solid"/>
          </a:ln>
        </p:spPr>
      </p:sp>
      <p:sp>
        <p:nvSpPr>
          <p:cNvPr id="52" name="Text 50"/>
          <p:cNvSpPr txBox="1"/>
          <p:nvPr/>
        </p:nvSpPr>
        <p:spPr>
          <a:xfrm>
            <a:off x="10279319" y="3857214"/>
            <a:ext cx="92043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API Server</a:t>
            </a:r>
            <a:endParaRPr lang="en-US" sz="840" dirty="0"/>
          </a:p>
        </p:txBody>
      </p:sp>
      <p:sp>
        <p:nvSpPr>
          <p:cNvPr id="53" name="Shape 51"/>
          <p:cNvSpPr/>
          <p:nvPr/>
        </p:nvSpPr>
        <p:spPr>
          <a:xfrm>
            <a:off x="6278910" y="4102638"/>
            <a:ext cx="823966" cy="230154"/>
          </a:xfrm>
          <a:prstGeom prst="roundRect">
            <a:avLst>
              <a:gd name="adj" fmla="val 49980"/>
            </a:avLst>
          </a:prstGeom>
          <a:solidFill>
            <a:srgbClr val="0E0F12"/>
          </a:solidFill>
          <a:ln w="7620">
            <a:solidFill>
              <a:srgbClr val="1D1E21"/>
            </a:solidFill>
            <a:prstDash val="solid"/>
          </a:ln>
        </p:spPr>
      </p:sp>
      <p:sp>
        <p:nvSpPr>
          <p:cNvPr id="54" name="Text 52"/>
          <p:cNvSpPr txBox="1"/>
          <p:nvPr/>
        </p:nvSpPr>
        <p:spPr>
          <a:xfrm>
            <a:off x="6265103" y="4148358"/>
            <a:ext cx="85158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IDE (ACP)</a:t>
            </a:r>
            <a:endParaRPr lang="en-US" sz="840" dirty="0"/>
          </a:p>
        </p:txBody>
      </p:sp>
      <p:sp>
        <p:nvSpPr>
          <p:cNvPr id="55" name="Text 53"/>
          <p:cNvSpPr txBox="1"/>
          <p:nvPr/>
        </p:nvSpPr>
        <p:spPr>
          <a:xfrm>
            <a:off x="731520" y="453085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Customization</a:t>
            </a:r>
            <a:endParaRPr lang="en-US" sz="1320" dirty="0"/>
          </a:p>
        </p:txBody>
      </p:sp>
      <p:sp>
        <p:nvSpPr>
          <p:cNvPr id="56" name="Shape 54"/>
          <p:cNvSpPr/>
          <p:nvPr/>
        </p:nvSpPr>
        <p:spPr>
          <a:xfrm>
            <a:off x="731520" y="4831872"/>
            <a:ext cx="688269" cy="230154"/>
          </a:xfrm>
          <a:prstGeom prst="roundRect">
            <a:avLst>
              <a:gd name="adj" fmla="val 49980"/>
            </a:avLst>
          </a:prstGeom>
          <a:solidFill>
            <a:srgbClr val="0E0F12"/>
          </a:solidFill>
          <a:ln w="7620">
            <a:solidFill>
              <a:srgbClr val="1D1E21"/>
            </a:solidFill>
            <a:prstDash val="solid"/>
          </a:ln>
        </p:spPr>
      </p:sp>
      <p:sp>
        <p:nvSpPr>
          <p:cNvPr id="57" name="Text 55"/>
          <p:cNvSpPr txBox="1"/>
          <p:nvPr/>
        </p:nvSpPr>
        <p:spPr>
          <a:xfrm>
            <a:off x="718718" y="4877592"/>
            <a:ext cx="71387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SOUL.md</a:t>
            </a:r>
            <a:endParaRPr lang="en-US" sz="840" dirty="0"/>
          </a:p>
        </p:txBody>
      </p:sp>
      <p:sp>
        <p:nvSpPr>
          <p:cNvPr id="58" name="Shape 56"/>
          <p:cNvSpPr/>
          <p:nvPr/>
        </p:nvSpPr>
        <p:spPr>
          <a:xfrm>
            <a:off x="1480779" y="4831872"/>
            <a:ext cx="1163208" cy="230154"/>
          </a:xfrm>
          <a:prstGeom prst="roundRect">
            <a:avLst>
              <a:gd name="adj" fmla="val 49980"/>
            </a:avLst>
          </a:prstGeom>
          <a:solidFill>
            <a:srgbClr val="0E0F12"/>
          </a:solidFill>
          <a:ln w="7620">
            <a:solidFill>
              <a:srgbClr val="1D1E21"/>
            </a:solidFill>
            <a:prstDash val="solid"/>
          </a:ln>
        </p:spPr>
      </p:sp>
      <p:sp>
        <p:nvSpPr>
          <p:cNvPr id="59" name="Text 57"/>
          <p:cNvSpPr txBox="1"/>
          <p:nvPr/>
        </p:nvSpPr>
        <p:spPr>
          <a:xfrm>
            <a:off x="1464412" y="4877592"/>
            <a:ext cx="119594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Skins &amp; Themes</a:t>
            </a:r>
            <a:endParaRPr lang="en-US" sz="840" dirty="0"/>
          </a:p>
        </p:txBody>
      </p:sp>
      <p:sp>
        <p:nvSpPr>
          <p:cNvPr id="60" name="Shape 58"/>
          <p:cNvSpPr/>
          <p:nvPr/>
        </p:nvSpPr>
        <p:spPr>
          <a:xfrm>
            <a:off x="2704978" y="4831872"/>
            <a:ext cx="688269" cy="230154"/>
          </a:xfrm>
          <a:prstGeom prst="roundRect">
            <a:avLst>
              <a:gd name="adj" fmla="val 49980"/>
            </a:avLst>
          </a:prstGeom>
          <a:solidFill>
            <a:srgbClr val="0E0F12"/>
          </a:solidFill>
          <a:ln w="7620">
            <a:solidFill>
              <a:srgbClr val="1D1E21"/>
            </a:solidFill>
            <a:prstDash val="solid"/>
          </a:ln>
        </p:spPr>
      </p:sp>
      <p:sp>
        <p:nvSpPr>
          <p:cNvPr id="61" name="Text 59"/>
          <p:cNvSpPr txBox="1"/>
          <p:nvPr/>
        </p:nvSpPr>
        <p:spPr>
          <a:xfrm>
            <a:off x="2692176" y="4877592"/>
            <a:ext cx="71387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Plugins</a:t>
            </a:r>
            <a:endParaRPr lang="en-US" sz="840" dirty="0"/>
          </a:p>
        </p:txBody>
      </p:sp>
      <p:sp>
        <p:nvSpPr>
          <p:cNvPr id="62" name="Text 60"/>
          <p:cNvSpPr txBox="1"/>
          <p:nvPr/>
        </p:nvSpPr>
        <p:spPr>
          <a:xfrm>
            <a:off x="731520" y="530580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Bukan semua feature yang penting — tetapi bagaimana kemampuan ini dipakai untuk pekerjaan nyata</a:t>
            </a:r>
            <a:endParaRPr lang="en-US" sz="960" dirty="0"/>
          </a:p>
        </p:txBody>
      </p:sp>
      <p:sp>
        <p:nvSpPr>
          <p:cNvPr id="63" name="Text 61"/>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06 / 28</a:t>
            </a:r>
            <a:endParaRPr lang="en-US" sz="7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731520" y="1862176"/>
            <a:ext cx="198150" cy="0"/>
          </a:xfrm>
          <a:prstGeom prst="line">
            <a:avLst/>
          </a:prstGeom>
          <a:noFill/>
          <a:ln w="7620">
            <a:solidFill>
              <a:srgbClr val="323C5E"/>
            </a:solidFill>
            <a:prstDash val="solid"/>
          </a:ln>
        </p:spPr>
      </p:sp>
      <p:sp>
        <p:nvSpPr>
          <p:cNvPr id="3" name="Text 1"/>
          <p:cNvSpPr txBox="1"/>
          <p:nvPr/>
        </p:nvSpPr>
        <p:spPr>
          <a:xfrm>
            <a:off x="1021110" y="179131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01 · CORE</a:t>
            </a:r>
            <a:endParaRPr lang="en-US" sz="900" dirty="0"/>
          </a:p>
        </p:txBody>
      </p:sp>
      <p:sp>
        <p:nvSpPr>
          <p:cNvPr id="4" name="Text 2"/>
          <p:cNvSpPr txBox="1"/>
          <p:nvPr/>
        </p:nvSpPr>
        <p:spPr>
          <a:xfrm>
            <a:off x="731520" y="2183679"/>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Skills — ajarkan sekali, </a:t>
            </a:r>
            <a:br/>
            <a:r>
              <a:rPr lang="en-US" sz="3600" b="1" spc="-72" kern="0" dirty="0">
                <a:solidFill>
                  <a:srgbClr val="F4F6FA"/>
                </a:solidFill>
                <a:latin typeface="Arial" pitchFamily="34" charset="0"/>
                <a:ea typeface="Arial" pitchFamily="34" charset="-122"/>
                <a:cs typeface="Arial" pitchFamily="34" charset="-120"/>
              </a:rPr>
              <a:t>gunakan kembali</a:t>
            </a:r>
            <a:endParaRPr lang="en-US" sz="3600" dirty="0"/>
          </a:p>
        </p:txBody>
      </p:sp>
      <p:sp>
        <p:nvSpPr>
          <p:cNvPr id="5" name="Shape 3"/>
          <p:cNvSpPr/>
          <p:nvPr/>
        </p:nvSpPr>
        <p:spPr>
          <a:xfrm>
            <a:off x="731520" y="3396813"/>
            <a:ext cx="347472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DEFINE</a:t>
            </a:r>
            <a:endParaRPr lang="en-US" sz="1260" dirty="0"/>
          </a:p>
        </p:txBody>
      </p:sp>
      <p:sp>
        <p:nvSpPr>
          <p:cNvPr id="8" name="Text 6"/>
          <p:cNvSpPr txBox="1"/>
          <p:nvPr/>
        </p:nvSpPr>
        <p:spPr>
          <a:xfrm>
            <a:off x="92967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Cara kerja, aturan, contoh, dan template ditulis menjadi </a:t>
            </a:r>
            <a:br/>
            <a:r>
              <a:rPr lang="en-US" sz="960" dirty="0">
                <a:solidFill>
                  <a:srgbClr val="7B8494"/>
                </a:solidFill>
                <a:latin typeface="Arial" pitchFamily="34" charset="0"/>
                <a:ea typeface="Arial" pitchFamily="34" charset="-122"/>
                <a:cs typeface="Arial" pitchFamily="34" charset="-120"/>
              </a:rPr>
              <a:t>satu skill.</a:t>
            </a:r>
            <a:endParaRPr lang="en-US" sz="960" dirty="0"/>
          </a:p>
        </p:txBody>
      </p:sp>
      <p:sp>
        <p:nvSpPr>
          <p:cNvPr id="9" name="Shape 7"/>
          <p:cNvSpPr/>
          <p:nvPr/>
        </p:nvSpPr>
        <p:spPr>
          <a:xfrm>
            <a:off x="4358670" y="3396813"/>
            <a:ext cx="347472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455673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REUSE</a:t>
            </a:r>
            <a:endParaRPr lang="en-US" sz="1260" dirty="0"/>
          </a:p>
        </p:txBody>
      </p:sp>
      <p:sp>
        <p:nvSpPr>
          <p:cNvPr id="12" name="Text 10"/>
          <p:cNvSpPr txBox="1"/>
          <p:nvPr/>
        </p:nvSpPr>
        <p:spPr>
          <a:xfrm>
            <a:off x="455673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Skill digunakan kembali ketika pekerjaan yang sesuai </a:t>
            </a:r>
            <a:br/>
            <a:r>
              <a:rPr lang="en-US" sz="960" dirty="0">
                <a:solidFill>
                  <a:srgbClr val="7B8494"/>
                </a:solidFill>
                <a:latin typeface="Arial" pitchFamily="34" charset="0"/>
                <a:ea typeface="Arial" pitchFamily="34" charset="-122"/>
                <a:cs typeface="Arial" pitchFamily="34" charset="-120"/>
              </a:rPr>
              <a:t>muncul.</a:t>
            </a:r>
            <a:endParaRPr lang="en-US" sz="960" dirty="0"/>
          </a:p>
        </p:txBody>
      </p:sp>
      <p:sp>
        <p:nvSpPr>
          <p:cNvPr id="13" name="Shape 11"/>
          <p:cNvSpPr/>
          <p:nvPr/>
        </p:nvSpPr>
        <p:spPr>
          <a:xfrm>
            <a:off x="7985730" y="3396813"/>
            <a:ext cx="347472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818388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SHARE</a:t>
            </a:r>
            <a:endParaRPr lang="en-US" sz="1260" dirty="0"/>
          </a:p>
        </p:txBody>
      </p:sp>
      <p:sp>
        <p:nvSpPr>
          <p:cNvPr id="16" name="Text 14"/>
          <p:cNvSpPr txBox="1"/>
          <p:nvPr/>
        </p:nvSpPr>
        <p:spPr>
          <a:xfrm>
            <a:off x="818388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Workflow yang sudah didefinisikan dapat digunakan </a:t>
            </a:r>
            <a:br/>
            <a:r>
              <a:rPr lang="en-US" sz="960" dirty="0">
                <a:solidFill>
                  <a:srgbClr val="7B8494"/>
                </a:solidFill>
                <a:latin typeface="Arial" pitchFamily="34" charset="0"/>
                <a:ea typeface="Arial" pitchFamily="34" charset="-122"/>
                <a:cs typeface="Arial" pitchFamily="34" charset="-120"/>
              </a:rPr>
              <a:t>kembali oleh pekerjaan atau anggota tim lain.</a:t>
            </a:r>
            <a:endParaRPr lang="en-US" sz="960" dirty="0"/>
          </a:p>
        </p:txBody>
      </p:sp>
      <p:sp>
        <p:nvSpPr>
          <p:cNvPr id="17" name="Text 15"/>
          <p:cNvSpPr txBox="1"/>
          <p:nvPr/>
        </p:nvSpPr>
        <p:spPr>
          <a:xfrm>
            <a:off x="731520" y="4883810"/>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Knowledge kerja dapat diubah menjadi workflow yang reusable</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07 / 28</a:t>
            </a:r>
            <a:endParaRPr lang="en-US" sz="78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31520" y="1940082"/>
            <a:ext cx="198150" cy="0"/>
          </a:xfrm>
          <a:prstGeom prst="line">
            <a:avLst/>
          </a:prstGeom>
          <a:noFill/>
          <a:ln w="7620">
            <a:solidFill>
              <a:srgbClr val="323C5E"/>
            </a:solidFill>
            <a:prstDash val="solid"/>
          </a:ln>
        </p:spPr>
      </p:sp>
      <p:sp>
        <p:nvSpPr>
          <p:cNvPr id="3" name="Text 1"/>
          <p:cNvSpPr txBox="1"/>
          <p:nvPr/>
        </p:nvSpPr>
        <p:spPr>
          <a:xfrm>
            <a:off x="1021110" y="186921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02 · CORE</a:t>
            </a:r>
            <a:endParaRPr lang="en-US" sz="900" dirty="0"/>
          </a:p>
        </p:txBody>
      </p:sp>
      <p:sp>
        <p:nvSpPr>
          <p:cNvPr id="4" name="Text 2"/>
          <p:cNvSpPr txBox="1"/>
          <p:nvPr/>
        </p:nvSpPr>
        <p:spPr>
          <a:xfrm>
            <a:off x="731520" y="2261586"/>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Memory — menjaga </a:t>
            </a:r>
            <a:br/>
            <a:r>
              <a:rPr lang="en-US" sz="3600" b="1" spc="-72" kern="0" dirty="0">
                <a:solidFill>
                  <a:srgbClr val="F4F6FA"/>
                </a:solidFill>
                <a:latin typeface="Arial" pitchFamily="34" charset="0"/>
                <a:ea typeface="Arial" pitchFamily="34" charset="-122"/>
                <a:cs typeface="Arial" pitchFamily="34" charset="-120"/>
              </a:rPr>
              <a:t>konteks antar-sesi</a:t>
            </a:r>
            <a:endParaRPr lang="en-US" sz="3600" dirty="0"/>
          </a:p>
        </p:txBody>
      </p:sp>
      <p:sp>
        <p:nvSpPr>
          <p:cNvPr id="5" name="Text 3"/>
          <p:cNvSpPr txBox="1"/>
          <p:nvPr/>
        </p:nvSpPr>
        <p:spPr>
          <a:xfrm>
            <a:off x="731520" y="347472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MEMORY.MD</a:t>
            </a:r>
            <a:endParaRPr lang="en-US" sz="840" dirty="0"/>
          </a:p>
        </p:txBody>
      </p:sp>
      <p:sp>
        <p:nvSpPr>
          <p:cNvPr id="6" name="Shape 4"/>
          <p:cNvSpPr/>
          <p:nvPr/>
        </p:nvSpPr>
        <p:spPr>
          <a:xfrm>
            <a:off x="731520" y="3856299"/>
            <a:ext cx="38130" cy="38130"/>
          </a:xfrm>
          <a:prstGeom prst="ellipse">
            <a:avLst/>
          </a:prstGeom>
          <a:solidFill>
            <a:srgbClr val="2F3032"/>
          </a:solidFill>
          <a:ln/>
        </p:spPr>
      </p:sp>
      <p:sp>
        <p:nvSpPr>
          <p:cNvPr id="7" name="Text 5"/>
          <p:cNvSpPr txBox="1"/>
          <p:nvPr/>
        </p:nvSpPr>
        <p:spPr>
          <a:xfrm>
            <a:off x="861090" y="377116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Hal yang dipelajari dari pekerjaan</a:t>
            </a:r>
            <a:endParaRPr lang="en-US" sz="1140" dirty="0"/>
          </a:p>
        </p:txBody>
      </p:sp>
      <p:sp>
        <p:nvSpPr>
          <p:cNvPr id="8" name="Shape 6"/>
          <p:cNvSpPr/>
          <p:nvPr/>
        </p:nvSpPr>
        <p:spPr>
          <a:xfrm>
            <a:off x="731520" y="4150462"/>
            <a:ext cx="38130" cy="38130"/>
          </a:xfrm>
          <a:prstGeom prst="ellipse">
            <a:avLst/>
          </a:prstGeom>
          <a:solidFill>
            <a:srgbClr val="2F3032"/>
          </a:solidFill>
          <a:ln/>
        </p:spPr>
      </p:sp>
      <p:sp>
        <p:nvSpPr>
          <p:cNvPr id="9" name="Text 7"/>
          <p:cNvSpPr txBox="1"/>
          <p:nvPr/>
        </p:nvSpPr>
        <p:spPr>
          <a:xfrm>
            <a:off x="861090" y="406524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Konteks project &amp; environment</a:t>
            </a:r>
            <a:endParaRPr lang="en-US" sz="1140" dirty="0"/>
          </a:p>
        </p:txBody>
      </p:sp>
      <p:sp>
        <p:nvSpPr>
          <p:cNvPr id="10" name="Shape 8"/>
          <p:cNvSpPr/>
          <p:nvPr/>
        </p:nvSpPr>
        <p:spPr>
          <a:xfrm>
            <a:off x="731520" y="4444624"/>
            <a:ext cx="38130" cy="38130"/>
          </a:xfrm>
          <a:prstGeom prst="ellipse">
            <a:avLst/>
          </a:prstGeom>
          <a:solidFill>
            <a:srgbClr val="2F3032"/>
          </a:solidFill>
          <a:ln/>
        </p:spPr>
      </p:sp>
      <p:sp>
        <p:nvSpPr>
          <p:cNvPr id="11" name="Text 9"/>
          <p:cNvSpPr txBox="1"/>
          <p:nvPr/>
        </p:nvSpPr>
        <p:spPr>
          <a:xfrm>
            <a:off x="861090" y="435940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Pelajaran dari pekerjaan sebelumnya</a:t>
            </a:r>
            <a:endParaRPr lang="en-US" sz="1140" dirty="0"/>
          </a:p>
        </p:txBody>
      </p:sp>
      <p:sp>
        <p:nvSpPr>
          <p:cNvPr id="12" name="Shape 10"/>
          <p:cNvSpPr/>
          <p:nvPr/>
        </p:nvSpPr>
        <p:spPr>
          <a:xfrm>
            <a:off x="6092190" y="3474720"/>
            <a:ext cx="0" cy="1087404"/>
          </a:xfrm>
          <a:prstGeom prst="line">
            <a:avLst/>
          </a:prstGeom>
          <a:noFill/>
          <a:ln w="7620">
            <a:solidFill>
              <a:srgbClr val="2F3032"/>
            </a:solidFill>
            <a:prstDash val="solid"/>
          </a:ln>
        </p:spPr>
      </p:sp>
      <p:sp>
        <p:nvSpPr>
          <p:cNvPr id="13" name="Text 11"/>
          <p:cNvSpPr txBox="1"/>
          <p:nvPr/>
        </p:nvSpPr>
        <p:spPr>
          <a:xfrm>
            <a:off x="6404640" y="347472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FFB27A"/>
                </a:solidFill>
                <a:latin typeface="Courier New" pitchFamily="34" charset="0"/>
                <a:ea typeface="Courier New" pitchFamily="34" charset="-122"/>
                <a:cs typeface="Courier New" pitchFamily="34" charset="-120"/>
              </a:rPr>
              <a:t>USER.MD</a:t>
            </a:r>
            <a:endParaRPr lang="en-US" sz="840" dirty="0"/>
          </a:p>
        </p:txBody>
      </p:sp>
      <p:sp>
        <p:nvSpPr>
          <p:cNvPr id="14" name="Shape 12"/>
          <p:cNvSpPr/>
          <p:nvPr/>
        </p:nvSpPr>
        <p:spPr>
          <a:xfrm>
            <a:off x="6404640" y="3856299"/>
            <a:ext cx="38130" cy="38130"/>
          </a:xfrm>
          <a:prstGeom prst="ellipse">
            <a:avLst/>
          </a:prstGeom>
          <a:solidFill>
            <a:srgbClr val="2F3032"/>
          </a:solidFill>
          <a:ln/>
        </p:spPr>
      </p:sp>
      <p:sp>
        <p:nvSpPr>
          <p:cNvPr id="15" name="Text 13"/>
          <p:cNvSpPr txBox="1"/>
          <p:nvPr/>
        </p:nvSpPr>
        <p:spPr>
          <a:xfrm>
            <a:off x="6534120" y="377116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Kebiasaan dan preferensi kerja</a:t>
            </a:r>
            <a:endParaRPr lang="en-US" sz="1140" dirty="0"/>
          </a:p>
        </p:txBody>
      </p:sp>
      <p:sp>
        <p:nvSpPr>
          <p:cNvPr id="16" name="Shape 14"/>
          <p:cNvSpPr/>
          <p:nvPr/>
        </p:nvSpPr>
        <p:spPr>
          <a:xfrm>
            <a:off x="6404640" y="4150462"/>
            <a:ext cx="38130" cy="38130"/>
          </a:xfrm>
          <a:prstGeom prst="ellipse">
            <a:avLst/>
          </a:prstGeom>
          <a:solidFill>
            <a:srgbClr val="2F3032"/>
          </a:solidFill>
          <a:ln/>
        </p:spPr>
      </p:sp>
      <p:sp>
        <p:nvSpPr>
          <p:cNvPr id="17" name="Text 15"/>
          <p:cNvSpPr txBox="1"/>
          <p:nvPr/>
        </p:nvSpPr>
        <p:spPr>
          <a:xfrm>
            <a:off x="6534120" y="406524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Cara berkomunikasi</a:t>
            </a:r>
            <a:endParaRPr lang="en-US" sz="1140" dirty="0"/>
          </a:p>
        </p:txBody>
      </p:sp>
      <p:sp>
        <p:nvSpPr>
          <p:cNvPr id="18" name="Shape 16"/>
          <p:cNvSpPr/>
          <p:nvPr/>
        </p:nvSpPr>
        <p:spPr>
          <a:xfrm>
            <a:off x="6404640" y="4444624"/>
            <a:ext cx="38130" cy="38130"/>
          </a:xfrm>
          <a:prstGeom prst="ellipse">
            <a:avLst/>
          </a:prstGeom>
          <a:solidFill>
            <a:srgbClr val="2F3032"/>
          </a:solidFill>
          <a:ln/>
        </p:spPr>
      </p:sp>
      <p:sp>
        <p:nvSpPr>
          <p:cNvPr id="19" name="Text 17"/>
          <p:cNvSpPr txBox="1"/>
          <p:nvPr/>
        </p:nvSpPr>
        <p:spPr>
          <a:xfrm>
            <a:off x="6534120" y="435940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Ekspektasi terhadap hasil</a:t>
            </a:r>
            <a:endParaRPr lang="en-US" sz="1140" dirty="0"/>
          </a:p>
        </p:txBody>
      </p:sp>
      <p:sp>
        <p:nvSpPr>
          <p:cNvPr id="20" name="Text 18"/>
          <p:cNvSpPr txBox="1"/>
          <p:nvPr/>
        </p:nvSpPr>
        <p:spPr>
          <a:xfrm>
            <a:off x="731520" y="480590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Pekerjaan bisa berlanjut tanpa membangun konteks dari awal</a:t>
            </a:r>
            <a:endParaRPr lang="en-US" sz="960" dirty="0"/>
          </a:p>
        </p:txBody>
      </p:sp>
      <p:sp>
        <p:nvSpPr>
          <p:cNvPr id="21" name="Text 1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08 / 28</a:t>
            </a:r>
            <a:endParaRPr lang="en-US" sz="7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31520" y="1254100"/>
            <a:ext cx="198150" cy="0"/>
          </a:xfrm>
          <a:prstGeom prst="line">
            <a:avLst/>
          </a:prstGeom>
          <a:noFill/>
          <a:ln w="7620">
            <a:solidFill>
              <a:srgbClr val="323C5E"/>
            </a:solidFill>
            <a:prstDash val="solid"/>
          </a:ln>
        </p:spPr>
      </p:sp>
      <p:sp>
        <p:nvSpPr>
          <p:cNvPr id="3" name="Text 1"/>
          <p:cNvSpPr txBox="1"/>
          <p:nvPr/>
        </p:nvSpPr>
        <p:spPr>
          <a:xfrm>
            <a:off x="1021110" y="118323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03 · CORE</a:t>
            </a:r>
            <a:endParaRPr lang="en-US" sz="900" dirty="0"/>
          </a:p>
        </p:txBody>
      </p:sp>
      <p:sp>
        <p:nvSpPr>
          <p:cNvPr id="4" name="Text 2"/>
          <p:cNvSpPr txBox="1"/>
          <p:nvPr/>
        </p:nvSpPr>
        <p:spPr>
          <a:xfrm>
            <a:off x="731520" y="1575603"/>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Context Files — aturan </a:t>
            </a:r>
            <a:br/>
            <a:r>
              <a:rPr lang="en-US" sz="3600" b="1" spc="-72" kern="0" dirty="0">
                <a:solidFill>
                  <a:srgbClr val="F4F6FA"/>
                </a:solidFill>
                <a:latin typeface="Arial" pitchFamily="34" charset="0"/>
                <a:ea typeface="Arial" pitchFamily="34" charset="-122"/>
                <a:cs typeface="Arial" pitchFamily="34" charset="-120"/>
              </a:rPr>
              <a:t>kerja menjadi konteks</a:t>
            </a:r>
            <a:endParaRPr lang="en-US" sz="3600" dirty="0"/>
          </a:p>
        </p:txBody>
      </p:sp>
      <p:sp>
        <p:nvSpPr>
          <p:cNvPr id="5" name="Shape 3"/>
          <p:cNvSpPr/>
          <p:nvPr/>
        </p:nvSpPr>
        <p:spPr>
          <a:xfrm>
            <a:off x="731520" y="2788737"/>
            <a:ext cx="6858000" cy="357805"/>
          </a:xfrm>
          <a:prstGeom prst="roundRect">
            <a:avLst>
              <a:gd name="adj" fmla="val 17046"/>
            </a:avLst>
          </a:prstGeom>
          <a:solidFill>
            <a:srgbClr val="181D2D"/>
          </a:solidFill>
          <a:ln w="7620">
            <a:solidFill>
              <a:srgbClr val="323C5E"/>
            </a:solidFill>
            <a:prstDash val="solid"/>
          </a:ln>
        </p:spPr>
      </p:sp>
      <p:sp>
        <p:nvSpPr>
          <p:cNvPr id="6" name="Shape 4"/>
          <p:cNvSpPr/>
          <p:nvPr/>
        </p:nvSpPr>
        <p:spPr>
          <a:xfrm>
            <a:off x="731520" y="2816169"/>
            <a:ext cx="15270" cy="302941"/>
          </a:xfrm>
          <a:prstGeom prst="rect">
            <a:avLst/>
          </a:prstGeom>
          <a:solidFill>
            <a:srgbClr val="7F9CFF"/>
          </a:solidFill>
          <a:ln/>
        </p:spPr>
      </p:sp>
      <p:sp>
        <p:nvSpPr>
          <p:cNvPr id="7" name="Text 5"/>
          <p:cNvSpPr txBox="1"/>
          <p:nvPr/>
        </p:nvSpPr>
        <p:spPr>
          <a:xfrm>
            <a:off x="883950" y="2907609"/>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01</a:t>
            </a:r>
            <a:endParaRPr lang="en-US" sz="780" dirty="0"/>
          </a:p>
        </p:txBody>
      </p:sp>
      <p:sp>
        <p:nvSpPr>
          <p:cNvPr id="8" name="Text 6"/>
          <p:cNvSpPr txBox="1"/>
          <p:nvPr/>
        </p:nvSpPr>
        <p:spPr>
          <a:xfrm>
            <a:off x="1125901" y="2880177"/>
            <a:ext cx="4568434"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7F9CFF"/>
                </a:solidFill>
                <a:latin typeface="Courier New" pitchFamily="34" charset="0"/>
                <a:ea typeface="Courier New" pitchFamily="34" charset="-122"/>
                <a:cs typeface="Courier New" pitchFamily="34" charset="-120"/>
              </a:rPr>
              <a:t>SOUL.MD</a:t>
            </a:r>
            <a:endParaRPr lang="en-US" sz="1020" dirty="0"/>
          </a:p>
        </p:txBody>
      </p:sp>
      <p:sp>
        <p:nvSpPr>
          <p:cNvPr id="9" name="Text 7"/>
          <p:cNvSpPr txBox="1"/>
          <p:nvPr/>
        </p:nvSpPr>
        <p:spPr>
          <a:xfrm>
            <a:off x="5692963" y="2895448"/>
            <a:ext cx="1744218"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peran &amp; karakter agent</a:t>
            </a:r>
            <a:endParaRPr lang="en-US" sz="840" dirty="0"/>
          </a:p>
        </p:txBody>
      </p:sp>
      <p:sp>
        <p:nvSpPr>
          <p:cNvPr id="10" name="Shape 8"/>
          <p:cNvSpPr/>
          <p:nvPr/>
        </p:nvSpPr>
        <p:spPr>
          <a:xfrm>
            <a:off x="944850" y="3146450"/>
            <a:ext cx="0" cy="167610"/>
          </a:xfrm>
          <a:prstGeom prst="line">
            <a:avLst/>
          </a:prstGeom>
          <a:noFill/>
          <a:ln w="7620">
            <a:solidFill>
              <a:srgbClr val="2F3032"/>
            </a:solidFill>
            <a:prstDash val="solid"/>
            <a:tailEnd type="triangle"/>
          </a:ln>
        </p:spPr>
      </p:sp>
      <p:sp>
        <p:nvSpPr>
          <p:cNvPr id="11" name="Shape 9"/>
          <p:cNvSpPr/>
          <p:nvPr/>
        </p:nvSpPr>
        <p:spPr>
          <a:xfrm>
            <a:off x="731520" y="3314151"/>
            <a:ext cx="6858000" cy="357805"/>
          </a:xfrm>
          <a:prstGeom prst="roundRect">
            <a:avLst>
              <a:gd name="adj" fmla="val 17046"/>
            </a:avLst>
          </a:prstGeom>
          <a:solidFill>
            <a:srgbClr val="0E0F12"/>
          </a:solidFill>
          <a:ln w="7620">
            <a:solidFill>
              <a:srgbClr val="1D1E21"/>
            </a:solidFill>
            <a:prstDash val="solid"/>
          </a:ln>
        </p:spPr>
      </p:sp>
      <p:sp>
        <p:nvSpPr>
          <p:cNvPr id="12" name="Text 10"/>
          <p:cNvSpPr txBox="1"/>
          <p:nvPr/>
        </p:nvSpPr>
        <p:spPr>
          <a:xfrm>
            <a:off x="883950" y="3433023"/>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02</a:t>
            </a:r>
            <a:endParaRPr lang="en-US" sz="780" dirty="0"/>
          </a:p>
        </p:txBody>
      </p:sp>
      <p:sp>
        <p:nvSpPr>
          <p:cNvPr id="13" name="Text 11"/>
          <p:cNvSpPr txBox="1"/>
          <p:nvPr/>
        </p:nvSpPr>
        <p:spPr>
          <a:xfrm>
            <a:off x="1125901" y="3405591"/>
            <a:ext cx="4491258"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.HERMES.MD</a:t>
            </a:r>
            <a:endParaRPr lang="en-US" sz="1020" dirty="0"/>
          </a:p>
        </p:txBody>
      </p:sp>
      <p:sp>
        <p:nvSpPr>
          <p:cNvPr id="14" name="Text 12"/>
          <p:cNvSpPr txBox="1"/>
          <p:nvPr/>
        </p:nvSpPr>
        <p:spPr>
          <a:xfrm>
            <a:off x="5615788" y="3420770"/>
            <a:ext cx="1821393"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aturan project / folder</a:t>
            </a:r>
            <a:endParaRPr lang="en-US" sz="840" dirty="0"/>
          </a:p>
        </p:txBody>
      </p:sp>
      <p:sp>
        <p:nvSpPr>
          <p:cNvPr id="15" name="Shape 13"/>
          <p:cNvSpPr/>
          <p:nvPr/>
        </p:nvSpPr>
        <p:spPr>
          <a:xfrm>
            <a:off x="944850" y="3671865"/>
            <a:ext cx="0" cy="167610"/>
          </a:xfrm>
          <a:prstGeom prst="line">
            <a:avLst/>
          </a:prstGeom>
          <a:noFill/>
          <a:ln w="7620">
            <a:solidFill>
              <a:srgbClr val="2F3032"/>
            </a:solidFill>
            <a:prstDash val="solid"/>
            <a:tailEnd type="triangle"/>
          </a:ln>
        </p:spPr>
      </p:sp>
      <p:sp>
        <p:nvSpPr>
          <p:cNvPr id="16" name="Shape 14"/>
          <p:cNvSpPr/>
          <p:nvPr/>
        </p:nvSpPr>
        <p:spPr>
          <a:xfrm>
            <a:off x="731520" y="3839566"/>
            <a:ext cx="6858000" cy="357805"/>
          </a:xfrm>
          <a:prstGeom prst="roundRect">
            <a:avLst>
              <a:gd name="adj" fmla="val 17046"/>
            </a:avLst>
          </a:prstGeom>
          <a:solidFill>
            <a:srgbClr val="0E0F12"/>
          </a:solidFill>
          <a:ln w="7620">
            <a:solidFill>
              <a:srgbClr val="1D1E21"/>
            </a:solidFill>
            <a:prstDash val="solid"/>
          </a:ln>
        </p:spPr>
      </p:sp>
      <p:sp>
        <p:nvSpPr>
          <p:cNvPr id="17" name="Text 15"/>
          <p:cNvSpPr txBox="1"/>
          <p:nvPr/>
        </p:nvSpPr>
        <p:spPr>
          <a:xfrm>
            <a:off x="883950" y="3958438"/>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03</a:t>
            </a:r>
            <a:endParaRPr lang="en-US" sz="780" dirty="0"/>
          </a:p>
        </p:txBody>
      </p:sp>
      <p:sp>
        <p:nvSpPr>
          <p:cNvPr id="18" name="Text 16"/>
          <p:cNvSpPr txBox="1"/>
          <p:nvPr/>
        </p:nvSpPr>
        <p:spPr>
          <a:xfrm>
            <a:off x="1125901" y="3931006"/>
            <a:ext cx="4336816"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AGENTS.MD</a:t>
            </a:r>
            <a:endParaRPr lang="en-US" sz="1020" dirty="0"/>
          </a:p>
        </p:txBody>
      </p:sp>
      <p:sp>
        <p:nvSpPr>
          <p:cNvPr id="19" name="Text 17"/>
          <p:cNvSpPr txBox="1"/>
          <p:nvPr/>
        </p:nvSpPr>
        <p:spPr>
          <a:xfrm>
            <a:off x="5461345" y="3946185"/>
            <a:ext cx="1975744"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standar &amp; kesepakatan tim</a:t>
            </a:r>
            <a:endParaRPr lang="en-US" sz="840" dirty="0"/>
          </a:p>
        </p:txBody>
      </p:sp>
      <p:sp>
        <p:nvSpPr>
          <p:cNvPr id="20" name="Shape 18"/>
          <p:cNvSpPr/>
          <p:nvPr/>
        </p:nvSpPr>
        <p:spPr>
          <a:xfrm>
            <a:off x="944850" y="4197279"/>
            <a:ext cx="0" cy="167610"/>
          </a:xfrm>
          <a:prstGeom prst="line">
            <a:avLst/>
          </a:prstGeom>
          <a:noFill/>
          <a:ln w="7620">
            <a:solidFill>
              <a:srgbClr val="2F3032"/>
            </a:solidFill>
            <a:prstDash val="solid"/>
            <a:tailEnd type="triangle"/>
          </a:ln>
        </p:spPr>
      </p:sp>
      <p:sp>
        <p:nvSpPr>
          <p:cNvPr id="21" name="Shape 19"/>
          <p:cNvSpPr/>
          <p:nvPr/>
        </p:nvSpPr>
        <p:spPr>
          <a:xfrm>
            <a:off x="731520" y="4364888"/>
            <a:ext cx="6858000" cy="357805"/>
          </a:xfrm>
          <a:prstGeom prst="roundRect">
            <a:avLst>
              <a:gd name="adj" fmla="val 17046"/>
            </a:avLst>
          </a:prstGeom>
          <a:solidFill>
            <a:srgbClr val="0E0F12"/>
          </a:solidFill>
          <a:ln w="7620">
            <a:solidFill>
              <a:srgbClr val="1D1E21"/>
            </a:solidFill>
            <a:prstDash val="solid"/>
          </a:ln>
        </p:spPr>
      </p:sp>
      <p:sp>
        <p:nvSpPr>
          <p:cNvPr id="22" name="Text 20"/>
          <p:cNvSpPr txBox="1"/>
          <p:nvPr/>
        </p:nvSpPr>
        <p:spPr>
          <a:xfrm>
            <a:off x="883950" y="4483760"/>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04</a:t>
            </a:r>
            <a:endParaRPr lang="en-US" sz="780" dirty="0"/>
          </a:p>
        </p:txBody>
      </p:sp>
      <p:sp>
        <p:nvSpPr>
          <p:cNvPr id="23" name="Text 21"/>
          <p:cNvSpPr txBox="1"/>
          <p:nvPr/>
        </p:nvSpPr>
        <p:spPr>
          <a:xfrm>
            <a:off x="1125901" y="4456328"/>
            <a:ext cx="4799960"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B9C0CD"/>
                </a:solidFill>
                <a:latin typeface="Courier New" pitchFamily="34" charset="0"/>
                <a:ea typeface="Courier New" pitchFamily="34" charset="-122"/>
                <a:cs typeface="Courier New" pitchFamily="34" charset="-120"/>
              </a:rPr>
              <a:t>CLAUDE.MD / .CURSORRULES</a:t>
            </a:r>
            <a:endParaRPr lang="en-US" sz="1020" dirty="0"/>
          </a:p>
        </p:txBody>
      </p:sp>
      <p:sp>
        <p:nvSpPr>
          <p:cNvPr id="24" name="Text 22"/>
          <p:cNvSpPr txBox="1"/>
          <p:nvPr/>
        </p:nvSpPr>
        <p:spPr>
          <a:xfrm>
            <a:off x="5924489" y="4471599"/>
            <a:ext cx="1512600" cy="165324"/>
          </a:xfrm>
          <a:prstGeom prst="rect">
            <a:avLst/>
          </a:prstGeom>
          <a:noFill/>
          <a:ln/>
        </p:spPr>
        <p:txBody>
          <a:bodyPr wrap="square" lIns="0" tIns="0" rIns="0" bIns="0" rtlCol="0" anchor="t"/>
          <a:lstStyle/>
          <a:p>
            <a:pPr algn="r" indent="0" marL="0">
              <a:lnSpc>
                <a:spcPts val="1134"/>
              </a:lnSpc>
              <a:buNone/>
            </a:pPr>
            <a:r>
              <a:rPr lang="en-US" sz="840" spc="50" kern="0" dirty="0">
                <a:solidFill>
                  <a:srgbClr val="4C5464"/>
                </a:solidFill>
                <a:latin typeface="Courier New" pitchFamily="34" charset="0"/>
                <a:ea typeface="Courier New" pitchFamily="34" charset="-122"/>
                <a:cs typeface="Courier New" pitchFamily="34" charset="-120"/>
              </a:rPr>
              <a:t>aturan lintas tools</a:t>
            </a:r>
            <a:endParaRPr lang="en-US" sz="840" dirty="0"/>
          </a:p>
        </p:txBody>
      </p:sp>
      <p:sp>
        <p:nvSpPr>
          <p:cNvPr id="25" name="Shape 23"/>
          <p:cNvSpPr/>
          <p:nvPr/>
        </p:nvSpPr>
        <p:spPr>
          <a:xfrm>
            <a:off x="944850" y="4722693"/>
            <a:ext cx="0" cy="167610"/>
          </a:xfrm>
          <a:prstGeom prst="line">
            <a:avLst/>
          </a:prstGeom>
          <a:noFill/>
          <a:ln w="7620">
            <a:solidFill>
              <a:srgbClr val="2F3032"/>
            </a:solidFill>
            <a:prstDash val="solid"/>
            <a:tailEnd type="triangle"/>
          </a:ln>
        </p:spPr>
      </p:sp>
      <p:sp>
        <p:nvSpPr>
          <p:cNvPr id="26" name="Shape 24"/>
          <p:cNvSpPr/>
          <p:nvPr/>
        </p:nvSpPr>
        <p:spPr>
          <a:xfrm>
            <a:off x="731520" y="4890303"/>
            <a:ext cx="6858000" cy="357805"/>
          </a:xfrm>
          <a:prstGeom prst="roundRect">
            <a:avLst>
              <a:gd name="adj" fmla="val 17046"/>
            </a:avLst>
          </a:prstGeom>
          <a:solidFill>
            <a:srgbClr val="132420"/>
          </a:solidFill>
          <a:ln w="7620">
            <a:solidFill>
              <a:srgbClr val="295244"/>
            </a:solidFill>
            <a:prstDash val="solid"/>
          </a:ln>
        </p:spPr>
      </p:sp>
      <p:sp>
        <p:nvSpPr>
          <p:cNvPr id="27" name="Shape 25"/>
          <p:cNvSpPr/>
          <p:nvPr/>
        </p:nvSpPr>
        <p:spPr>
          <a:xfrm>
            <a:off x="731520" y="4917735"/>
            <a:ext cx="15270" cy="302941"/>
          </a:xfrm>
          <a:prstGeom prst="rect">
            <a:avLst/>
          </a:prstGeom>
          <a:solidFill>
            <a:srgbClr val="62DFB0"/>
          </a:solidFill>
          <a:ln/>
        </p:spPr>
      </p:sp>
      <p:sp>
        <p:nvSpPr>
          <p:cNvPr id="28" name="Text 26"/>
          <p:cNvSpPr txBox="1"/>
          <p:nvPr/>
        </p:nvSpPr>
        <p:spPr>
          <a:xfrm>
            <a:off x="883950" y="5009175"/>
            <a:ext cx="260878" cy="153528"/>
          </a:xfrm>
          <a:prstGeom prst="rect">
            <a:avLst/>
          </a:prstGeom>
          <a:noFill/>
          <a:ln/>
        </p:spPr>
        <p:txBody>
          <a:bodyPr wrap="square" lIns="0" tIns="0" rIns="0" bIns="0" rtlCol="0" anchor="t"/>
          <a:lstStyle/>
          <a:p>
            <a:pPr algn="l" indent="0" marL="0">
              <a:lnSpc>
                <a:spcPts val="1053"/>
              </a:lnSpc>
              <a:buNone/>
            </a:pPr>
            <a:r>
              <a:rPr lang="en-US" sz="780" spc="125" kern="0" dirty="0">
                <a:solidFill>
                  <a:srgbClr val="4C5464"/>
                </a:solidFill>
                <a:latin typeface="Courier New" pitchFamily="34" charset="0"/>
                <a:ea typeface="Courier New" pitchFamily="34" charset="-122"/>
                <a:cs typeface="Courier New" pitchFamily="34" charset="-120"/>
              </a:rPr>
              <a:t>05</a:t>
            </a:r>
            <a:endParaRPr lang="en-US" sz="780" dirty="0"/>
          </a:p>
        </p:txBody>
      </p:sp>
      <p:sp>
        <p:nvSpPr>
          <p:cNvPr id="29" name="Text 27"/>
          <p:cNvSpPr txBox="1"/>
          <p:nvPr/>
        </p:nvSpPr>
        <p:spPr>
          <a:xfrm>
            <a:off x="1125901" y="4981743"/>
            <a:ext cx="6421100" cy="200802"/>
          </a:xfrm>
          <a:prstGeom prst="rect">
            <a:avLst/>
          </a:prstGeom>
          <a:noFill/>
          <a:ln/>
        </p:spPr>
        <p:txBody>
          <a:bodyPr wrap="square" lIns="0" tIns="0" rIns="0" bIns="0" rtlCol="0" anchor="t"/>
          <a:lstStyle/>
          <a:p>
            <a:pPr algn="l" indent="0" marL="0">
              <a:lnSpc>
                <a:spcPts val="1377"/>
              </a:lnSpc>
              <a:buNone/>
            </a:pPr>
            <a:r>
              <a:rPr lang="en-US" sz="1020" spc="82" kern="0" dirty="0">
                <a:solidFill>
                  <a:srgbClr val="62DFB0"/>
                </a:solidFill>
                <a:latin typeface="Courier New" pitchFamily="34" charset="0"/>
                <a:ea typeface="Courier New" pitchFamily="34" charset="-122"/>
                <a:cs typeface="Courier New" pitchFamily="34" charset="-120"/>
              </a:rPr>
              <a:t>ATURAN YANG LEBIH SPESIFIK MENGAMBIL PRIORITAS</a:t>
            </a:r>
            <a:endParaRPr lang="en-US" sz="1020" dirty="0"/>
          </a:p>
        </p:txBody>
      </p:sp>
      <p:sp>
        <p:nvSpPr>
          <p:cNvPr id="30" name="Text 28"/>
          <p:cNvSpPr txBox="1"/>
          <p:nvPr/>
        </p:nvSpPr>
        <p:spPr>
          <a:xfrm>
            <a:off x="731520" y="549188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Cara kerja tidak hanya dijelaskan — tetapi menjadi konteks yang selalu tersedia</a:t>
            </a:r>
            <a:endParaRPr lang="en-US" sz="960" dirty="0"/>
          </a:p>
        </p:txBody>
      </p:sp>
      <p:sp>
        <p:nvSpPr>
          <p:cNvPr id="31" name="Text 2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09 / 28</a:t>
            </a:r>
            <a:endParaRPr lang="en-US" sz="78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31520" y="1619860"/>
            <a:ext cx="198150" cy="0"/>
          </a:xfrm>
          <a:prstGeom prst="line">
            <a:avLst/>
          </a:prstGeom>
          <a:noFill/>
          <a:ln w="7620">
            <a:solidFill>
              <a:srgbClr val="323C5E"/>
            </a:solidFill>
            <a:prstDash val="solid"/>
          </a:ln>
        </p:spPr>
      </p:sp>
      <p:sp>
        <p:nvSpPr>
          <p:cNvPr id="3" name="Text 1"/>
          <p:cNvSpPr txBox="1"/>
          <p:nvPr/>
        </p:nvSpPr>
        <p:spPr>
          <a:xfrm>
            <a:off x="1021110" y="1548994"/>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04 · AUTOMATION</a:t>
            </a:r>
            <a:endParaRPr lang="en-US" sz="900" dirty="0"/>
          </a:p>
        </p:txBody>
      </p:sp>
      <p:sp>
        <p:nvSpPr>
          <p:cNvPr id="4" name="Text 2"/>
          <p:cNvSpPr txBox="1"/>
          <p:nvPr/>
        </p:nvSpPr>
        <p:spPr>
          <a:xfrm>
            <a:off x="731520" y="1941363"/>
            <a:ext cx="5826282" cy="1545336"/>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Scheduled Tasks — </a:t>
            </a:r>
            <a:br/>
            <a:r>
              <a:rPr lang="en-US" sz="3600" b="1" spc="-72" kern="0" dirty="0">
                <a:solidFill>
                  <a:srgbClr val="F4F6FA"/>
                </a:solidFill>
                <a:latin typeface="Arial" pitchFamily="34" charset="0"/>
                <a:ea typeface="Arial" pitchFamily="34" charset="-122"/>
                <a:cs typeface="Arial" pitchFamily="34" charset="-120"/>
              </a:rPr>
              <a:t>pekerjaan rutin berjalan </a:t>
            </a:r>
            <a:br/>
            <a:r>
              <a:rPr lang="en-US" sz="3600" b="1" spc="-72" kern="0" dirty="0">
                <a:solidFill>
                  <a:srgbClr val="F4F6FA"/>
                </a:solidFill>
                <a:latin typeface="Arial" pitchFamily="34" charset="0"/>
                <a:ea typeface="Arial" pitchFamily="34" charset="-122"/>
                <a:cs typeface="Arial" pitchFamily="34" charset="-120"/>
              </a:rPr>
              <a:t>otomatis</a:t>
            </a:r>
            <a:endParaRPr lang="en-US" sz="3600" dirty="0"/>
          </a:p>
        </p:txBody>
      </p:sp>
      <p:sp>
        <p:nvSpPr>
          <p:cNvPr id="5" name="Shape 3"/>
          <p:cNvSpPr/>
          <p:nvPr/>
        </p:nvSpPr>
        <p:spPr>
          <a:xfrm>
            <a:off x="731520" y="3639129"/>
            <a:ext cx="347472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837280"/>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404219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Tentukan kapan</a:t>
            </a:r>
            <a:endParaRPr lang="en-US" sz="1260" dirty="0"/>
          </a:p>
        </p:txBody>
      </p:sp>
      <p:sp>
        <p:nvSpPr>
          <p:cNvPr id="8" name="Text 6"/>
          <p:cNvSpPr txBox="1"/>
          <p:nvPr/>
        </p:nvSpPr>
        <p:spPr>
          <a:xfrm>
            <a:off x="929670" y="4318437"/>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Jadwal dapat ditentukan dengan bahasa biasa — </a:t>
            </a:r>
            <a:br/>
            <a:r>
              <a:rPr lang="en-US" sz="960" dirty="0">
                <a:solidFill>
                  <a:srgbClr val="7B8494"/>
                </a:solidFill>
                <a:latin typeface="Arial" pitchFamily="34" charset="0"/>
                <a:ea typeface="Arial" pitchFamily="34" charset="-122"/>
                <a:cs typeface="Arial" pitchFamily="34" charset="-120"/>
              </a:rPr>
              <a:t>misalnya setiap Senin pagi.</a:t>
            </a:r>
            <a:endParaRPr lang="en-US" sz="960" dirty="0"/>
          </a:p>
        </p:txBody>
      </p:sp>
      <p:sp>
        <p:nvSpPr>
          <p:cNvPr id="9" name="Shape 7"/>
          <p:cNvSpPr/>
          <p:nvPr/>
        </p:nvSpPr>
        <p:spPr>
          <a:xfrm>
            <a:off x="4358670" y="3639129"/>
            <a:ext cx="347472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4556730" y="3837280"/>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404219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Tentukan hasilnya</a:t>
            </a:r>
            <a:endParaRPr lang="en-US" sz="1260" dirty="0"/>
          </a:p>
        </p:txBody>
      </p:sp>
      <p:sp>
        <p:nvSpPr>
          <p:cNvPr id="12" name="Text 10"/>
          <p:cNvSpPr txBox="1"/>
          <p:nvPr/>
        </p:nvSpPr>
        <p:spPr>
          <a:xfrm>
            <a:off x="4556730" y="4318437"/>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Tentukan pekerjaan yang harus dilakukan dan ke mana </a:t>
            </a:r>
            <a:br/>
            <a:r>
              <a:rPr lang="en-US" sz="960" dirty="0">
                <a:solidFill>
                  <a:srgbClr val="7B8494"/>
                </a:solidFill>
                <a:latin typeface="Arial" pitchFamily="34" charset="0"/>
                <a:ea typeface="Arial" pitchFamily="34" charset="-122"/>
                <a:cs typeface="Arial" pitchFamily="34" charset="-120"/>
              </a:rPr>
              <a:t>hasilnya dikirim.</a:t>
            </a:r>
            <a:endParaRPr lang="en-US" sz="960" dirty="0"/>
          </a:p>
        </p:txBody>
      </p:sp>
      <p:sp>
        <p:nvSpPr>
          <p:cNvPr id="13" name="Shape 11"/>
          <p:cNvSpPr/>
          <p:nvPr/>
        </p:nvSpPr>
        <p:spPr>
          <a:xfrm>
            <a:off x="7985730" y="3639129"/>
            <a:ext cx="347472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8183880" y="3837280"/>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4042197"/>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Berjalan &amp; tercatat</a:t>
            </a:r>
            <a:endParaRPr lang="en-US" sz="1260" dirty="0"/>
          </a:p>
        </p:txBody>
      </p:sp>
      <p:sp>
        <p:nvSpPr>
          <p:cNvPr id="16" name="Text 14"/>
          <p:cNvSpPr txBox="1"/>
          <p:nvPr/>
        </p:nvSpPr>
        <p:spPr>
          <a:xfrm>
            <a:off x="8183880" y="4318437"/>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Tugas berjalan sesuai jadwal, hasilnya tersimpan, dan </a:t>
            </a:r>
            <a:br/>
            <a:r>
              <a:rPr lang="en-US" sz="960" dirty="0">
                <a:solidFill>
                  <a:srgbClr val="7B8494"/>
                </a:solidFill>
                <a:latin typeface="Arial" pitchFamily="34" charset="0"/>
                <a:ea typeface="Arial" pitchFamily="34" charset="-122"/>
                <a:cs typeface="Arial" pitchFamily="34" charset="-120"/>
              </a:rPr>
              <a:t>kegagalan dapat ditangani kembali.</a:t>
            </a:r>
            <a:endParaRPr lang="en-US" sz="960" dirty="0"/>
          </a:p>
        </p:txBody>
      </p:sp>
      <p:sp>
        <p:nvSpPr>
          <p:cNvPr id="17" name="Text 15"/>
          <p:cNvSpPr txBox="1"/>
          <p:nvPr/>
        </p:nvSpPr>
        <p:spPr>
          <a:xfrm>
            <a:off x="731520" y="5126126"/>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Pekerjaan rutin berubah dari aktivitas manual menjadi proses yang berjalan sendiri</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10 / 28</a:t>
            </a:r>
            <a:endParaRPr lang="en-US" sz="78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731520" y="2121042"/>
            <a:ext cx="198150" cy="0"/>
          </a:xfrm>
          <a:prstGeom prst="line">
            <a:avLst/>
          </a:prstGeom>
          <a:noFill/>
          <a:ln w="7620">
            <a:solidFill>
              <a:srgbClr val="323C5E"/>
            </a:solidFill>
            <a:prstDash val="solid"/>
          </a:ln>
        </p:spPr>
      </p:sp>
      <p:sp>
        <p:nvSpPr>
          <p:cNvPr id="3" name="Text 1"/>
          <p:cNvSpPr txBox="1"/>
          <p:nvPr/>
        </p:nvSpPr>
        <p:spPr>
          <a:xfrm>
            <a:off x="1021110" y="205017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05 · AUTOMATION</a:t>
            </a:r>
            <a:endParaRPr lang="en-US" sz="900" dirty="0"/>
          </a:p>
        </p:txBody>
      </p:sp>
      <p:sp>
        <p:nvSpPr>
          <p:cNvPr id="4" name="Text 2"/>
          <p:cNvSpPr txBox="1"/>
          <p:nvPr/>
        </p:nvSpPr>
        <p:spPr>
          <a:xfrm>
            <a:off x="731520" y="2442637"/>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Delegation — satu </a:t>
            </a:r>
            <a:br/>
            <a:r>
              <a:rPr lang="en-US" sz="3600" b="1" spc="-72" kern="0" dirty="0">
                <a:solidFill>
                  <a:srgbClr val="F4F6FA"/>
                </a:solidFill>
                <a:latin typeface="Arial" pitchFamily="34" charset="0"/>
                <a:ea typeface="Arial" pitchFamily="34" charset="-122"/>
                <a:cs typeface="Arial" pitchFamily="34" charset="-120"/>
              </a:rPr>
              <a:t>pekerjaan, beberapa jalur</a:t>
            </a:r>
            <a:endParaRPr lang="en-US" sz="3600" dirty="0"/>
          </a:p>
        </p:txBody>
      </p:sp>
      <p:sp>
        <p:nvSpPr>
          <p:cNvPr id="5" name="Shape 3"/>
          <p:cNvSpPr/>
          <p:nvPr/>
        </p:nvSpPr>
        <p:spPr>
          <a:xfrm>
            <a:off x="731520" y="3655680"/>
            <a:ext cx="3474720" cy="725394"/>
          </a:xfrm>
          <a:prstGeom prst="roundRect">
            <a:avLst>
              <a:gd name="adj" fmla="val 12606"/>
            </a:avLst>
          </a:prstGeom>
          <a:solidFill>
            <a:srgbClr val="0E0F12"/>
          </a:solidFill>
          <a:ln w="7620">
            <a:solidFill>
              <a:srgbClr val="1D1E21"/>
            </a:solidFill>
            <a:prstDash val="solid"/>
          </a:ln>
        </p:spPr>
      </p:sp>
      <p:sp>
        <p:nvSpPr>
          <p:cNvPr id="6" name="Text 4"/>
          <p:cNvSpPr txBox="1"/>
          <p:nvPr/>
        </p:nvSpPr>
        <p:spPr>
          <a:xfrm>
            <a:off x="852312"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Subagent A</a:t>
            </a:r>
            <a:endParaRPr lang="en-US" sz="1200" dirty="0"/>
          </a:p>
        </p:txBody>
      </p:sp>
      <p:sp>
        <p:nvSpPr>
          <p:cNvPr id="7" name="Text 5"/>
          <p:cNvSpPr txBox="1"/>
          <p:nvPr/>
        </p:nvSpPr>
        <p:spPr>
          <a:xfrm>
            <a:off x="868040"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Mengerjakan bagian 1</a:t>
            </a:r>
            <a:endParaRPr lang="en-US" sz="780" dirty="0"/>
          </a:p>
        </p:txBody>
      </p:sp>
      <p:sp>
        <p:nvSpPr>
          <p:cNvPr id="8" name="Shape 6"/>
          <p:cNvSpPr/>
          <p:nvPr/>
        </p:nvSpPr>
        <p:spPr>
          <a:xfrm>
            <a:off x="4358670" y="3655680"/>
            <a:ext cx="3474720" cy="725394"/>
          </a:xfrm>
          <a:prstGeom prst="roundRect">
            <a:avLst>
              <a:gd name="adj" fmla="val 12606"/>
            </a:avLst>
          </a:prstGeom>
          <a:solidFill>
            <a:srgbClr val="0E0F12"/>
          </a:solidFill>
          <a:ln w="7620">
            <a:solidFill>
              <a:srgbClr val="1D1E21"/>
            </a:solidFill>
            <a:prstDash val="solid"/>
          </a:ln>
        </p:spPr>
      </p:sp>
      <p:sp>
        <p:nvSpPr>
          <p:cNvPr id="9" name="Text 7"/>
          <p:cNvSpPr txBox="1"/>
          <p:nvPr/>
        </p:nvSpPr>
        <p:spPr>
          <a:xfrm>
            <a:off x="4479463"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Subagent B</a:t>
            </a:r>
            <a:endParaRPr lang="en-US" sz="1200" dirty="0"/>
          </a:p>
        </p:txBody>
      </p:sp>
      <p:sp>
        <p:nvSpPr>
          <p:cNvPr id="10" name="Text 8"/>
          <p:cNvSpPr txBox="1"/>
          <p:nvPr/>
        </p:nvSpPr>
        <p:spPr>
          <a:xfrm>
            <a:off x="4495099"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Mengerjakan bagian 2</a:t>
            </a:r>
            <a:endParaRPr lang="en-US" sz="780" dirty="0"/>
          </a:p>
        </p:txBody>
      </p:sp>
      <p:sp>
        <p:nvSpPr>
          <p:cNvPr id="11" name="Shape 9"/>
          <p:cNvSpPr/>
          <p:nvPr/>
        </p:nvSpPr>
        <p:spPr>
          <a:xfrm>
            <a:off x="7985730" y="3655680"/>
            <a:ext cx="3474720" cy="725394"/>
          </a:xfrm>
          <a:prstGeom prst="roundRect">
            <a:avLst>
              <a:gd name="adj" fmla="val 12606"/>
            </a:avLst>
          </a:prstGeom>
          <a:solidFill>
            <a:srgbClr val="0E0F12"/>
          </a:solidFill>
          <a:ln w="7620">
            <a:solidFill>
              <a:srgbClr val="1D1E21"/>
            </a:solidFill>
            <a:prstDash val="solid"/>
          </a:ln>
        </p:spPr>
      </p:sp>
      <p:sp>
        <p:nvSpPr>
          <p:cNvPr id="12" name="Text 10"/>
          <p:cNvSpPr txBox="1"/>
          <p:nvPr/>
        </p:nvSpPr>
        <p:spPr>
          <a:xfrm>
            <a:off x="8106522"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Subagent C</a:t>
            </a:r>
            <a:endParaRPr lang="en-US" sz="1200" dirty="0"/>
          </a:p>
        </p:txBody>
      </p:sp>
      <p:sp>
        <p:nvSpPr>
          <p:cNvPr id="13" name="Text 11"/>
          <p:cNvSpPr txBox="1"/>
          <p:nvPr/>
        </p:nvSpPr>
        <p:spPr>
          <a:xfrm>
            <a:off x="8122249"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Memeriksa &amp; memverifikasi</a:t>
            </a:r>
            <a:endParaRPr lang="en-US" sz="780" dirty="0"/>
          </a:p>
        </p:txBody>
      </p:sp>
      <p:sp>
        <p:nvSpPr>
          <p:cNvPr id="14" name="Text 12"/>
          <p:cNvSpPr txBox="1"/>
          <p:nvPr/>
        </p:nvSpPr>
        <p:spPr>
          <a:xfrm>
            <a:off x="731520" y="462494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Pekerjaan dapat dipecah, dijalankan paralel, lalu dirangkum menjadi satu hasil</a:t>
            </a:r>
            <a:endParaRPr lang="en-US" sz="960" dirty="0"/>
          </a:p>
        </p:txBody>
      </p:sp>
      <p:sp>
        <p:nvSpPr>
          <p:cNvPr id="15" name="Text 1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11 / 28</a:t>
            </a:r>
            <a:endParaRPr lang="en-US" sz="78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731520" y="2088672"/>
            <a:ext cx="198150" cy="0"/>
          </a:xfrm>
          <a:prstGeom prst="line">
            <a:avLst/>
          </a:prstGeom>
          <a:noFill/>
          <a:ln w="7620">
            <a:solidFill>
              <a:srgbClr val="323C5E"/>
            </a:solidFill>
            <a:prstDash val="solid"/>
          </a:ln>
        </p:spPr>
      </p:sp>
      <p:sp>
        <p:nvSpPr>
          <p:cNvPr id="3" name="Text 1"/>
          <p:cNvSpPr txBox="1"/>
          <p:nvPr/>
        </p:nvSpPr>
        <p:spPr>
          <a:xfrm>
            <a:off x="1021110" y="20178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06 · AUTOMATION</a:t>
            </a:r>
            <a:endParaRPr lang="en-US" sz="900" dirty="0"/>
          </a:p>
        </p:txBody>
      </p:sp>
      <p:sp>
        <p:nvSpPr>
          <p:cNvPr id="4" name="Text 2"/>
          <p:cNvSpPr txBox="1"/>
          <p:nvPr/>
        </p:nvSpPr>
        <p:spPr>
          <a:xfrm>
            <a:off x="731520" y="2410176"/>
            <a:ext cx="5826282" cy="1545336"/>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Code Execution — </a:t>
            </a:r>
            <a:br/>
            <a:r>
              <a:rPr lang="en-US" sz="3600" b="1" spc="-72" kern="0" dirty="0">
                <a:solidFill>
                  <a:srgbClr val="F4F6FA"/>
                </a:solidFill>
                <a:latin typeface="Arial" pitchFamily="34" charset="0"/>
                <a:ea typeface="Arial" pitchFamily="34" charset="-122"/>
                <a:cs typeface="Arial" pitchFamily="34" charset="-120"/>
              </a:rPr>
              <a:t>pekerjaan berulang </a:t>
            </a:r>
            <a:br/>
            <a:r>
              <a:rPr lang="en-US" sz="3600" b="1" spc="-72" kern="0" dirty="0">
                <a:solidFill>
                  <a:srgbClr val="F4F6FA"/>
                </a:solidFill>
                <a:latin typeface="Arial" pitchFamily="34" charset="0"/>
                <a:ea typeface="Arial" pitchFamily="34" charset="-122"/>
                <a:cs typeface="Arial" pitchFamily="34" charset="-120"/>
              </a:rPr>
              <a:t>dibuatkan script</a:t>
            </a:r>
            <a:endParaRPr lang="en-US" sz="3600" dirty="0"/>
          </a:p>
        </p:txBody>
      </p:sp>
      <p:sp>
        <p:nvSpPr>
          <p:cNvPr id="5" name="Shape 3"/>
          <p:cNvSpPr/>
          <p:nvPr/>
        </p:nvSpPr>
        <p:spPr>
          <a:xfrm>
            <a:off x="731520" y="4107942"/>
            <a:ext cx="1954987" cy="305592"/>
          </a:xfrm>
          <a:prstGeom prst="roundRect">
            <a:avLst>
              <a:gd name="adj" fmla="val 19958"/>
            </a:avLst>
          </a:prstGeom>
          <a:solidFill>
            <a:srgbClr val="2A201B"/>
          </a:solidFill>
          <a:ln w="7620">
            <a:solidFill>
              <a:srgbClr val="5B4333"/>
            </a:solidFill>
            <a:prstDash val="solid"/>
          </a:ln>
        </p:spPr>
      </p:sp>
      <p:sp>
        <p:nvSpPr>
          <p:cNvPr id="6" name="Text 4"/>
          <p:cNvSpPr txBox="1"/>
          <p:nvPr/>
        </p:nvSpPr>
        <p:spPr>
          <a:xfrm>
            <a:off x="709209" y="4176522"/>
            <a:ext cx="199961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FFB27A"/>
                </a:solidFill>
                <a:latin typeface="Courier New" pitchFamily="34" charset="0"/>
                <a:ea typeface="Courier New" pitchFamily="34" charset="-122"/>
                <a:cs typeface="Courier New" pitchFamily="34" charset="-120"/>
              </a:rPr>
              <a:t>PEKERJAAN BERULANG</a:t>
            </a:r>
            <a:endParaRPr lang="en-US" sz="1020" dirty="0"/>
          </a:p>
        </p:txBody>
      </p:sp>
      <p:sp>
        <p:nvSpPr>
          <p:cNvPr id="7" name="Shape 5"/>
          <p:cNvSpPr/>
          <p:nvPr/>
        </p:nvSpPr>
        <p:spPr>
          <a:xfrm>
            <a:off x="2701778" y="4260738"/>
            <a:ext cx="221010" cy="0"/>
          </a:xfrm>
          <a:prstGeom prst="line">
            <a:avLst/>
          </a:prstGeom>
          <a:noFill/>
          <a:ln w="7620">
            <a:solidFill>
              <a:srgbClr val="2F3032"/>
            </a:solidFill>
            <a:prstDash val="solid"/>
            <a:tailEnd type="triangle"/>
          </a:ln>
        </p:spPr>
      </p:sp>
      <p:sp>
        <p:nvSpPr>
          <p:cNvPr id="8" name="Shape 6"/>
          <p:cNvSpPr/>
          <p:nvPr/>
        </p:nvSpPr>
        <p:spPr>
          <a:xfrm>
            <a:off x="2945648" y="4107942"/>
            <a:ext cx="2235159" cy="305592"/>
          </a:xfrm>
          <a:prstGeom prst="roundRect">
            <a:avLst>
              <a:gd name="adj" fmla="val 19958"/>
            </a:avLst>
          </a:prstGeom>
          <a:solidFill>
            <a:srgbClr val="181D2D"/>
          </a:solidFill>
          <a:ln w="7620">
            <a:solidFill>
              <a:srgbClr val="323C5E"/>
            </a:solidFill>
            <a:prstDash val="solid"/>
          </a:ln>
        </p:spPr>
      </p:sp>
      <p:sp>
        <p:nvSpPr>
          <p:cNvPr id="9" name="Text 7"/>
          <p:cNvSpPr txBox="1"/>
          <p:nvPr/>
        </p:nvSpPr>
        <p:spPr>
          <a:xfrm>
            <a:off x="2921234" y="4176522"/>
            <a:ext cx="2283897"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HERMES MEMBUAT SCRIPT</a:t>
            </a:r>
            <a:endParaRPr lang="en-US" sz="1020" dirty="0"/>
          </a:p>
        </p:txBody>
      </p:sp>
      <p:sp>
        <p:nvSpPr>
          <p:cNvPr id="10" name="Shape 8"/>
          <p:cNvSpPr/>
          <p:nvPr/>
        </p:nvSpPr>
        <p:spPr>
          <a:xfrm>
            <a:off x="5195987" y="4260738"/>
            <a:ext cx="221010" cy="0"/>
          </a:xfrm>
          <a:prstGeom prst="line">
            <a:avLst/>
          </a:prstGeom>
          <a:noFill/>
          <a:ln w="7620">
            <a:solidFill>
              <a:srgbClr val="2F3032"/>
            </a:solidFill>
            <a:prstDash val="solid"/>
            <a:tailEnd type="triangle"/>
          </a:ln>
        </p:spPr>
      </p:sp>
      <p:sp>
        <p:nvSpPr>
          <p:cNvPr id="11" name="Shape 9"/>
          <p:cNvSpPr/>
          <p:nvPr/>
        </p:nvSpPr>
        <p:spPr>
          <a:xfrm>
            <a:off x="5439857" y="4107942"/>
            <a:ext cx="2888772" cy="305592"/>
          </a:xfrm>
          <a:prstGeom prst="roundRect">
            <a:avLst>
              <a:gd name="adj" fmla="val 19958"/>
            </a:avLst>
          </a:prstGeom>
          <a:solidFill>
            <a:srgbClr val="181D2D"/>
          </a:solidFill>
          <a:ln w="7620">
            <a:solidFill>
              <a:srgbClr val="323C5E"/>
            </a:solidFill>
            <a:prstDash val="solid"/>
          </a:ln>
        </p:spPr>
      </p:sp>
      <p:sp>
        <p:nvSpPr>
          <p:cNvPr id="12" name="Text 10"/>
          <p:cNvSpPr txBox="1"/>
          <p:nvPr/>
        </p:nvSpPr>
        <p:spPr>
          <a:xfrm>
            <a:off x="5410596" y="4176522"/>
            <a:ext cx="2947294"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7F9CFF"/>
                </a:solidFill>
                <a:latin typeface="Courier New" pitchFamily="34" charset="0"/>
                <a:ea typeface="Courier New" pitchFamily="34" charset="-122"/>
                <a:cs typeface="Courier New" pitchFamily="34" charset="-120"/>
              </a:rPr>
              <a:t>SCRIPT MENJALANKAN PEKERJAAN</a:t>
            </a:r>
            <a:endParaRPr lang="en-US" sz="1020" dirty="0"/>
          </a:p>
        </p:txBody>
      </p:sp>
      <p:sp>
        <p:nvSpPr>
          <p:cNvPr id="13" name="Shape 11"/>
          <p:cNvSpPr/>
          <p:nvPr/>
        </p:nvSpPr>
        <p:spPr>
          <a:xfrm>
            <a:off x="8343809" y="4260738"/>
            <a:ext cx="221010" cy="0"/>
          </a:xfrm>
          <a:prstGeom prst="line">
            <a:avLst/>
          </a:prstGeom>
          <a:noFill/>
          <a:ln w="7620">
            <a:solidFill>
              <a:srgbClr val="2F3032"/>
            </a:solidFill>
            <a:prstDash val="solid"/>
            <a:tailEnd type="triangle"/>
          </a:ln>
        </p:spPr>
      </p:sp>
      <p:sp>
        <p:nvSpPr>
          <p:cNvPr id="14" name="Shape 12"/>
          <p:cNvSpPr/>
          <p:nvPr/>
        </p:nvSpPr>
        <p:spPr>
          <a:xfrm>
            <a:off x="8587679" y="4107942"/>
            <a:ext cx="2328520" cy="305592"/>
          </a:xfrm>
          <a:prstGeom prst="roundRect">
            <a:avLst>
              <a:gd name="adj" fmla="val 19958"/>
            </a:avLst>
          </a:prstGeom>
          <a:solidFill>
            <a:srgbClr val="132420"/>
          </a:solidFill>
          <a:ln w="7620">
            <a:solidFill>
              <a:srgbClr val="295244"/>
            </a:solidFill>
            <a:prstDash val="solid"/>
          </a:ln>
        </p:spPr>
      </p:sp>
      <p:sp>
        <p:nvSpPr>
          <p:cNvPr id="15" name="Text 13"/>
          <p:cNvSpPr txBox="1"/>
          <p:nvPr/>
        </p:nvSpPr>
        <p:spPr>
          <a:xfrm>
            <a:off x="8562624" y="4176522"/>
            <a:ext cx="2378720" cy="194310"/>
          </a:xfrm>
          <a:prstGeom prst="rect">
            <a:avLst/>
          </a:prstGeom>
          <a:noFill/>
          <a:ln/>
        </p:spPr>
        <p:txBody>
          <a:bodyPr wrap="square" lIns="0" tIns="0" rIns="0" bIns="0" rtlCol="0" anchor="t"/>
          <a:lstStyle/>
          <a:p>
            <a:pPr algn="ctr" indent="0" marL="0">
              <a:lnSpc>
                <a:spcPts val="1326"/>
              </a:lnSpc>
              <a:buNone/>
            </a:pPr>
            <a:r>
              <a:rPr lang="en-US" sz="1020" spc="82" kern="0" dirty="0">
                <a:solidFill>
                  <a:srgbClr val="62DFB0"/>
                </a:solidFill>
                <a:latin typeface="Courier New" pitchFamily="34" charset="0"/>
                <a:ea typeface="Courier New" pitchFamily="34" charset="-122"/>
                <a:cs typeface="Courier New" pitchFamily="34" charset="-120"/>
              </a:rPr>
              <a:t>BISA DIGUNAKAN KEMBALI</a:t>
            </a:r>
            <a:endParaRPr lang="en-US" sz="1020" dirty="0"/>
          </a:p>
        </p:txBody>
      </p:sp>
      <p:sp>
        <p:nvSpPr>
          <p:cNvPr id="16" name="Text 14"/>
          <p:cNvSpPr txBox="1"/>
          <p:nvPr/>
        </p:nvSpPr>
        <p:spPr>
          <a:xfrm>
            <a:off x="731520" y="465731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Bukan mengulang pekerjaan — tetapi membuat cara untuk mengerjakannya</a:t>
            </a:r>
            <a:endParaRPr lang="en-US" sz="960" dirty="0"/>
          </a:p>
        </p:txBody>
      </p:sp>
      <p:sp>
        <p:nvSpPr>
          <p:cNvPr id="17" name="Text 1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12 / 28</a:t>
            </a:r>
            <a:endParaRPr lang="en-US" sz="78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731520" y="1943283"/>
            <a:ext cx="198150" cy="0"/>
          </a:xfrm>
          <a:prstGeom prst="line">
            <a:avLst/>
          </a:prstGeom>
          <a:noFill/>
          <a:ln w="7620">
            <a:solidFill>
              <a:srgbClr val="323C5E"/>
            </a:solidFill>
            <a:prstDash val="solid"/>
          </a:ln>
        </p:spPr>
      </p:sp>
      <p:sp>
        <p:nvSpPr>
          <p:cNvPr id="3" name="Text 1"/>
          <p:cNvSpPr txBox="1"/>
          <p:nvPr/>
        </p:nvSpPr>
        <p:spPr>
          <a:xfrm>
            <a:off x="1021110" y="187241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07 · INTEGRATIONS</a:t>
            </a:r>
            <a:endParaRPr lang="en-US" sz="900" dirty="0"/>
          </a:p>
        </p:txBody>
      </p:sp>
      <p:sp>
        <p:nvSpPr>
          <p:cNvPr id="4" name="Text 2"/>
          <p:cNvSpPr txBox="1"/>
          <p:nvPr/>
        </p:nvSpPr>
        <p:spPr>
          <a:xfrm>
            <a:off x="731520" y="2264877"/>
            <a:ext cx="5826282" cy="1545336"/>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MCP — menyambungkan </a:t>
            </a:r>
            <a:br/>
            <a:r>
              <a:rPr lang="en-US" sz="3600" b="1" spc="-72" kern="0" dirty="0">
                <a:solidFill>
                  <a:srgbClr val="F4F6FA"/>
                </a:solidFill>
                <a:latin typeface="Arial" pitchFamily="34" charset="0"/>
                <a:ea typeface="Arial" pitchFamily="34" charset="-122"/>
                <a:cs typeface="Arial" pitchFamily="34" charset="-120"/>
              </a:rPr>
              <a:t>AI ke sistem yang kita </a:t>
            </a:r>
            <a:br/>
            <a:r>
              <a:rPr lang="en-US" sz="3600" b="1" spc="-72" kern="0" dirty="0">
                <a:solidFill>
                  <a:srgbClr val="F4F6FA"/>
                </a:solidFill>
                <a:latin typeface="Arial" pitchFamily="34" charset="0"/>
                <a:ea typeface="Arial" pitchFamily="34" charset="-122"/>
                <a:cs typeface="Arial" pitchFamily="34" charset="-120"/>
              </a:rPr>
              <a:t>pakai</a:t>
            </a:r>
            <a:endParaRPr lang="en-US" sz="3600" dirty="0"/>
          </a:p>
        </p:txBody>
      </p:sp>
      <p:sp>
        <p:nvSpPr>
          <p:cNvPr id="5" name="Shape 3"/>
          <p:cNvSpPr/>
          <p:nvPr/>
        </p:nvSpPr>
        <p:spPr>
          <a:xfrm>
            <a:off x="731520" y="3962552"/>
            <a:ext cx="2567910" cy="596280"/>
          </a:xfrm>
          <a:prstGeom prst="roundRect">
            <a:avLst>
              <a:gd name="adj" fmla="val 17896"/>
            </a:avLst>
          </a:prstGeom>
          <a:solidFill>
            <a:srgbClr val="151618"/>
          </a:solidFill>
          <a:ln w="7620">
            <a:solidFill>
              <a:srgbClr val="1D1E21"/>
            </a:solidFill>
            <a:prstDash val="solid"/>
          </a:ln>
        </p:spPr>
      </p:sp>
      <p:sp>
        <p:nvSpPr>
          <p:cNvPr id="6" name="Text 4"/>
          <p:cNvSpPr txBox="1"/>
          <p:nvPr/>
        </p:nvSpPr>
        <p:spPr>
          <a:xfrm>
            <a:off x="929670" y="416070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Sistem tiket</a:t>
            </a:r>
            <a:endParaRPr lang="en-US" sz="1260" dirty="0"/>
          </a:p>
        </p:txBody>
      </p:sp>
      <p:sp>
        <p:nvSpPr>
          <p:cNvPr id="7" name="Shape 5"/>
          <p:cNvSpPr/>
          <p:nvPr/>
        </p:nvSpPr>
        <p:spPr>
          <a:xfrm>
            <a:off x="3451860" y="3962552"/>
            <a:ext cx="2567910" cy="596280"/>
          </a:xfrm>
          <a:prstGeom prst="roundRect">
            <a:avLst>
              <a:gd name="adj" fmla="val 17896"/>
            </a:avLst>
          </a:prstGeom>
          <a:solidFill>
            <a:srgbClr val="151618"/>
          </a:solidFill>
          <a:ln w="7620">
            <a:solidFill>
              <a:srgbClr val="1D1E21"/>
            </a:solidFill>
            <a:prstDash val="solid"/>
          </a:ln>
        </p:spPr>
      </p:sp>
      <p:sp>
        <p:nvSpPr>
          <p:cNvPr id="8" name="Text 6"/>
          <p:cNvSpPr txBox="1"/>
          <p:nvPr/>
        </p:nvSpPr>
        <p:spPr>
          <a:xfrm>
            <a:off x="3650010" y="416070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Database</a:t>
            </a:r>
            <a:endParaRPr lang="en-US" sz="1260" dirty="0"/>
          </a:p>
        </p:txBody>
      </p:sp>
      <p:sp>
        <p:nvSpPr>
          <p:cNvPr id="9" name="Shape 7"/>
          <p:cNvSpPr/>
          <p:nvPr/>
        </p:nvSpPr>
        <p:spPr>
          <a:xfrm>
            <a:off x="6172200" y="3962552"/>
            <a:ext cx="2567910" cy="596280"/>
          </a:xfrm>
          <a:prstGeom prst="roundRect">
            <a:avLst>
              <a:gd name="adj" fmla="val 17896"/>
            </a:avLst>
          </a:prstGeom>
          <a:solidFill>
            <a:srgbClr val="151618"/>
          </a:solidFill>
          <a:ln w="7620">
            <a:solidFill>
              <a:srgbClr val="1D1E21"/>
            </a:solidFill>
            <a:prstDash val="solid"/>
          </a:ln>
        </p:spPr>
      </p:sp>
      <p:sp>
        <p:nvSpPr>
          <p:cNvPr id="10" name="Text 8"/>
          <p:cNvSpPr txBox="1"/>
          <p:nvPr/>
        </p:nvSpPr>
        <p:spPr>
          <a:xfrm>
            <a:off x="6370350" y="416070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File &amp; dokumen</a:t>
            </a:r>
            <a:endParaRPr lang="en-US" sz="1260" dirty="0"/>
          </a:p>
        </p:txBody>
      </p:sp>
      <p:sp>
        <p:nvSpPr>
          <p:cNvPr id="11" name="Shape 9"/>
          <p:cNvSpPr/>
          <p:nvPr/>
        </p:nvSpPr>
        <p:spPr>
          <a:xfrm>
            <a:off x="8892540" y="3962552"/>
            <a:ext cx="2567910" cy="596280"/>
          </a:xfrm>
          <a:prstGeom prst="roundRect">
            <a:avLst>
              <a:gd name="adj" fmla="val 17896"/>
            </a:avLst>
          </a:prstGeom>
          <a:solidFill>
            <a:srgbClr val="151618"/>
          </a:solidFill>
          <a:ln w="7620">
            <a:solidFill>
              <a:srgbClr val="1D1E21"/>
            </a:solidFill>
            <a:prstDash val="solid"/>
          </a:ln>
        </p:spPr>
      </p:sp>
      <p:sp>
        <p:nvSpPr>
          <p:cNvPr id="12" name="Text 10"/>
          <p:cNvSpPr txBox="1"/>
          <p:nvPr/>
        </p:nvSpPr>
        <p:spPr>
          <a:xfrm>
            <a:off x="9090690" y="4160703"/>
            <a:ext cx="2241194"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API internal</a:t>
            </a:r>
            <a:endParaRPr lang="en-US" sz="1260" dirty="0"/>
          </a:p>
        </p:txBody>
      </p:sp>
      <p:sp>
        <p:nvSpPr>
          <p:cNvPr id="13" name="Text 11"/>
          <p:cNvSpPr txBox="1"/>
          <p:nvPr/>
        </p:nvSpPr>
        <p:spPr>
          <a:xfrm>
            <a:off x="731520" y="4802703"/>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AI tidak berdiri sendiri — akses ke sistem dapat diberikan sesuai kebutuhan dan aturan</a:t>
            </a:r>
            <a:endParaRPr lang="en-US" sz="960" dirty="0"/>
          </a:p>
        </p:txBody>
      </p:sp>
      <p:sp>
        <p:nvSpPr>
          <p:cNvPr id="14" name="Text 12"/>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13 / 28</a:t>
            </a:r>
            <a:endParaRPr lang="en-US" sz="78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731520" y="1862176"/>
            <a:ext cx="198150" cy="0"/>
          </a:xfrm>
          <a:prstGeom prst="line">
            <a:avLst/>
          </a:prstGeom>
          <a:noFill/>
          <a:ln w="7620">
            <a:solidFill>
              <a:srgbClr val="323C5E"/>
            </a:solidFill>
            <a:prstDash val="solid"/>
          </a:ln>
        </p:spPr>
      </p:sp>
      <p:sp>
        <p:nvSpPr>
          <p:cNvPr id="3" name="Text 1"/>
          <p:cNvSpPr txBox="1"/>
          <p:nvPr/>
        </p:nvSpPr>
        <p:spPr>
          <a:xfrm>
            <a:off x="1021110" y="179131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08 · MEDIA &amp; WEB</a:t>
            </a:r>
            <a:endParaRPr lang="en-US" sz="900" dirty="0"/>
          </a:p>
        </p:txBody>
      </p:sp>
      <p:sp>
        <p:nvSpPr>
          <p:cNvPr id="4" name="Text 2"/>
          <p:cNvSpPr txBox="1"/>
          <p:nvPr/>
        </p:nvSpPr>
        <p:spPr>
          <a:xfrm>
            <a:off x="731520" y="2183679"/>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Browser — berinteraksi </a:t>
            </a:r>
            <a:br/>
            <a:r>
              <a:rPr lang="en-US" sz="3600" b="1" spc="-72" kern="0" dirty="0">
                <a:solidFill>
                  <a:srgbClr val="F4F6FA"/>
                </a:solidFill>
                <a:latin typeface="Arial" pitchFamily="34" charset="0"/>
                <a:ea typeface="Arial" pitchFamily="34" charset="-122"/>
                <a:cs typeface="Arial" pitchFamily="34" charset="-120"/>
              </a:rPr>
              <a:t>dengan aplikasi web</a:t>
            </a:r>
            <a:endParaRPr lang="en-US" sz="3600" dirty="0"/>
          </a:p>
        </p:txBody>
      </p:sp>
      <p:sp>
        <p:nvSpPr>
          <p:cNvPr id="5" name="Shape 3"/>
          <p:cNvSpPr/>
          <p:nvPr/>
        </p:nvSpPr>
        <p:spPr>
          <a:xfrm>
            <a:off x="731520" y="3396813"/>
            <a:ext cx="3474720" cy="1243218"/>
          </a:xfrm>
          <a:prstGeom prst="roundRect">
            <a:avLst>
              <a:gd name="adj" fmla="val 8583"/>
            </a:avLst>
          </a:prstGeom>
          <a:solidFill>
            <a:srgbClr val="151618"/>
          </a:solidFill>
          <a:ln w="7620">
            <a:solidFill>
              <a:srgbClr val="1D1E21"/>
            </a:solidFill>
            <a:prstDash val="solid"/>
          </a:ln>
        </p:spPr>
      </p:sp>
      <p:sp>
        <p:nvSpPr>
          <p:cNvPr id="6" name="Text 4"/>
          <p:cNvSpPr txBox="1"/>
          <p:nvPr/>
        </p:nvSpPr>
        <p:spPr>
          <a:xfrm>
            <a:off x="92967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01</a:t>
            </a:r>
            <a:endParaRPr lang="en-US" sz="780" dirty="0"/>
          </a:p>
        </p:txBody>
      </p:sp>
      <p:sp>
        <p:nvSpPr>
          <p:cNvPr id="7" name="Text 5"/>
          <p:cNvSpPr txBox="1"/>
          <p:nvPr/>
        </p:nvSpPr>
        <p:spPr>
          <a:xfrm>
            <a:off x="92967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Membuka &amp; menelusuri</a:t>
            </a:r>
            <a:endParaRPr lang="en-US" sz="1260" dirty="0"/>
          </a:p>
        </p:txBody>
      </p:sp>
      <p:sp>
        <p:nvSpPr>
          <p:cNvPr id="8" name="Text 6"/>
          <p:cNvSpPr txBox="1"/>
          <p:nvPr/>
        </p:nvSpPr>
        <p:spPr>
          <a:xfrm>
            <a:off x="92967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Membaca halaman untuk menemukan informasi dan </a:t>
            </a:r>
            <a:br/>
            <a:r>
              <a:rPr lang="en-US" sz="960" dirty="0">
                <a:solidFill>
                  <a:srgbClr val="7B8494"/>
                </a:solidFill>
                <a:latin typeface="Arial" pitchFamily="34" charset="0"/>
                <a:ea typeface="Arial" pitchFamily="34" charset="-122"/>
                <a:cs typeface="Arial" pitchFamily="34" charset="-120"/>
              </a:rPr>
              <a:t>elemen yang dibutuhkan.</a:t>
            </a:r>
            <a:endParaRPr lang="en-US" sz="960" dirty="0"/>
          </a:p>
        </p:txBody>
      </p:sp>
      <p:sp>
        <p:nvSpPr>
          <p:cNvPr id="9" name="Shape 7"/>
          <p:cNvSpPr/>
          <p:nvPr/>
        </p:nvSpPr>
        <p:spPr>
          <a:xfrm>
            <a:off x="4358670" y="3396813"/>
            <a:ext cx="3474720" cy="1243218"/>
          </a:xfrm>
          <a:prstGeom prst="roundRect">
            <a:avLst>
              <a:gd name="adj" fmla="val 8583"/>
            </a:avLst>
          </a:prstGeom>
          <a:solidFill>
            <a:srgbClr val="151618"/>
          </a:solidFill>
          <a:ln w="7620">
            <a:solidFill>
              <a:srgbClr val="1D1E21"/>
            </a:solidFill>
            <a:prstDash val="solid"/>
          </a:ln>
        </p:spPr>
      </p:sp>
      <p:sp>
        <p:nvSpPr>
          <p:cNvPr id="10" name="Text 8"/>
          <p:cNvSpPr txBox="1"/>
          <p:nvPr/>
        </p:nvSpPr>
        <p:spPr>
          <a:xfrm>
            <a:off x="455673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02</a:t>
            </a:r>
            <a:endParaRPr lang="en-US" sz="780" dirty="0"/>
          </a:p>
        </p:txBody>
      </p:sp>
      <p:sp>
        <p:nvSpPr>
          <p:cNvPr id="11" name="Text 9"/>
          <p:cNvSpPr txBox="1"/>
          <p:nvPr/>
        </p:nvSpPr>
        <p:spPr>
          <a:xfrm>
            <a:off x="455673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Mengisi &amp; menjalankan</a:t>
            </a:r>
            <a:endParaRPr lang="en-US" sz="1260" dirty="0"/>
          </a:p>
        </p:txBody>
      </p:sp>
      <p:sp>
        <p:nvSpPr>
          <p:cNvPr id="12" name="Text 10"/>
          <p:cNvSpPr txBox="1"/>
          <p:nvPr/>
        </p:nvSpPr>
        <p:spPr>
          <a:xfrm>
            <a:off x="455673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Mengisi form, berpindah halaman, dan menjalankan alur </a:t>
            </a:r>
            <a:br/>
            <a:r>
              <a:rPr lang="en-US" sz="960" dirty="0">
                <a:solidFill>
                  <a:srgbClr val="7B8494"/>
                </a:solidFill>
                <a:latin typeface="Arial" pitchFamily="34" charset="0"/>
                <a:ea typeface="Arial" pitchFamily="34" charset="-122"/>
                <a:cs typeface="Arial" pitchFamily="34" charset="-120"/>
              </a:rPr>
              <a:t>kerja web yang berulang.</a:t>
            </a:r>
            <a:endParaRPr lang="en-US" sz="960" dirty="0"/>
          </a:p>
        </p:txBody>
      </p:sp>
      <p:sp>
        <p:nvSpPr>
          <p:cNvPr id="13" name="Shape 11"/>
          <p:cNvSpPr/>
          <p:nvPr/>
        </p:nvSpPr>
        <p:spPr>
          <a:xfrm>
            <a:off x="7985730" y="3396813"/>
            <a:ext cx="3474720" cy="1243218"/>
          </a:xfrm>
          <a:prstGeom prst="roundRect">
            <a:avLst>
              <a:gd name="adj" fmla="val 8583"/>
            </a:avLst>
          </a:prstGeom>
          <a:solidFill>
            <a:srgbClr val="151618"/>
          </a:solidFill>
          <a:ln w="7620">
            <a:solidFill>
              <a:srgbClr val="1D1E21"/>
            </a:solidFill>
            <a:prstDash val="solid"/>
          </a:ln>
        </p:spPr>
      </p:sp>
      <p:sp>
        <p:nvSpPr>
          <p:cNvPr id="14" name="Text 12"/>
          <p:cNvSpPr txBox="1"/>
          <p:nvPr/>
        </p:nvSpPr>
        <p:spPr>
          <a:xfrm>
            <a:off x="8183880" y="3594964"/>
            <a:ext cx="3139867" cy="148590"/>
          </a:xfrm>
          <a:prstGeom prst="rect">
            <a:avLst/>
          </a:prstGeom>
          <a:noFill/>
          <a:ln/>
        </p:spPr>
        <p:txBody>
          <a:bodyPr wrap="square" lIns="0" tIns="0" rIns="0" bIns="0" rtlCol="0" anchor="t"/>
          <a:lstStyle/>
          <a:p>
            <a:pPr algn="l" indent="0" marL="0">
              <a:lnSpc>
                <a:spcPts val="1014"/>
              </a:lnSpc>
              <a:buNone/>
            </a:pPr>
            <a:r>
              <a:rPr lang="en-US" sz="780" spc="125" kern="0" dirty="0">
                <a:solidFill>
                  <a:srgbClr val="7F9CFF"/>
                </a:solidFill>
                <a:latin typeface="Courier New" pitchFamily="34" charset="0"/>
                <a:ea typeface="Courier New" pitchFamily="34" charset="-122"/>
                <a:cs typeface="Courier New" pitchFamily="34" charset="-120"/>
              </a:rPr>
              <a:t>03</a:t>
            </a:r>
            <a:endParaRPr lang="en-US" sz="780" dirty="0"/>
          </a:p>
        </p:txBody>
      </p:sp>
      <p:sp>
        <p:nvSpPr>
          <p:cNvPr id="15" name="Text 13"/>
          <p:cNvSpPr txBox="1"/>
          <p:nvPr/>
        </p:nvSpPr>
        <p:spPr>
          <a:xfrm>
            <a:off x="8183880" y="3799881"/>
            <a:ext cx="3170682" cy="231983"/>
          </a:xfrm>
          <a:prstGeom prst="rect">
            <a:avLst/>
          </a:prstGeom>
          <a:noFill/>
          <a:ln/>
        </p:spPr>
        <p:txBody>
          <a:bodyPr wrap="square" lIns="0" tIns="0" rIns="0" bIns="0" rtlCol="0" anchor="t"/>
          <a:lstStyle/>
          <a:p>
            <a:pPr algn="l" indent="0" marL="0">
              <a:lnSpc>
                <a:spcPts val="1575"/>
              </a:lnSpc>
              <a:buNone/>
            </a:pPr>
            <a:r>
              <a:rPr lang="en-US" sz="1260" b="1" spc="-13" kern="0" dirty="0">
                <a:solidFill>
                  <a:srgbClr val="F4F6FA"/>
                </a:solidFill>
                <a:latin typeface="Arial" pitchFamily="34" charset="0"/>
                <a:ea typeface="Arial" pitchFamily="34" charset="-122"/>
                <a:cs typeface="Arial" pitchFamily="34" charset="-120"/>
              </a:rPr>
              <a:t>Menggunakan sesi kerja</a:t>
            </a:r>
            <a:endParaRPr lang="en-US" sz="1260" dirty="0"/>
          </a:p>
        </p:txBody>
      </p:sp>
      <p:sp>
        <p:nvSpPr>
          <p:cNvPr id="16" name="Text 14"/>
          <p:cNvSpPr txBox="1"/>
          <p:nvPr/>
        </p:nvSpPr>
        <p:spPr>
          <a:xfrm>
            <a:off x="8183880" y="4076121"/>
            <a:ext cx="3170682" cy="390174"/>
          </a:xfrm>
          <a:prstGeom prst="rect">
            <a:avLst/>
          </a:prstGeom>
          <a:noFill/>
          <a:ln/>
        </p:spPr>
        <p:txBody>
          <a:bodyPr wrap="square" lIns="0" tIns="0" rIns="0" bIns="0" rtlCol="0" anchor="t"/>
          <a:lstStyle/>
          <a:p>
            <a:pPr algn="l" indent="0" marL="0">
              <a:lnSpc>
                <a:spcPts val="1440"/>
              </a:lnSpc>
              <a:buNone/>
            </a:pPr>
            <a:r>
              <a:rPr lang="en-US" sz="960" dirty="0">
                <a:solidFill>
                  <a:srgbClr val="7B8494"/>
                </a:solidFill>
                <a:latin typeface="Arial" pitchFamily="34" charset="0"/>
                <a:ea typeface="Arial" pitchFamily="34" charset="-122"/>
                <a:cs typeface="Arial" pitchFamily="34" charset="-120"/>
              </a:rPr>
              <a:t>Bekerja pada browser di environment yang disediakan </a:t>
            </a:r>
            <a:br/>
            <a:r>
              <a:rPr lang="en-US" sz="960" dirty="0">
                <a:solidFill>
                  <a:srgbClr val="7B8494"/>
                </a:solidFill>
                <a:latin typeface="Arial" pitchFamily="34" charset="0"/>
                <a:ea typeface="Arial" pitchFamily="34" charset="-122"/>
                <a:cs typeface="Arial" pitchFamily="34" charset="-120"/>
              </a:rPr>
              <a:t>dengan akses yang sudah diberikan.</a:t>
            </a:r>
            <a:endParaRPr lang="en-US" sz="960" dirty="0"/>
          </a:p>
        </p:txBody>
      </p:sp>
      <p:sp>
        <p:nvSpPr>
          <p:cNvPr id="17" name="Text 15"/>
          <p:cNvSpPr txBox="1"/>
          <p:nvPr/>
        </p:nvSpPr>
        <p:spPr>
          <a:xfrm>
            <a:off x="731520" y="4883810"/>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Aplikasi tanpa API tetap dapat menjadi bagian dari workflow AI</a:t>
            </a:r>
            <a:endParaRPr lang="en-US" sz="960" dirty="0"/>
          </a:p>
        </p:txBody>
      </p:sp>
      <p:sp>
        <p:nvSpPr>
          <p:cNvPr id="18" name="Text 16"/>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14 / 28</a:t>
            </a:r>
            <a:endParaRPr lang="en-US" sz="78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731520" y="2121042"/>
            <a:ext cx="198150" cy="0"/>
          </a:xfrm>
          <a:prstGeom prst="line">
            <a:avLst/>
          </a:prstGeom>
          <a:noFill/>
          <a:ln w="7620">
            <a:solidFill>
              <a:srgbClr val="323C5E"/>
            </a:solidFill>
            <a:prstDash val="solid"/>
          </a:ln>
        </p:spPr>
      </p:sp>
      <p:sp>
        <p:nvSpPr>
          <p:cNvPr id="3" name="Text 1"/>
          <p:cNvSpPr txBox="1"/>
          <p:nvPr/>
        </p:nvSpPr>
        <p:spPr>
          <a:xfrm>
            <a:off x="1021110" y="205017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09 · MEDIA &amp; WEB</a:t>
            </a:r>
            <a:endParaRPr lang="en-US" sz="900" dirty="0"/>
          </a:p>
        </p:txBody>
      </p:sp>
      <p:sp>
        <p:nvSpPr>
          <p:cNvPr id="4" name="Text 2"/>
          <p:cNvSpPr txBox="1"/>
          <p:nvPr/>
        </p:nvSpPr>
        <p:spPr>
          <a:xfrm>
            <a:off x="731520" y="2442637"/>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Voice &amp; Vision — AI tidak </a:t>
            </a:r>
            <a:br/>
            <a:r>
              <a:rPr lang="en-US" sz="3600" b="1" spc="-72" kern="0" dirty="0">
                <a:solidFill>
                  <a:srgbClr val="F4F6FA"/>
                </a:solidFill>
                <a:latin typeface="Arial" pitchFamily="34" charset="0"/>
                <a:ea typeface="Arial" pitchFamily="34" charset="-122"/>
                <a:cs typeface="Arial" pitchFamily="34" charset="-120"/>
              </a:rPr>
              <a:t>harus lewat terminal</a:t>
            </a:r>
            <a:endParaRPr lang="en-US" sz="3600" dirty="0"/>
          </a:p>
        </p:txBody>
      </p:sp>
      <p:sp>
        <p:nvSpPr>
          <p:cNvPr id="5" name="Shape 3"/>
          <p:cNvSpPr/>
          <p:nvPr/>
        </p:nvSpPr>
        <p:spPr>
          <a:xfrm>
            <a:off x="731520" y="3655680"/>
            <a:ext cx="3474720" cy="725394"/>
          </a:xfrm>
          <a:prstGeom prst="roundRect">
            <a:avLst>
              <a:gd name="adj" fmla="val 12606"/>
            </a:avLst>
          </a:prstGeom>
          <a:solidFill>
            <a:srgbClr val="0E0F12"/>
          </a:solidFill>
          <a:ln w="7620">
            <a:solidFill>
              <a:srgbClr val="1D1E21"/>
            </a:solidFill>
            <a:prstDash val="solid"/>
          </a:ln>
        </p:spPr>
      </p:sp>
      <p:sp>
        <p:nvSpPr>
          <p:cNvPr id="6" name="Text 4"/>
          <p:cNvSpPr txBox="1"/>
          <p:nvPr/>
        </p:nvSpPr>
        <p:spPr>
          <a:xfrm>
            <a:off x="852312"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Voice Mode</a:t>
            </a:r>
            <a:endParaRPr lang="en-US" sz="1200" dirty="0"/>
          </a:p>
        </p:txBody>
      </p:sp>
      <p:sp>
        <p:nvSpPr>
          <p:cNvPr id="7" name="Text 5"/>
          <p:cNvSpPr txBox="1"/>
          <p:nvPr/>
        </p:nvSpPr>
        <p:spPr>
          <a:xfrm>
            <a:off x="868040"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Bicara langsung dengan assistant</a:t>
            </a:r>
            <a:endParaRPr lang="en-US" sz="780" dirty="0"/>
          </a:p>
        </p:txBody>
      </p:sp>
      <p:sp>
        <p:nvSpPr>
          <p:cNvPr id="8" name="Shape 6"/>
          <p:cNvSpPr/>
          <p:nvPr/>
        </p:nvSpPr>
        <p:spPr>
          <a:xfrm>
            <a:off x="4358670" y="3655680"/>
            <a:ext cx="3474720" cy="725394"/>
          </a:xfrm>
          <a:prstGeom prst="roundRect">
            <a:avLst>
              <a:gd name="adj" fmla="val 12606"/>
            </a:avLst>
          </a:prstGeom>
          <a:solidFill>
            <a:srgbClr val="0E0F12"/>
          </a:solidFill>
          <a:ln w="7620">
            <a:solidFill>
              <a:srgbClr val="1D1E21"/>
            </a:solidFill>
            <a:prstDash val="solid"/>
          </a:ln>
        </p:spPr>
      </p:sp>
      <p:sp>
        <p:nvSpPr>
          <p:cNvPr id="9" name="Text 7"/>
          <p:cNvSpPr txBox="1"/>
          <p:nvPr/>
        </p:nvSpPr>
        <p:spPr>
          <a:xfrm>
            <a:off x="4479463"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Wake Word</a:t>
            </a:r>
            <a:endParaRPr lang="en-US" sz="1200" dirty="0"/>
          </a:p>
        </p:txBody>
      </p:sp>
      <p:sp>
        <p:nvSpPr>
          <p:cNvPr id="10" name="Text 8"/>
          <p:cNvSpPr txBox="1"/>
          <p:nvPr/>
        </p:nvSpPr>
        <p:spPr>
          <a:xfrm>
            <a:off x="4495099"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“Hey Hermes” — hands-free</a:t>
            </a:r>
            <a:endParaRPr lang="en-US" sz="780" dirty="0"/>
          </a:p>
        </p:txBody>
      </p:sp>
      <p:sp>
        <p:nvSpPr>
          <p:cNvPr id="11" name="Shape 9"/>
          <p:cNvSpPr/>
          <p:nvPr/>
        </p:nvSpPr>
        <p:spPr>
          <a:xfrm>
            <a:off x="7985730" y="3655680"/>
            <a:ext cx="3474720" cy="725394"/>
          </a:xfrm>
          <a:prstGeom prst="roundRect">
            <a:avLst>
              <a:gd name="adj" fmla="val 12606"/>
            </a:avLst>
          </a:prstGeom>
          <a:solidFill>
            <a:srgbClr val="0E0F12"/>
          </a:solidFill>
          <a:ln w="7620">
            <a:solidFill>
              <a:srgbClr val="1D1E21"/>
            </a:solidFill>
            <a:prstDash val="solid"/>
          </a:ln>
        </p:spPr>
      </p:sp>
      <p:sp>
        <p:nvSpPr>
          <p:cNvPr id="12" name="Text 10"/>
          <p:cNvSpPr txBox="1"/>
          <p:nvPr/>
        </p:nvSpPr>
        <p:spPr>
          <a:xfrm>
            <a:off x="8106522" y="3823381"/>
            <a:ext cx="3233136" cy="221010"/>
          </a:xfrm>
          <a:prstGeom prst="rect">
            <a:avLst/>
          </a:prstGeom>
          <a:noFill/>
          <a:ln/>
        </p:spPr>
        <p:txBody>
          <a:bodyPr wrap="square" lIns="0" tIns="0" rIns="0" bIns="0" rtlCol="0" anchor="t"/>
          <a:lstStyle/>
          <a:p>
            <a:pPr algn="ctr" indent="0" marL="0">
              <a:lnSpc>
                <a:spcPts val="1500"/>
              </a:lnSpc>
              <a:buNone/>
            </a:pPr>
            <a:r>
              <a:rPr lang="en-US" sz="1200" b="1" dirty="0">
                <a:solidFill>
                  <a:srgbClr val="F4F6FA"/>
                </a:solidFill>
                <a:latin typeface="Arial" pitchFamily="34" charset="0"/>
                <a:ea typeface="Arial" pitchFamily="34" charset="-122"/>
                <a:cs typeface="Arial" pitchFamily="34" charset="-120"/>
              </a:rPr>
              <a:t>Vision</a:t>
            </a:r>
            <a:endParaRPr lang="en-US" sz="1200" dirty="0"/>
          </a:p>
        </p:txBody>
      </p:sp>
      <p:sp>
        <p:nvSpPr>
          <p:cNvPr id="13" name="Text 11"/>
          <p:cNvSpPr txBox="1"/>
          <p:nvPr/>
        </p:nvSpPr>
        <p:spPr>
          <a:xfrm>
            <a:off x="8122249" y="4074841"/>
            <a:ext cx="3201772" cy="158466"/>
          </a:xfrm>
          <a:prstGeom prst="rect">
            <a:avLst/>
          </a:prstGeom>
          <a:noFill/>
          <a:ln/>
        </p:spPr>
        <p:txBody>
          <a:bodyPr wrap="square" lIns="0" tIns="0" rIns="0" bIns="0" rtlCol="0" anchor="t"/>
          <a:lstStyle/>
          <a:p>
            <a:pPr algn="ctr" indent="0" marL="0">
              <a:lnSpc>
                <a:spcPts val="1092"/>
              </a:lnSpc>
              <a:buNone/>
            </a:pPr>
            <a:r>
              <a:rPr lang="en-US" sz="780" spc="62" kern="0" dirty="0">
                <a:solidFill>
                  <a:srgbClr val="4C5464"/>
                </a:solidFill>
                <a:latin typeface="Courier New" pitchFamily="34" charset="0"/>
                <a:ea typeface="Courier New" pitchFamily="34" charset="-122"/>
                <a:cs typeface="Courier New" pitchFamily="34" charset="-120"/>
              </a:rPr>
              <a:t>Berikan screenshot, minta dianalisis</a:t>
            </a:r>
            <a:endParaRPr lang="en-US" sz="780" dirty="0"/>
          </a:p>
        </p:txBody>
      </p:sp>
      <p:sp>
        <p:nvSpPr>
          <p:cNvPr id="14" name="Text 12"/>
          <p:cNvSpPr txBox="1"/>
          <p:nvPr/>
        </p:nvSpPr>
        <p:spPr>
          <a:xfrm>
            <a:off x="731520" y="462494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Interaksi menjadi lebih natural — tanpa harus memahami tools di belakangnya</a:t>
            </a:r>
            <a:endParaRPr lang="en-US" sz="960" dirty="0"/>
          </a:p>
        </p:txBody>
      </p:sp>
      <p:sp>
        <p:nvSpPr>
          <p:cNvPr id="15" name="Text 1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15 / 28</a:t>
            </a:r>
            <a:endParaRPr lang="en-US" sz="78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731520" y="1460022"/>
            <a:ext cx="198150" cy="0"/>
          </a:xfrm>
          <a:prstGeom prst="line">
            <a:avLst/>
          </a:prstGeom>
          <a:noFill/>
          <a:ln w="7620">
            <a:solidFill>
              <a:srgbClr val="323C5E"/>
            </a:solidFill>
            <a:prstDash val="solid"/>
          </a:ln>
        </p:spPr>
      </p:sp>
      <p:sp>
        <p:nvSpPr>
          <p:cNvPr id="3" name="Text 1"/>
          <p:cNvSpPr txBox="1"/>
          <p:nvPr/>
        </p:nvSpPr>
        <p:spPr>
          <a:xfrm>
            <a:off x="1021110" y="138915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FEATURE 10 · CUSTOMIZATION</a:t>
            </a:r>
            <a:endParaRPr lang="en-US" sz="900" dirty="0"/>
          </a:p>
        </p:txBody>
      </p:sp>
      <p:sp>
        <p:nvSpPr>
          <p:cNvPr id="4" name="Text 2"/>
          <p:cNvSpPr txBox="1"/>
          <p:nvPr/>
        </p:nvSpPr>
        <p:spPr>
          <a:xfrm>
            <a:off x="731520" y="1781526"/>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SOUL.md — satu platform, </a:t>
            </a:r>
            <a:br/>
            <a:r>
              <a:rPr lang="en-US" sz="3600" b="1" spc="-72" kern="0" dirty="0">
                <a:solidFill>
                  <a:srgbClr val="F4F6FA"/>
                </a:solidFill>
                <a:latin typeface="Arial" pitchFamily="34" charset="0"/>
                <a:ea typeface="Arial" pitchFamily="34" charset="-122"/>
                <a:cs typeface="Arial" pitchFamily="34" charset="-120"/>
              </a:rPr>
              <a:t>beda cara bekerja</a:t>
            </a:r>
            <a:endParaRPr lang="en-US" sz="3600" dirty="0"/>
          </a:p>
        </p:txBody>
      </p:sp>
      <p:sp>
        <p:nvSpPr>
          <p:cNvPr id="5" name="Shape 3"/>
          <p:cNvSpPr/>
          <p:nvPr/>
        </p:nvSpPr>
        <p:spPr>
          <a:xfrm>
            <a:off x="731520" y="3025110"/>
            <a:ext cx="15270" cy="1112550"/>
          </a:xfrm>
          <a:prstGeom prst="rect">
            <a:avLst/>
          </a:prstGeom>
          <a:solidFill>
            <a:srgbClr val="7F9CFF"/>
          </a:solidFill>
          <a:ln/>
        </p:spPr>
      </p:sp>
      <p:sp>
        <p:nvSpPr>
          <p:cNvPr id="6" name="Text 4"/>
          <p:cNvSpPr txBox="1"/>
          <p:nvPr/>
        </p:nvSpPr>
        <p:spPr>
          <a:xfrm>
            <a:off x="929670" y="2994660"/>
            <a:ext cx="5956859" cy="120399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Be direct without being cold. Admit </a:t>
            </a:r>
            <a:br/>
            <a:r>
              <a:rPr lang="en-US" sz="2400" i="1" spc="-24" kern="0" dirty="0">
                <a:solidFill>
                  <a:srgbClr val="F4F6FA"/>
                </a:solidFill>
                <a:latin typeface="Georgia" pitchFamily="34" charset="0"/>
                <a:ea typeface="Georgia" pitchFamily="34" charset="-122"/>
                <a:cs typeface="Georgia" pitchFamily="34" charset="-120"/>
              </a:rPr>
              <a:t>uncertainty plainly. Push back on bad </a:t>
            </a:r>
            <a:br/>
            <a:r>
              <a:rPr lang="en-US" sz="2400" i="1" spc="-24" kern="0" dirty="0">
                <a:solidFill>
                  <a:srgbClr val="F4F6FA"/>
                </a:solidFill>
                <a:latin typeface="Georgia" pitchFamily="34" charset="0"/>
                <a:ea typeface="Georgia" pitchFamily="34" charset="-122"/>
                <a:cs typeface="Georgia" pitchFamily="34" charset="-120"/>
              </a:rPr>
              <a:t>ideas.</a:t>
            </a:r>
            <a:endParaRPr lang="en-US" sz="2400" dirty="0"/>
          </a:p>
        </p:txBody>
      </p:sp>
      <p:sp>
        <p:nvSpPr>
          <p:cNvPr id="7" name="Text 5"/>
          <p:cNvSpPr txBox="1"/>
          <p:nvPr/>
        </p:nvSpPr>
        <p:spPr>
          <a:xfrm>
            <a:off x="731520" y="438153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F9CFF"/>
                </a:solidFill>
                <a:latin typeface="Courier New" pitchFamily="34" charset="0"/>
                <a:ea typeface="Courier New" pitchFamily="34" charset="-122"/>
                <a:cs typeface="Courier New" pitchFamily="34" charset="-120"/>
              </a:rPr>
              <a:t>SOUL.MD</a:t>
            </a:r>
            <a:endParaRPr lang="en-US" sz="840" dirty="0"/>
          </a:p>
        </p:txBody>
      </p:sp>
      <p:sp>
        <p:nvSpPr>
          <p:cNvPr id="8" name="Shape 6"/>
          <p:cNvSpPr/>
          <p:nvPr/>
        </p:nvSpPr>
        <p:spPr>
          <a:xfrm>
            <a:off x="731520" y="4763110"/>
            <a:ext cx="38130" cy="38130"/>
          </a:xfrm>
          <a:prstGeom prst="ellipse">
            <a:avLst/>
          </a:prstGeom>
          <a:solidFill>
            <a:srgbClr val="2F3032"/>
          </a:solidFill>
          <a:ln/>
        </p:spPr>
      </p:sp>
      <p:sp>
        <p:nvSpPr>
          <p:cNvPr id="9" name="Text 7"/>
          <p:cNvSpPr txBox="1"/>
          <p:nvPr/>
        </p:nvSpPr>
        <p:spPr>
          <a:xfrm>
            <a:off x="861090" y="467788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Peran, karakter &amp; cara berkomunikasi</a:t>
            </a:r>
            <a:endParaRPr lang="en-US" sz="1140" dirty="0"/>
          </a:p>
        </p:txBody>
      </p:sp>
      <p:sp>
        <p:nvSpPr>
          <p:cNvPr id="10" name="Shape 8"/>
          <p:cNvSpPr/>
          <p:nvPr/>
        </p:nvSpPr>
        <p:spPr>
          <a:xfrm>
            <a:off x="731520" y="5057272"/>
            <a:ext cx="38130" cy="38130"/>
          </a:xfrm>
          <a:prstGeom prst="ellipse">
            <a:avLst/>
          </a:prstGeom>
          <a:solidFill>
            <a:srgbClr val="2F3032"/>
          </a:solidFill>
          <a:ln/>
        </p:spPr>
      </p:sp>
      <p:sp>
        <p:nvSpPr>
          <p:cNvPr id="11" name="Text 9"/>
          <p:cNvSpPr txBox="1"/>
          <p:nvPr/>
        </p:nvSpPr>
        <p:spPr>
          <a:xfrm>
            <a:off x="861090" y="49720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Menjadi baseline perilaku assistant</a:t>
            </a:r>
            <a:endParaRPr lang="en-US" sz="1140" dirty="0"/>
          </a:p>
        </p:txBody>
      </p:sp>
      <p:sp>
        <p:nvSpPr>
          <p:cNvPr id="12" name="Shape 10"/>
          <p:cNvSpPr/>
          <p:nvPr/>
        </p:nvSpPr>
        <p:spPr>
          <a:xfrm>
            <a:off x="731520" y="5351343"/>
            <a:ext cx="38130" cy="38130"/>
          </a:xfrm>
          <a:prstGeom prst="ellipse">
            <a:avLst/>
          </a:prstGeom>
          <a:solidFill>
            <a:srgbClr val="2F3032"/>
          </a:solidFill>
          <a:ln/>
        </p:spPr>
      </p:sp>
      <p:sp>
        <p:nvSpPr>
          <p:cNvPr id="13" name="Text 11"/>
          <p:cNvSpPr txBox="1"/>
          <p:nvPr/>
        </p:nvSpPr>
        <p:spPr>
          <a:xfrm>
            <a:off x="861090" y="52662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Konsisten di berbagai pekerjaan</a:t>
            </a:r>
            <a:endParaRPr lang="en-US" sz="1140" dirty="0"/>
          </a:p>
        </p:txBody>
      </p:sp>
      <p:sp>
        <p:nvSpPr>
          <p:cNvPr id="14" name="Shape 12"/>
          <p:cNvSpPr/>
          <p:nvPr/>
        </p:nvSpPr>
        <p:spPr>
          <a:xfrm>
            <a:off x="6092190" y="4381530"/>
            <a:ext cx="0" cy="1087404"/>
          </a:xfrm>
          <a:prstGeom prst="line">
            <a:avLst/>
          </a:prstGeom>
          <a:noFill/>
          <a:ln w="7620">
            <a:solidFill>
              <a:srgbClr val="2F3032"/>
            </a:solidFill>
            <a:prstDash val="solid"/>
          </a:ln>
        </p:spPr>
      </p:sp>
      <p:sp>
        <p:nvSpPr>
          <p:cNvPr id="15" name="Text 13"/>
          <p:cNvSpPr txBox="1"/>
          <p:nvPr/>
        </p:nvSpPr>
        <p:spPr>
          <a:xfrm>
            <a:off x="6404640" y="4381530"/>
            <a:ext cx="5146975" cy="165324"/>
          </a:xfrm>
          <a:prstGeom prst="rect">
            <a:avLst/>
          </a:prstGeom>
          <a:noFill/>
          <a:ln/>
        </p:spPr>
        <p:txBody>
          <a:bodyPr wrap="square" lIns="0" tIns="0" rIns="0" bIns="0" rtlCol="0" anchor="t"/>
          <a:lstStyle/>
          <a:p>
            <a:pPr algn="l" indent="0" marL="0">
              <a:lnSpc>
                <a:spcPts val="1134"/>
              </a:lnSpc>
              <a:buNone/>
            </a:pPr>
            <a:r>
              <a:rPr lang="en-US" sz="840" spc="168" kern="0" dirty="0">
                <a:solidFill>
                  <a:srgbClr val="7B8494"/>
                </a:solidFill>
                <a:latin typeface="Courier New" pitchFamily="34" charset="0"/>
                <a:ea typeface="Courier New" pitchFamily="34" charset="-122"/>
                <a:cs typeface="Courier New" pitchFamily="34" charset="-120"/>
              </a:rPr>
              <a:t>AGENTS.MD</a:t>
            </a:r>
            <a:endParaRPr lang="en-US" sz="840" dirty="0"/>
          </a:p>
        </p:txBody>
      </p:sp>
      <p:sp>
        <p:nvSpPr>
          <p:cNvPr id="16" name="Shape 14"/>
          <p:cNvSpPr/>
          <p:nvPr/>
        </p:nvSpPr>
        <p:spPr>
          <a:xfrm>
            <a:off x="6404640" y="4763110"/>
            <a:ext cx="38130" cy="38130"/>
          </a:xfrm>
          <a:prstGeom prst="ellipse">
            <a:avLst/>
          </a:prstGeom>
          <a:solidFill>
            <a:srgbClr val="2F3032"/>
          </a:solidFill>
          <a:ln/>
        </p:spPr>
      </p:sp>
      <p:sp>
        <p:nvSpPr>
          <p:cNvPr id="17" name="Text 15"/>
          <p:cNvSpPr txBox="1"/>
          <p:nvPr/>
        </p:nvSpPr>
        <p:spPr>
          <a:xfrm>
            <a:off x="6534120" y="4677888"/>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Aturan dan konteks pekerjaan</a:t>
            </a:r>
            <a:endParaRPr lang="en-US" sz="1140" dirty="0"/>
          </a:p>
        </p:txBody>
      </p:sp>
      <p:sp>
        <p:nvSpPr>
          <p:cNvPr id="18" name="Shape 16"/>
          <p:cNvSpPr/>
          <p:nvPr/>
        </p:nvSpPr>
        <p:spPr>
          <a:xfrm>
            <a:off x="6404640" y="5057272"/>
            <a:ext cx="38130" cy="38130"/>
          </a:xfrm>
          <a:prstGeom prst="ellipse">
            <a:avLst/>
          </a:prstGeom>
          <a:solidFill>
            <a:srgbClr val="2F3032"/>
          </a:solidFill>
          <a:ln/>
        </p:spPr>
      </p:sp>
      <p:sp>
        <p:nvSpPr>
          <p:cNvPr id="19" name="Text 17"/>
          <p:cNvSpPr txBox="1"/>
          <p:nvPr/>
        </p:nvSpPr>
        <p:spPr>
          <a:xfrm>
            <a:off x="6534120" y="4972050"/>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Spesifik pada project</a:t>
            </a:r>
            <a:endParaRPr lang="en-US" sz="1140" dirty="0"/>
          </a:p>
        </p:txBody>
      </p:sp>
      <p:sp>
        <p:nvSpPr>
          <p:cNvPr id="20" name="Shape 18"/>
          <p:cNvSpPr/>
          <p:nvPr/>
        </p:nvSpPr>
        <p:spPr>
          <a:xfrm>
            <a:off x="6404640" y="5351343"/>
            <a:ext cx="38130" cy="38130"/>
          </a:xfrm>
          <a:prstGeom prst="ellipse">
            <a:avLst/>
          </a:prstGeom>
          <a:solidFill>
            <a:srgbClr val="2F3032"/>
          </a:solidFill>
          <a:ln/>
        </p:spPr>
      </p:sp>
      <p:sp>
        <p:nvSpPr>
          <p:cNvPr id="21" name="Text 19"/>
          <p:cNvSpPr txBox="1"/>
          <p:nvPr/>
        </p:nvSpPr>
        <p:spPr>
          <a:xfrm>
            <a:off x="6534120" y="5266212"/>
            <a:ext cx="5064770" cy="231618"/>
          </a:xfrm>
          <a:prstGeom prst="rect">
            <a:avLst/>
          </a:prstGeom>
          <a:noFill/>
          <a:ln/>
        </p:spPr>
        <p:txBody>
          <a:bodyPr wrap="square" lIns="0" tIns="0" rIns="0" bIns="0" rtlCol="0" anchor="t"/>
          <a:lstStyle/>
          <a:p>
            <a:pPr algn="l" indent="0" marL="0">
              <a:lnSpc>
                <a:spcPts val="1596"/>
              </a:lnSpc>
              <a:buNone/>
            </a:pPr>
            <a:r>
              <a:rPr lang="en-US" sz="1140" dirty="0">
                <a:solidFill>
                  <a:srgbClr val="B9C0CD"/>
                </a:solidFill>
                <a:latin typeface="Arial" pitchFamily="34" charset="0"/>
                <a:ea typeface="Arial" pitchFamily="34" charset="-122"/>
                <a:cs typeface="Arial" pitchFamily="34" charset="-120"/>
              </a:rPr>
              <a:t>Dapat disesuaikan per divisi</a:t>
            </a:r>
            <a:endParaRPr lang="en-US" sz="1140" dirty="0"/>
          </a:p>
        </p:txBody>
      </p:sp>
      <p:sp>
        <p:nvSpPr>
          <p:cNvPr id="22" name="Text 20"/>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16 / 28</a:t>
            </a:r>
            <a:endParaRPr lang="en-US" sz="78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731520" y="1711848"/>
            <a:ext cx="198150" cy="0"/>
          </a:xfrm>
          <a:prstGeom prst="line">
            <a:avLst/>
          </a:prstGeom>
          <a:noFill/>
          <a:ln w="7620">
            <a:solidFill>
              <a:srgbClr val="323C5E"/>
            </a:solidFill>
            <a:prstDash val="solid"/>
          </a:ln>
        </p:spPr>
      </p:sp>
      <p:sp>
        <p:nvSpPr>
          <p:cNvPr id="3" name="Text 1"/>
          <p:cNvSpPr txBox="1"/>
          <p:nvPr/>
        </p:nvSpPr>
        <p:spPr>
          <a:xfrm>
            <a:off x="1021110" y="1640982"/>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SEBELUM DITANYA</a:t>
            </a:r>
            <a:endParaRPr lang="en-US" sz="900" dirty="0"/>
          </a:p>
        </p:txBody>
      </p:sp>
      <p:sp>
        <p:nvSpPr>
          <p:cNvPr id="4" name="Text 2"/>
          <p:cNvSpPr txBox="1"/>
          <p:nvPr/>
        </p:nvSpPr>
        <p:spPr>
          <a:xfrm>
            <a:off x="731520" y="2033443"/>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Bagaimana menjaga </a:t>
            </a:r>
            <a:br/>
            <a:r>
              <a:rPr lang="en-US" sz="3600" b="1" spc="-72" kern="0" dirty="0">
                <a:solidFill>
                  <a:srgbClr val="F4F6FA"/>
                </a:solidFill>
                <a:latin typeface="Arial" pitchFamily="34" charset="0"/>
                <a:ea typeface="Arial" pitchFamily="34" charset="-122"/>
                <a:cs typeface="Arial" pitchFamily="34" charset="-120"/>
              </a:rPr>
              <a:t>kontrolnya?</a:t>
            </a:r>
            <a:endParaRPr lang="en-US" sz="36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731520" y="3246486"/>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BIASANYA DIKHAWATIRKAN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PENGAMANNYA</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Agent mengubah file yang salah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Checkpoints — perubahan dapat disnapshot dan dikembalikan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Aksesnya terlalu luas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Toolset dan permission dapat dibatasi sesuai kebutuhan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Data internal keluar tanpa kontrol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Provider dan jalur akses dapat ditentukan sesuai kebutuhan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Subagent melakukan hal di luar konteks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Subagent memiliki konteks dan capability yang dibatasi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17 / 28</a:t>
            </a:r>
            <a:endParaRPr lang="en-US" sz="78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731520" y="1538844"/>
            <a:ext cx="198150" cy="0"/>
          </a:xfrm>
          <a:prstGeom prst="line">
            <a:avLst/>
          </a:prstGeom>
          <a:noFill/>
          <a:ln w="7620">
            <a:solidFill>
              <a:srgbClr val="323C5E"/>
            </a:solidFill>
            <a:prstDash val="solid"/>
          </a:ln>
        </p:spPr>
      </p:sp>
      <p:sp>
        <p:nvSpPr>
          <p:cNvPr id="3" name="Text 1"/>
          <p:cNvSpPr txBox="1"/>
          <p:nvPr/>
        </p:nvSpPr>
        <p:spPr>
          <a:xfrm>
            <a:off x="1021110" y="1467978"/>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PERTANYAAN YANG WAJAR</a:t>
            </a:r>
            <a:endParaRPr lang="en-US" sz="900" dirty="0"/>
          </a:p>
        </p:txBody>
      </p:sp>
      <p:sp>
        <p:nvSpPr>
          <p:cNvPr id="4" name="Text 2"/>
          <p:cNvSpPr txBox="1"/>
          <p:nvPr/>
        </p:nvSpPr>
        <p:spPr>
          <a:xfrm>
            <a:off x="731520" y="1860438"/>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“Kita kan sudah pakai </a:t>
            </a:r>
            <a:br/>
            <a:r>
              <a:rPr lang="en-US" sz="3600" b="1" spc="-72" kern="0" dirty="0">
                <a:solidFill>
                  <a:srgbClr val="F4F6FA"/>
                </a:solidFill>
                <a:latin typeface="Arial" pitchFamily="34" charset="0"/>
                <a:ea typeface="Arial" pitchFamily="34" charset="-122"/>
                <a:cs typeface="Arial" pitchFamily="34" charset="-120"/>
              </a:rPr>
              <a:t>Claude”</a:t>
            </a:r>
            <a:endParaRPr lang="en-US" sz="3600" dirty="0"/>
          </a:p>
        </p:txBody>
      </p:sp>
      <p:sp>
        <p:nvSpPr>
          <p:cNvPr id="5" name="Shape 3"/>
          <p:cNvSpPr/>
          <p:nvPr/>
        </p:nvSpPr>
        <p:spPr>
          <a:xfrm>
            <a:off x="2514600" y="3073481"/>
            <a:ext cx="7162770" cy="426750"/>
          </a:xfrm>
          <a:prstGeom prst="roundRect">
            <a:avLst>
              <a:gd name="adj" fmla="val 21427"/>
            </a:avLst>
          </a:prstGeom>
          <a:solidFill>
            <a:srgbClr val="181D2D"/>
          </a:solidFill>
          <a:ln w="7620">
            <a:solidFill>
              <a:srgbClr val="323C5E"/>
            </a:solidFill>
            <a:prstDash val="solid"/>
          </a:ln>
        </p:spPr>
      </p:sp>
      <p:sp>
        <p:nvSpPr>
          <p:cNvPr id="6" name="Shape 4"/>
          <p:cNvSpPr/>
          <p:nvPr/>
        </p:nvSpPr>
        <p:spPr>
          <a:xfrm>
            <a:off x="2514600" y="3114629"/>
            <a:ext cx="15270" cy="344454"/>
          </a:xfrm>
          <a:prstGeom prst="rect">
            <a:avLst/>
          </a:prstGeom>
          <a:solidFill>
            <a:srgbClr val="7F9CFF"/>
          </a:solidFill>
          <a:ln/>
        </p:spPr>
      </p:sp>
      <p:sp>
        <p:nvSpPr>
          <p:cNvPr id="7" name="Text 5"/>
          <p:cNvSpPr txBox="1"/>
          <p:nvPr/>
        </p:nvSpPr>
        <p:spPr>
          <a:xfrm>
            <a:off x="2697480" y="323661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01</a:t>
            </a:r>
            <a:endParaRPr lang="en-US" sz="720" dirty="0"/>
          </a:p>
        </p:txBody>
      </p:sp>
      <p:sp>
        <p:nvSpPr>
          <p:cNvPr id="8" name="Text 6"/>
          <p:cNvSpPr txBox="1"/>
          <p:nvPr/>
        </p:nvSpPr>
        <p:spPr>
          <a:xfrm>
            <a:off x="2988899" y="3187781"/>
            <a:ext cx="3120847"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Claude</a:t>
            </a:r>
            <a:endParaRPr lang="en-US" sz="1200" dirty="0"/>
          </a:p>
        </p:txBody>
      </p:sp>
      <p:sp>
        <p:nvSpPr>
          <p:cNvPr id="9" name="Text 7"/>
          <p:cNvSpPr txBox="1"/>
          <p:nvPr/>
        </p:nvSpPr>
        <p:spPr>
          <a:xfrm>
            <a:off x="6105997" y="3232770"/>
            <a:ext cx="3388492"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MODEL AI — KEMAMPUAN REASONING &amp; GENERATION</a:t>
            </a:r>
            <a:endParaRPr lang="en-US" sz="780" dirty="0"/>
          </a:p>
        </p:txBody>
      </p:sp>
      <p:sp>
        <p:nvSpPr>
          <p:cNvPr id="10" name="Shape 8"/>
          <p:cNvSpPr/>
          <p:nvPr/>
        </p:nvSpPr>
        <p:spPr>
          <a:xfrm>
            <a:off x="2514600" y="3561222"/>
            <a:ext cx="7162770" cy="426750"/>
          </a:xfrm>
          <a:prstGeom prst="roundRect">
            <a:avLst>
              <a:gd name="adj" fmla="val 21427"/>
            </a:avLst>
          </a:prstGeom>
          <a:solidFill>
            <a:srgbClr val="0E0F12"/>
          </a:solidFill>
          <a:ln w="7620">
            <a:solidFill>
              <a:srgbClr val="1D1E21"/>
            </a:solidFill>
            <a:prstDash val="solid"/>
          </a:ln>
        </p:spPr>
      </p:sp>
      <p:sp>
        <p:nvSpPr>
          <p:cNvPr id="11" name="Text 9"/>
          <p:cNvSpPr txBox="1"/>
          <p:nvPr/>
        </p:nvSpPr>
        <p:spPr>
          <a:xfrm>
            <a:off x="2697480" y="372426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02</a:t>
            </a:r>
            <a:endParaRPr lang="en-US" sz="720" dirty="0"/>
          </a:p>
        </p:txBody>
      </p:sp>
      <p:sp>
        <p:nvSpPr>
          <p:cNvPr id="12" name="Text 10"/>
          <p:cNvSpPr txBox="1"/>
          <p:nvPr/>
        </p:nvSpPr>
        <p:spPr>
          <a:xfrm>
            <a:off x="2988899" y="3675522"/>
            <a:ext cx="3163915"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F4F6FA"/>
                </a:solidFill>
                <a:latin typeface="Arial" pitchFamily="34" charset="0"/>
                <a:ea typeface="Arial" pitchFamily="34" charset="-122"/>
                <a:cs typeface="Arial" pitchFamily="34" charset="-120"/>
              </a:rPr>
              <a:t>Claude Desktop</a:t>
            </a:r>
            <a:endParaRPr lang="en-US" sz="1200" dirty="0"/>
          </a:p>
        </p:txBody>
      </p:sp>
      <p:sp>
        <p:nvSpPr>
          <p:cNvPr id="13" name="Text 11"/>
          <p:cNvSpPr txBox="1"/>
          <p:nvPr/>
        </p:nvSpPr>
        <p:spPr>
          <a:xfrm>
            <a:off x="6148700" y="3720511"/>
            <a:ext cx="3345881"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APLIKASI SIAP PAKAI UNTUK MENGGUNAKAN MODEL</a:t>
            </a:r>
            <a:endParaRPr lang="en-US" sz="780" dirty="0"/>
          </a:p>
        </p:txBody>
      </p:sp>
      <p:sp>
        <p:nvSpPr>
          <p:cNvPr id="14" name="Shape 12"/>
          <p:cNvSpPr/>
          <p:nvPr/>
        </p:nvSpPr>
        <p:spPr>
          <a:xfrm>
            <a:off x="2514600" y="4048872"/>
            <a:ext cx="7162770" cy="426750"/>
          </a:xfrm>
          <a:prstGeom prst="roundRect">
            <a:avLst>
              <a:gd name="adj" fmla="val 21427"/>
            </a:avLst>
          </a:prstGeom>
          <a:solidFill>
            <a:srgbClr val="181D2D"/>
          </a:solidFill>
          <a:ln w="7620">
            <a:solidFill>
              <a:srgbClr val="323C5E"/>
            </a:solidFill>
            <a:prstDash val="solid"/>
          </a:ln>
        </p:spPr>
      </p:sp>
      <p:sp>
        <p:nvSpPr>
          <p:cNvPr id="15" name="Shape 13"/>
          <p:cNvSpPr/>
          <p:nvPr/>
        </p:nvSpPr>
        <p:spPr>
          <a:xfrm>
            <a:off x="2514600" y="4090020"/>
            <a:ext cx="15270" cy="344454"/>
          </a:xfrm>
          <a:prstGeom prst="rect">
            <a:avLst/>
          </a:prstGeom>
          <a:solidFill>
            <a:srgbClr val="7F9CFF"/>
          </a:solidFill>
          <a:ln/>
        </p:spPr>
      </p:sp>
      <p:sp>
        <p:nvSpPr>
          <p:cNvPr id="16" name="Text 14"/>
          <p:cNvSpPr txBox="1"/>
          <p:nvPr/>
        </p:nvSpPr>
        <p:spPr>
          <a:xfrm>
            <a:off x="2697480" y="4211909"/>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03</a:t>
            </a:r>
            <a:endParaRPr lang="en-US" sz="720" dirty="0"/>
          </a:p>
        </p:txBody>
      </p:sp>
      <p:sp>
        <p:nvSpPr>
          <p:cNvPr id="17" name="Text 15"/>
          <p:cNvSpPr txBox="1"/>
          <p:nvPr/>
        </p:nvSpPr>
        <p:spPr>
          <a:xfrm>
            <a:off x="2988899" y="4163172"/>
            <a:ext cx="2423434"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7F9CFF"/>
                </a:solidFill>
                <a:latin typeface="Arial" pitchFamily="34" charset="0"/>
                <a:ea typeface="Arial" pitchFamily="34" charset="-122"/>
                <a:cs typeface="Arial" pitchFamily="34" charset="-120"/>
              </a:rPr>
              <a:t>Hermes</a:t>
            </a:r>
            <a:endParaRPr lang="en-US" sz="1200" dirty="0"/>
          </a:p>
        </p:txBody>
      </p:sp>
      <p:sp>
        <p:nvSpPr>
          <p:cNvPr id="18" name="Text 16"/>
          <p:cNvSpPr txBox="1"/>
          <p:nvPr/>
        </p:nvSpPr>
        <p:spPr>
          <a:xfrm>
            <a:off x="5415443" y="4208160"/>
            <a:ext cx="4079138"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AI HARNESS — WORKFLOW, TOOLS, MEMORY, DAN AUTOMATION</a:t>
            </a:r>
            <a:endParaRPr lang="en-US" sz="780" dirty="0"/>
          </a:p>
        </p:txBody>
      </p:sp>
      <p:sp>
        <p:nvSpPr>
          <p:cNvPr id="19" name="Shape 17"/>
          <p:cNvSpPr/>
          <p:nvPr/>
        </p:nvSpPr>
        <p:spPr>
          <a:xfrm>
            <a:off x="2514600" y="4536521"/>
            <a:ext cx="7162770" cy="426750"/>
          </a:xfrm>
          <a:prstGeom prst="roundRect">
            <a:avLst>
              <a:gd name="adj" fmla="val 21427"/>
            </a:avLst>
          </a:prstGeom>
          <a:solidFill>
            <a:srgbClr val="132420"/>
          </a:solidFill>
          <a:ln w="7620">
            <a:solidFill>
              <a:srgbClr val="295244"/>
            </a:solidFill>
            <a:prstDash val="solid"/>
          </a:ln>
        </p:spPr>
      </p:sp>
      <p:sp>
        <p:nvSpPr>
          <p:cNvPr id="20" name="Shape 18"/>
          <p:cNvSpPr/>
          <p:nvPr/>
        </p:nvSpPr>
        <p:spPr>
          <a:xfrm>
            <a:off x="2514600" y="4577669"/>
            <a:ext cx="15270" cy="344454"/>
          </a:xfrm>
          <a:prstGeom prst="rect">
            <a:avLst/>
          </a:prstGeom>
          <a:solidFill>
            <a:srgbClr val="62DFB0"/>
          </a:solidFill>
          <a:ln/>
        </p:spPr>
      </p:sp>
      <p:sp>
        <p:nvSpPr>
          <p:cNvPr id="21" name="Text 19"/>
          <p:cNvSpPr txBox="1"/>
          <p:nvPr/>
        </p:nvSpPr>
        <p:spPr>
          <a:xfrm>
            <a:off x="2697480" y="4699650"/>
            <a:ext cx="310987" cy="137160"/>
          </a:xfrm>
          <a:prstGeom prst="rect">
            <a:avLst/>
          </a:prstGeom>
          <a:noFill/>
          <a:ln/>
        </p:spPr>
        <p:txBody>
          <a:bodyPr wrap="square" lIns="0" tIns="0" rIns="0" bIns="0" rtlCol="0" anchor="t"/>
          <a:lstStyle/>
          <a:p>
            <a:pPr algn="l" indent="0" marL="0">
              <a:lnSpc>
                <a:spcPts val="936"/>
              </a:lnSpc>
              <a:buNone/>
            </a:pPr>
            <a:r>
              <a:rPr lang="en-US" sz="720" spc="115" kern="0" dirty="0">
                <a:solidFill>
                  <a:srgbClr val="4C5464"/>
                </a:solidFill>
                <a:latin typeface="Courier New" pitchFamily="34" charset="0"/>
                <a:ea typeface="Courier New" pitchFamily="34" charset="-122"/>
                <a:cs typeface="Courier New" pitchFamily="34" charset="-120"/>
              </a:rPr>
              <a:t>04</a:t>
            </a:r>
            <a:endParaRPr lang="en-US" sz="720" dirty="0"/>
          </a:p>
        </p:txBody>
      </p:sp>
      <p:sp>
        <p:nvSpPr>
          <p:cNvPr id="22" name="Text 20"/>
          <p:cNvSpPr txBox="1"/>
          <p:nvPr/>
        </p:nvSpPr>
        <p:spPr>
          <a:xfrm>
            <a:off x="2988899" y="4650821"/>
            <a:ext cx="3241365" cy="228600"/>
          </a:xfrm>
          <a:prstGeom prst="rect">
            <a:avLst/>
          </a:prstGeom>
          <a:noFill/>
          <a:ln/>
        </p:spPr>
        <p:txBody>
          <a:bodyPr wrap="square" lIns="0" tIns="0" rIns="0" bIns="0" rtlCol="0" anchor="t"/>
          <a:lstStyle/>
          <a:p>
            <a:pPr algn="l" indent="0" marL="0">
              <a:lnSpc>
                <a:spcPts val="1560"/>
              </a:lnSpc>
              <a:buNone/>
            </a:pPr>
            <a:r>
              <a:rPr lang="en-US" sz="1200" b="1" spc="12" kern="0" dirty="0">
                <a:solidFill>
                  <a:srgbClr val="62DFB0"/>
                </a:solidFill>
                <a:latin typeface="Arial" pitchFamily="34" charset="0"/>
                <a:ea typeface="Arial" pitchFamily="34" charset="-122"/>
                <a:cs typeface="Arial" pitchFamily="34" charset="-120"/>
              </a:rPr>
              <a:t>Environment</a:t>
            </a:r>
            <a:endParaRPr lang="en-US" sz="1200" dirty="0"/>
          </a:p>
        </p:txBody>
      </p:sp>
      <p:sp>
        <p:nvSpPr>
          <p:cNvPr id="23" name="Text 21"/>
          <p:cNvSpPr txBox="1"/>
          <p:nvPr/>
        </p:nvSpPr>
        <p:spPr>
          <a:xfrm>
            <a:off x="6225418" y="4695810"/>
            <a:ext cx="3269071" cy="158466"/>
          </a:xfrm>
          <a:prstGeom prst="rect">
            <a:avLst/>
          </a:prstGeom>
          <a:noFill/>
          <a:ln/>
        </p:spPr>
        <p:txBody>
          <a:bodyPr wrap="square" lIns="0" tIns="0" rIns="0" bIns="0" rtlCol="0" anchor="t"/>
          <a:lstStyle/>
          <a:p>
            <a:pPr algn="r" indent="0" marL="0">
              <a:lnSpc>
                <a:spcPts val="1092"/>
              </a:lnSpc>
              <a:buNone/>
            </a:pPr>
            <a:r>
              <a:rPr lang="en-US" sz="780" spc="94" kern="0" dirty="0">
                <a:solidFill>
                  <a:srgbClr val="4C5464"/>
                </a:solidFill>
                <a:latin typeface="Courier New" pitchFamily="34" charset="0"/>
                <a:ea typeface="Courier New" pitchFamily="34" charset="-122"/>
                <a:cs typeface="Courier New" pitchFamily="34" charset="-120"/>
              </a:rPr>
              <a:t>LAPTOP · SERVER · SISTEM YANG KITA IZINKAN</a:t>
            </a:r>
            <a:endParaRPr lang="en-US" sz="780" dirty="0"/>
          </a:p>
        </p:txBody>
      </p:sp>
      <p:sp>
        <p:nvSpPr>
          <p:cNvPr id="24" name="Text 22"/>
          <p:cNvSpPr txBox="1"/>
          <p:nvPr/>
        </p:nvSpPr>
        <p:spPr>
          <a:xfrm>
            <a:off x="731520" y="5207142"/>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Hermes bukan pengganti Claude — Hermes adalah cara lain untuk menggunakan model AI dalam workflow kita</a:t>
            </a:r>
            <a:endParaRPr lang="en-US" sz="960" dirty="0"/>
          </a:p>
        </p:txBody>
      </p:sp>
      <p:sp>
        <p:nvSpPr>
          <p:cNvPr id="25" name="Text 2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18 / 28</a:t>
            </a:r>
            <a:endParaRPr lang="en-US" sz="78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731520" y="802752"/>
            <a:ext cx="198150" cy="0"/>
          </a:xfrm>
          <a:prstGeom prst="line">
            <a:avLst/>
          </a:prstGeom>
          <a:noFill/>
          <a:ln w="7620">
            <a:solidFill>
              <a:srgbClr val="323C5E"/>
            </a:solidFill>
            <a:prstDash val="solid"/>
          </a:ln>
        </p:spPr>
      </p:sp>
      <p:sp>
        <p:nvSpPr>
          <p:cNvPr id="3" name="Text 1"/>
          <p:cNvSpPr txBox="1"/>
          <p:nvPr/>
        </p:nvSpPr>
        <p:spPr>
          <a:xfrm>
            <a:off x="1021110" y="73188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BUKAN BERSAING — BEDA KEBUTUHAN</a:t>
            </a:r>
            <a:endParaRPr lang="en-US" sz="900" dirty="0"/>
          </a:p>
        </p:txBody>
      </p:sp>
      <p:sp>
        <p:nvSpPr>
          <p:cNvPr id="4" name="Text 2"/>
          <p:cNvSpPr txBox="1"/>
          <p:nvPr/>
        </p:nvSpPr>
        <p:spPr>
          <a:xfrm>
            <a:off x="731520" y="1124346"/>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Kapan pakai yang mana</a:t>
            </a:r>
            <a:endParaRPr lang="en-US" sz="36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731520" y="1852849"/>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KEBUTUHAN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PAKAI</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ALASANNYA</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Kerja harian, dokumen, diskusi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Claude Desktop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Siap digunakan, tanpa setup dan pemeliharaan </a:t>
                      </a:r>
                      <a:br/>
                      <a:r>
                        <a:rPr lang="en-US" sz="1140" dirty="0">
                          <a:solidFill>
                            <a:srgbClr val="B9C0CD"/>
                          </a:solidFill>
                          <a:latin typeface="Arial" pitchFamily="34" charset="0"/>
                          <a:ea typeface="Arial" pitchFamily="34" charset="-122"/>
                          <a:cs typeface="Arial" pitchFamily="34" charset="-120"/>
                        </a:rPr>
                        <a:t>sendiri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Divisi non-teknis mulai mencoba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Claude Desktop</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Lebih sederhana untuk mulai digunakan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Agent berjalan terjadwal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Dapat berjalan di environment yang kita </a:t>
                      </a:r>
                      <a:br/>
                      <a:r>
                        <a:rPr lang="en-US" sz="1140" dirty="0">
                          <a:solidFill>
                            <a:srgbClr val="B9C0CD"/>
                          </a:solidFill>
                          <a:latin typeface="Arial" pitchFamily="34" charset="0"/>
                          <a:ea typeface="Arial" pitchFamily="34" charset="-122"/>
                          <a:cs typeface="Arial" pitchFamily="34" charset="-120"/>
                        </a:rPr>
                        <a:t>kendalikan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Berinteraksi dengan sistem internal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Dapat ditempatkan dekat dengan sistem dan tools </a:t>
                      </a:r>
                      <a:br/>
                      <a:r>
                        <a:rPr lang="en-US" sz="1140" dirty="0">
                          <a:solidFill>
                            <a:srgbClr val="B9C0CD"/>
                          </a:solidFill>
                          <a:latin typeface="Arial" pitchFamily="34" charset="0"/>
                          <a:ea typeface="Arial" pitchFamily="34" charset="-122"/>
                          <a:cs typeface="Arial" pitchFamily="34" charset="-120"/>
                        </a:rPr>
                        <a:t>yang dibutuhkan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Workflow &amp; tools khusus divisi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Behavior, skills, tools, dan workflow dapat </a:t>
                      </a:r>
                      <a:br/>
                      <a:r>
                        <a:rPr lang="en-US" sz="1140" dirty="0">
                          <a:solidFill>
                            <a:srgbClr val="B9C0CD"/>
                          </a:solidFill>
                          <a:latin typeface="Arial" pitchFamily="34" charset="0"/>
                          <a:ea typeface="Arial" pitchFamily="34" charset="-122"/>
                          <a:cs typeface="Arial" pitchFamily="34" charset="-120"/>
                        </a:rPr>
                        <a:t>dikustomisasi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Kebutuhan data &amp; akses yang lebih terkontrol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Hermes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Environment, provider, dan permission dapat </a:t>
                      </a:r>
                      <a:br/>
                      <a:r>
                        <a:rPr lang="en-US" sz="1140" dirty="0">
                          <a:solidFill>
                            <a:srgbClr val="B9C0CD"/>
                          </a:solidFill>
                          <a:latin typeface="Arial" pitchFamily="34" charset="0"/>
                          <a:ea typeface="Arial" pitchFamily="34" charset="-122"/>
                          <a:cs typeface="Arial" pitchFamily="34" charset="-120"/>
                        </a:rPr>
                        <a:t>ditentukan sesuai kebutuhan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94323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Bukan mengganti yang sudah ada — tetapi memilih environment sesuai jenis pekerjaannya</a:t>
            </a:r>
            <a:endParaRPr lang="en-US" sz="96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19 / 28</a:t>
            </a:r>
            <a:endParaRPr lang="en-US" sz="78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31520" y="1020745"/>
            <a:ext cx="198150" cy="0"/>
          </a:xfrm>
          <a:prstGeom prst="line">
            <a:avLst/>
          </a:prstGeom>
          <a:noFill/>
          <a:ln w="7620">
            <a:solidFill>
              <a:srgbClr val="323C5E"/>
            </a:solidFill>
            <a:prstDash val="solid"/>
          </a:ln>
        </p:spPr>
      </p:sp>
      <p:sp>
        <p:nvSpPr>
          <p:cNvPr id="3" name="Text 1"/>
          <p:cNvSpPr txBox="1"/>
          <p:nvPr/>
        </p:nvSpPr>
        <p:spPr>
          <a:xfrm>
            <a:off x="1021110" y="94978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POLANYA SAMA UNTUK SEMUA DIVISI</a:t>
            </a:r>
            <a:endParaRPr lang="en-US" sz="900" dirty="0"/>
          </a:p>
        </p:txBody>
      </p:sp>
      <p:sp>
        <p:nvSpPr>
          <p:cNvPr id="4" name="Text 2"/>
          <p:cNvSpPr txBox="1"/>
          <p:nvPr/>
        </p:nvSpPr>
        <p:spPr>
          <a:xfrm>
            <a:off x="731520" y="1342248"/>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Cara membangun </a:t>
            </a:r>
            <a:br/>
            <a:r>
              <a:rPr lang="en-US" sz="3600" b="1" spc="-72" kern="0" dirty="0">
                <a:solidFill>
                  <a:srgbClr val="F4F6FA"/>
                </a:solidFill>
                <a:latin typeface="Arial" pitchFamily="34" charset="0"/>
                <a:ea typeface="Arial" pitchFamily="34" charset="-122"/>
                <a:cs typeface="Arial" pitchFamily="34" charset="-120"/>
              </a:rPr>
              <a:t>assistant untuk satu divisi</a:t>
            </a:r>
            <a:endParaRPr lang="en-US" sz="3600" dirty="0"/>
          </a:p>
        </p:txBody>
      </p:sp>
      <p:sp>
        <p:nvSpPr>
          <p:cNvPr id="5" name="Shape 3"/>
          <p:cNvSpPr/>
          <p:nvPr/>
        </p:nvSpPr>
        <p:spPr>
          <a:xfrm>
            <a:off x="731520" y="2555382"/>
            <a:ext cx="10728930" cy="512064"/>
          </a:xfrm>
          <a:prstGeom prst="roundRect">
            <a:avLst>
              <a:gd name="adj" fmla="val 14875"/>
            </a:avLst>
          </a:prstGeom>
          <a:solidFill>
            <a:srgbClr val="0E0F12"/>
          </a:solidFill>
          <a:ln w="7620">
            <a:solidFill>
              <a:srgbClr val="1D1E21"/>
            </a:solidFill>
            <a:prstDash val="solid"/>
          </a:ln>
        </p:spPr>
      </p:sp>
      <p:sp>
        <p:nvSpPr>
          <p:cNvPr id="6" name="Shape 4"/>
          <p:cNvSpPr/>
          <p:nvPr/>
        </p:nvSpPr>
        <p:spPr>
          <a:xfrm>
            <a:off x="731520" y="2589672"/>
            <a:ext cx="15270" cy="443484"/>
          </a:xfrm>
          <a:prstGeom prst="rect">
            <a:avLst/>
          </a:prstGeom>
          <a:solidFill>
            <a:srgbClr val="2F3032"/>
          </a:solidFill>
          <a:ln/>
        </p:spPr>
      </p:sp>
      <p:sp>
        <p:nvSpPr>
          <p:cNvPr id="7" name="Text 5"/>
          <p:cNvSpPr txBox="1"/>
          <p:nvPr/>
        </p:nvSpPr>
        <p:spPr>
          <a:xfrm>
            <a:off x="929670" y="2742011"/>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01</a:t>
            </a:r>
            <a:endParaRPr lang="en-US" sz="840" dirty="0"/>
          </a:p>
        </p:txBody>
      </p:sp>
      <p:sp>
        <p:nvSpPr>
          <p:cNvPr id="8" name="Text 6"/>
          <p:cNvSpPr txBox="1"/>
          <p:nvPr/>
        </p:nvSpPr>
        <p:spPr>
          <a:xfrm>
            <a:off x="1676370" y="2692542"/>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SOUL.md — tentukan peran &amp; karakter assistant</a:t>
            </a:r>
            <a:endParaRPr lang="en-US" sz="1440" dirty="0"/>
          </a:p>
        </p:txBody>
      </p:sp>
      <p:sp>
        <p:nvSpPr>
          <p:cNvPr id="9" name="Shape 7"/>
          <p:cNvSpPr/>
          <p:nvPr/>
        </p:nvSpPr>
        <p:spPr>
          <a:xfrm>
            <a:off x="731520" y="3158886"/>
            <a:ext cx="10728930" cy="512064"/>
          </a:xfrm>
          <a:prstGeom prst="roundRect">
            <a:avLst>
              <a:gd name="adj" fmla="val 14875"/>
            </a:avLst>
          </a:prstGeom>
          <a:solidFill>
            <a:srgbClr val="0E0F12"/>
          </a:solidFill>
          <a:ln w="7620">
            <a:solidFill>
              <a:srgbClr val="1D1E21"/>
            </a:solidFill>
            <a:prstDash val="solid"/>
          </a:ln>
        </p:spPr>
      </p:sp>
      <p:sp>
        <p:nvSpPr>
          <p:cNvPr id="10" name="Shape 8"/>
          <p:cNvSpPr/>
          <p:nvPr/>
        </p:nvSpPr>
        <p:spPr>
          <a:xfrm>
            <a:off x="731520" y="3193176"/>
            <a:ext cx="15270" cy="443484"/>
          </a:xfrm>
          <a:prstGeom prst="rect">
            <a:avLst/>
          </a:prstGeom>
          <a:solidFill>
            <a:srgbClr val="2F3032"/>
          </a:solidFill>
          <a:ln/>
        </p:spPr>
      </p:sp>
      <p:sp>
        <p:nvSpPr>
          <p:cNvPr id="11" name="Text 9"/>
          <p:cNvSpPr txBox="1"/>
          <p:nvPr/>
        </p:nvSpPr>
        <p:spPr>
          <a:xfrm>
            <a:off x="929670" y="3345515"/>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02</a:t>
            </a:r>
            <a:endParaRPr lang="en-US" sz="840" dirty="0"/>
          </a:p>
        </p:txBody>
      </p:sp>
      <p:sp>
        <p:nvSpPr>
          <p:cNvPr id="12" name="Text 10"/>
          <p:cNvSpPr txBox="1"/>
          <p:nvPr/>
        </p:nvSpPr>
        <p:spPr>
          <a:xfrm>
            <a:off x="1676370" y="3296046"/>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Context Files — berikan istilah, aturan, dan batasan</a:t>
            </a:r>
            <a:endParaRPr lang="en-US" sz="1440" dirty="0"/>
          </a:p>
        </p:txBody>
      </p:sp>
      <p:sp>
        <p:nvSpPr>
          <p:cNvPr id="13" name="Shape 11"/>
          <p:cNvSpPr/>
          <p:nvPr/>
        </p:nvSpPr>
        <p:spPr>
          <a:xfrm>
            <a:off x="731520" y="3762390"/>
            <a:ext cx="10728930" cy="512064"/>
          </a:xfrm>
          <a:prstGeom prst="roundRect">
            <a:avLst>
              <a:gd name="adj" fmla="val 14875"/>
            </a:avLst>
          </a:prstGeom>
          <a:solidFill>
            <a:srgbClr val="0E0F12"/>
          </a:solidFill>
          <a:ln w="7620">
            <a:solidFill>
              <a:srgbClr val="1D1E21"/>
            </a:solidFill>
            <a:prstDash val="solid"/>
          </a:ln>
        </p:spPr>
      </p:sp>
      <p:sp>
        <p:nvSpPr>
          <p:cNvPr id="14" name="Shape 12"/>
          <p:cNvSpPr/>
          <p:nvPr/>
        </p:nvSpPr>
        <p:spPr>
          <a:xfrm>
            <a:off x="731520" y="3796680"/>
            <a:ext cx="15270" cy="443484"/>
          </a:xfrm>
          <a:prstGeom prst="rect">
            <a:avLst/>
          </a:prstGeom>
          <a:solidFill>
            <a:srgbClr val="2F3032"/>
          </a:solidFill>
          <a:ln/>
        </p:spPr>
      </p:sp>
      <p:sp>
        <p:nvSpPr>
          <p:cNvPr id="15" name="Text 13"/>
          <p:cNvSpPr txBox="1"/>
          <p:nvPr/>
        </p:nvSpPr>
        <p:spPr>
          <a:xfrm>
            <a:off x="929670" y="3949111"/>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03</a:t>
            </a:r>
            <a:endParaRPr lang="en-US" sz="840" dirty="0"/>
          </a:p>
        </p:txBody>
      </p:sp>
      <p:sp>
        <p:nvSpPr>
          <p:cNvPr id="16" name="Text 14"/>
          <p:cNvSpPr txBox="1"/>
          <p:nvPr/>
        </p:nvSpPr>
        <p:spPr>
          <a:xfrm>
            <a:off x="1676370" y="3899550"/>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Skills — ubah prosedur berulang menjadi reusable workflow</a:t>
            </a:r>
            <a:endParaRPr lang="en-US" sz="1440" dirty="0"/>
          </a:p>
        </p:txBody>
      </p:sp>
      <p:sp>
        <p:nvSpPr>
          <p:cNvPr id="17" name="Shape 15"/>
          <p:cNvSpPr/>
          <p:nvPr/>
        </p:nvSpPr>
        <p:spPr>
          <a:xfrm>
            <a:off x="731520" y="4365894"/>
            <a:ext cx="10728930" cy="512064"/>
          </a:xfrm>
          <a:prstGeom prst="roundRect">
            <a:avLst>
              <a:gd name="adj" fmla="val 14875"/>
            </a:avLst>
          </a:prstGeom>
          <a:solidFill>
            <a:srgbClr val="0E0F12"/>
          </a:solidFill>
          <a:ln w="7620">
            <a:solidFill>
              <a:srgbClr val="1D1E21"/>
            </a:solidFill>
            <a:prstDash val="solid"/>
          </a:ln>
        </p:spPr>
      </p:sp>
      <p:sp>
        <p:nvSpPr>
          <p:cNvPr id="18" name="Shape 16"/>
          <p:cNvSpPr/>
          <p:nvPr/>
        </p:nvSpPr>
        <p:spPr>
          <a:xfrm>
            <a:off x="731520" y="4400184"/>
            <a:ext cx="15270" cy="443484"/>
          </a:xfrm>
          <a:prstGeom prst="rect">
            <a:avLst/>
          </a:prstGeom>
          <a:solidFill>
            <a:srgbClr val="2F3032"/>
          </a:solidFill>
          <a:ln/>
        </p:spPr>
      </p:sp>
      <p:sp>
        <p:nvSpPr>
          <p:cNvPr id="19" name="Text 17"/>
          <p:cNvSpPr txBox="1"/>
          <p:nvPr/>
        </p:nvSpPr>
        <p:spPr>
          <a:xfrm>
            <a:off x="929670" y="4552615"/>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04</a:t>
            </a:r>
            <a:endParaRPr lang="en-US" sz="840" dirty="0"/>
          </a:p>
        </p:txBody>
      </p:sp>
      <p:sp>
        <p:nvSpPr>
          <p:cNvPr id="20" name="Text 18"/>
          <p:cNvSpPr txBox="1"/>
          <p:nvPr/>
        </p:nvSpPr>
        <p:spPr>
          <a:xfrm>
            <a:off x="1676370" y="4503054"/>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MCP &amp; Tools — hubungkan dengan sistem yang digunakan</a:t>
            </a:r>
            <a:endParaRPr lang="en-US" sz="1440" dirty="0"/>
          </a:p>
        </p:txBody>
      </p:sp>
      <p:sp>
        <p:nvSpPr>
          <p:cNvPr id="21" name="Shape 19"/>
          <p:cNvSpPr/>
          <p:nvPr/>
        </p:nvSpPr>
        <p:spPr>
          <a:xfrm>
            <a:off x="731520" y="4969398"/>
            <a:ext cx="10728930" cy="512064"/>
          </a:xfrm>
          <a:prstGeom prst="roundRect">
            <a:avLst>
              <a:gd name="adj" fmla="val 14875"/>
            </a:avLst>
          </a:prstGeom>
          <a:solidFill>
            <a:srgbClr val="132420"/>
          </a:solidFill>
          <a:ln w="7620">
            <a:solidFill>
              <a:srgbClr val="1D1E21"/>
            </a:solidFill>
            <a:prstDash val="solid"/>
          </a:ln>
        </p:spPr>
      </p:sp>
      <p:sp>
        <p:nvSpPr>
          <p:cNvPr id="22" name="Shape 20"/>
          <p:cNvSpPr/>
          <p:nvPr/>
        </p:nvSpPr>
        <p:spPr>
          <a:xfrm>
            <a:off x="731520" y="5003688"/>
            <a:ext cx="15270" cy="443484"/>
          </a:xfrm>
          <a:prstGeom prst="rect">
            <a:avLst/>
          </a:prstGeom>
          <a:solidFill>
            <a:srgbClr val="62DFB0"/>
          </a:solidFill>
          <a:ln/>
        </p:spPr>
      </p:sp>
      <p:sp>
        <p:nvSpPr>
          <p:cNvPr id="23" name="Text 21"/>
          <p:cNvSpPr txBox="1"/>
          <p:nvPr/>
        </p:nvSpPr>
        <p:spPr>
          <a:xfrm>
            <a:off x="929670" y="5156119"/>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62DFB0"/>
                </a:solidFill>
                <a:latin typeface="Courier New" pitchFamily="34" charset="0"/>
                <a:ea typeface="Courier New" pitchFamily="34" charset="-122"/>
                <a:cs typeface="Courier New" pitchFamily="34" charset="-120"/>
              </a:rPr>
              <a:t>05</a:t>
            </a:r>
            <a:endParaRPr lang="en-US" sz="840" dirty="0"/>
          </a:p>
        </p:txBody>
      </p:sp>
      <p:sp>
        <p:nvSpPr>
          <p:cNvPr id="24" name="Text 22"/>
          <p:cNvSpPr txBox="1"/>
          <p:nvPr/>
        </p:nvSpPr>
        <p:spPr>
          <a:xfrm>
            <a:off x="1676370" y="5106558"/>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62DFB0"/>
                </a:solidFill>
                <a:latin typeface="Arial" pitchFamily="34" charset="0"/>
                <a:ea typeface="Arial" pitchFamily="34" charset="-122"/>
                <a:cs typeface="Arial" pitchFamily="34" charset="-120"/>
              </a:rPr>
              <a:t>Cron &amp; Delegation — otomatisasi &amp; pecah pekerjaan</a:t>
            </a:r>
            <a:endParaRPr lang="en-US" sz="1440" dirty="0"/>
          </a:p>
        </p:txBody>
      </p:sp>
      <p:sp>
        <p:nvSpPr>
          <p:cNvPr id="25" name="Text 23"/>
          <p:cNvSpPr txBox="1"/>
          <p:nvPr/>
        </p:nvSpPr>
        <p:spPr>
          <a:xfrm>
            <a:off x="731520" y="572524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Framework-nya sama — yang berubah adalah knowledge, workflow, dan tools tiap divisi</a:t>
            </a:r>
            <a:endParaRPr lang="en-US" sz="960" dirty="0"/>
          </a:p>
        </p:txBody>
      </p:sp>
      <p:sp>
        <p:nvSpPr>
          <p:cNvPr id="26" name="Text 2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20 / 28</a:t>
            </a:r>
            <a:endParaRPr lang="en-US" sz="78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731520" y="989472"/>
            <a:ext cx="198150" cy="0"/>
          </a:xfrm>
          <a:prstGeom prst="line">
            <a:avLst/>
          </a:prstGeom>
          <a:noFill/>
          <a:ln w="7620">
            <a:solidFill>
              <a:srgbClr val="323C5E"/>
            </a:solidFill>
            <a:prstDash val="solid"/>
          </a:ln>
        </p:spPr>
      </p:sp>
      <p:sp>
        <p:nvSpPr>
          <p:cNvPr id="3" name="Text 1"/>
          <p:cNvSpPr txBox="1"/>
          <p:nvPr/>
        </p:nvSpPr>
        <p:spPr>
          <a:xfrm>
            <a:off x="1021110" y="91860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DIVISI 01</a:t>
            </a:r>
            <a:endParaRPr lang="en-US" sz="900" dirty="0"/>
          </a:p>
        </p:txBody>
      </p:sp>
      <p:sp>
        <p:nvSpPr>
          <p:cNvPr id="4" name="Text 2"/>
          <p:cNvSpPr txBox="1"/>
          <p:nvPr/>
        </p:nvSpPr>
        <p:spPr>
          <a:xfrm>
            <a:off x="731520" y="1311067"/>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Engineering Workflow — </a:t>
            </a:r>
            <a:br/>
            <a:r>
              <a:rPr lang="en-US" sz="3600" b="1" spc="-72" kern="0" dirty="0">
                <a:solidFill>
                  <a:srgbClr val="F4F6FA"/>
                </a:solidFill>
                <a:latin typeface="Arial" pitchFamily="34" charset="0"/>
                <a:ea typeface="Arial" pitchFamily="34" charset="-122"/>
                <a:cs typeface="Arial" pitchFamily="34" charset="-120"/>
              </a:rPr>
              <a:t>Contoh Pemanfaatan</a:t>
            </a:r>
            <a:endParaRPr lang="en-US" sz="3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731520" y="2524110"/>
          <a:ext cx="10728930" cy="914400"/>
        </p:xfrm>
        <a:graphic>
          <a:graphicData uri="http://schemas.openxmlformats.org/drawingml/2006/table">
            <a:tbl>
              <a:tblPr/>
              <a:tblGrid>
                <a:gridCol w="3647816"/>
                <a:gridCol w="3540557"/>
                <a:gridCol w="3540557"/>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MAKAN WAKTU</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HERMES KERJAKAN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PAKAI FEATURE</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Review sebelum merge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Membaca perubahan, memeriksa aturan tim, dan </a:t>
                      </a:r>
                      <a:br/>
                      <a:r>
                        <a:rPr lang="en-US" sz="1140" dirty="0">
                          <a:solidFill>
                            <a:srgbClr val="B9C0CD"/>
                          </a:solidFill>
                          <a:latin typeface="Arial" pitchFamily="34" charset="0"/>
                          <a:ea typeface="Arial" pitchFamily="34" charset="-122"/>
                          <a:cs typeface="Arial" pitchFamily="34" charset="-120"/>
                        </a:rPr>
                        <a:t>merangkum temuan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Delegation + Context Files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Masuk kembali ke project lama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Memahami arsitektur dan standar tanpa </a:t>
                      </a:r>
                      <a:br/>
                      <a:r>
                        <a:rPr lang="en-US" sz="1140" dirty="0">
                          <a:solidFill>
                            <a:srgbClr val="B9C0CD"/>
                          </a:solidFill>
                          <a:latin typeface="Arial" pitchFamily="34" charset="0"/>
                          <a:ea typeface="Arial" pitchFamily="34" charset="-122"/>
                          <a:cs typeface="Arial" pitchFamily="34" charset="-120"/>
                        </a:rPr>
                        <a:t>membangun context dari awal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Context Files + Memory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Dokumentasi sering tertinggal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Meninjau perubahan dan merapikan dokumentasi </a:t>
                      </a:r>
                      <a:br/>
                      <a:r>
                        <a:rPr lang="en-US" sz="1140" dirty="0">
                          <a:solidFill>
                            <a:srgbClr val="B9C0CD"/>
                          </a:solidFill>
                          <a:latin typeface="Arial" pitchFamily="34" charset="0"/>
                          <a:ea typeface="Arial" pitchFamily="34" charset="-122"/>
                          <a:cs typeface="Arial" pitchFamily="34" charset="-120"/>
                        </a:rPr>
                        <a:t>secara berkala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Scheduled Tasks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Bug yang berulang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Menjalankan langkah troubleshooting yang sudah </a:t>
                      </a:r>
                      <a:br/>
                      <a:r>
                        <a:rPr lang="en-US" sz="1140" dirty="0">
                          <a:solidFill>
                            <a:srgbClr val="B9C0CD"/>
                          </a:solidFill>
                          <a:latin typeface="Arial" pitchFamily="34" charset="0"/>
                          <a:ea typeface="Arial" pitchFamily="34" charset="-122"/>
                          <a:cs typeface="Arial" pitchFamily="34" charset="-120"/>
                        </a:rPr>
                        <a:t>didefinisikan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Skills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Refactor besar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Memecah pekerjaan, menjalankan </a:t>
                      </a:r>
                      <a:br/>
                      <a:r>
                        <a:rPr lang="en-US" sz="1140" dirty="0">
                          <a:solidFill>
                            <a:srgbClr val="B9C0CD"/>
                          </a:solidFill>
                          <a:latin typeface="Arial" pitchFamily="34" charset="0"/>
                          <a:ea typeface="Arial" pitchFamily="34" charset="-122"/>
                          <a:cs typeface="Arial" pitchFamily="34" charset="-120"/>
                        </a:rPr>
                        <a:t>bagian-bagiannya, dan menggunakan checkpoint</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Delegation + Checkpoints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21 / 28</a:t>
            </a:r>
            <a:endParaRPr lang="en-US" sz="78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731520" y="794979"/>
            <a:ext cx="162489" cy="0"/>
          </a:xfrm>
          <a:prstGeom prst="line">
            <a:avLst/>
          </a:prstGeom>
          <a:noFill/>
          <a:ln w="7620">
            <a:solidFill>
              <a:srgbClr val="323C5E"/>
            </a:solidFill>
            <a:prstDash val="solid"/>
          </a:ln>
        </p:spPr>
      </p:sp>
      <p:sp>
        <p:nvSpPr>
          <p:cNvPr id="3" name="Text 1"/>
          <p:cNvSpPr txBox="1"/>
          <p:nvPr/>
        </p:nvSpPr>
        <p:spPr>
          <a:xfrm>
            <a:off x="968990" y="736915"/>
            <a:ext cx="10664099" cy="140543"/>
          </a:xfrm>
          <a:prstGeom prst="rect">
            <a:avLst/>
          </a:prstGeom>
          <a:noFill/>
          <a:ln/>
        </p:spPr>
        <p:txBody>
          <a:bodyPr wrap="square" lIns="0" tIns="0" rIns="0" bIns="0" rtlCol="0" anchor="t"/>
          <a:lstStyle/>
          <a:p>
            <a:pPr algn="l" indent="0" marL="0">
              <a:lnSpc>
                <a:spcPts val="959"/>
              </a:lnSpc>
              <a:buNone/>
            </a:pPr>
            <a:r>
              <a:rPr lang="en-US" sz="738" spc="133" kern="0" dirty="0">
                <a:solidFill>
                  <a:srgbClr val="7F9CFF"/>
                </a:solidFill>
                <a:latin typeface="Courier New" pitchFamily="34" charset="0"/>
                <a:ea typeface="Courier New" pitchFamily="34" charset="-122"/>
                <a:cs typeface="Courier New" pitchFamily="34" charset="-120"/>
              </a:rPr>
              <a:t>CONTOH PEMANFAATAN</a:t>
            </a:r>
            <a:endParaRPr lang="en-US" sz="738" dirty="0"/>
          </a:p>
        </p:txBody>
      </p:sp>
      <p:sp>
        <p:nvSpPr>
          <p:cNvPr id="4" name="Text 2"/>
          <p:cNvSpPr txBox="1"/>
          <p:nvPr/>
        </p:nvSpPr>
        <p:spPr>
          <a:xfrm>
            <a:off x="731520" y="1058692"/>
            <a:ext cx="4780300" cy="1267176"/>
          </a:xfrm>
          <a:prstGeom prst="rect">
            <a:avLst/>
          </a:prstGeom>
          <a:noFill/>
          <a:ln/>
        </p:spPr>
        <p:txBody>
          <a:bodyPr wrap="square" lIns="0" tIns="0" rIns="0" bIns="0" rtlCol="0" anchor="t"/>
          <a:lstStyle/>
          <a:p>
            <a:pPr algn="l" indent="0" marL="0">
              <a:lnSpc>
                <a:spcPts val="3129"/>
              </a:lnSpc>
              <a:buNone/>
            </a:pPr>
            <a:r>
              <a:rPr lang="en-US" sz="2952" b="1" spc="-59" kern="0" dirty="0">
                <a:solidFill>
                  <a:srgbClr val="F4F6FA"/>
                </a:solidFill>
                <a:latin typeface="Arial" pitchFamily="34" charset="0"/>
                <a:ea typeface="Arial" pitchFamily="34" charset="-122"/>
                <a:cs typeface="Arial" pitchFamily="34" charset="-120"/>
              </a:rPr>
              <a:t>IT Support — contoh </a:t>
            </a:r>
            <a:br/>
            <a:r>
              <a:rPr lang="en-US" sz="2952" b="1" spc="-59" kern="0" dirty="0">
                <a:solidFill>
                  <a:srgbClr val="F4F6FA"/>
                </a:solidFill>
                <a:latin typeface="Arial" pitchFamily="34" charset="0"/>
                <a:ea typeface="Arial" pitchFamily="34" charset="-122"/>
                <a:cs typeface="Arial" pitchFamily="34" charset="-120"/>
              </a:rPr>
              <a:t>workflow yang dapat </a:t>
            </a:r>
            <a:br/>
            <a:r>
              <a:rPr lang="en-US" sz="2952" b="1" spc="-59" kern="0" dirty="0">
                <a:solidFill>
                  <a:srgbClr val="F4F6FA"/>
                </a:solidFill>
                <a:latin typeface="Arial" pitchFamily="34" charset="0"/>
                <a:ea typeface="Arial" pitchFamily="34" charset="-122"/>
                <a:cs typeface="Arial" pitchFamily="34" charset="-120"/>
              </a:rPr>
              <a:t>dibantu AI</a:t>
            </a:r>
            <a:endParaRPr lang="en-US" sz="2952" dirty="0"/>
          </a:p>
        </p:txBody>
      </p:sp>
      <p:graphicFrame>
        <p:nvGraphicFramePr>
          <p:cNvPr id="23" name="Table 0"/>
          <p:cNvGraphicFramePr>
            <a:graphicFrameLocks noGrp="1"/>
          </p:cNvGraphicFramePr>
          <p:nvPr>
            <p:extLst>
              <p:ext uri="{D42A27DB-BD31-4B8C-83A1-F6EECF244321}">
                <p14:modId xmlns:p14="http://schemas.microsoft.com/office/powerpoint/2010/main" val="1579011935"/>
              </p:ext>
            </p:extLst>
          </p:nvPr>
        </p:nvGraphicFramePr>
        <p:xfrm>
          <a:off x="731520" y="2450775"/>
          <a:ext cx="10728930" cy="914400"/>
        </p:xfrm>
        <a:graphic>
          <a:graphicData uri="http://schemas.openxmlformats.org/drawingml/2006/table">
            <a:tbl>
              <a:tblPr/>
              <a:tblGrid>
                <a:gridCol w="3647816"/>
                <a:gridCol w="3540557"/>
                <a:gridCol w="3540557"/>
              </a:tblGrid>
              <a:tr h="201168">
                <a:tc>
                  <a:txBody>
                    <a:bodyPr/>
                    <a:lstStyle/>
                    <a:p>
                      <a:pPr indent="0" marL="0">
                        <a:buNone/>
                      </a:pPr>
                      <a:r>
                        <a:rPr lang="en-US" sz="640" spc="128" kern="0" dirty="0">
                          <a:solidFill>
                            <a:srgbClr val="4C5464"/>
                          </a:solidFill>
                          <a:latin typeface="Courier New" pitchFamily="34" charset="0"/>
                          <a:ea typeface="Courier New" pitchFamily="34" charset="-122"/>
                          <a:cs typeface="Courier New" pitchFamily="34" charset="-120"/>
                        </a:rPr>
                        <a:t>CONTOH WORKFLOW</a:t>
                      </a:r>
                      <a:endParaRPr lang="en-US" sz="640" dirty="0">
                        <a:latin typeface="Courier New" charset="0"/>
                        <a:ea typeface="Courier New" charset="0"/>
                        <a:cs typeface="Courier New" charset="0"/>
                      </a:endParaRPr>
                    </a:p>
                  </a:txBody>
                  <a:tcPr marL="0" marR="175006" marT="12700" marB="8750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640" spc="128" kern="0" dirty="0">
                          <a:solidFill>
                            <a:srgbClr val="4C5464"/>
                          </a:solidFill>
                          <a:latin typeface="Courier New" pitchFamily="34" charset="0"/>
                          <a:ea typeface="Courier New" pitchFamily="34" charset="-122"/>
                          <a:cs typeface="Courier New" pitchFamily="34" charset="-120"/>
                        </a:rPr>
                        <a:t>POTENSI PEMANFAATAN HERMES</a:t>
                      </a:r>
                      <a:endParaRPr lang="en-US" sz="640" dirty="0">
                        <a:latin typeface="Courier New" charset="0"/>
                        <a:ea typeface="Courier New" charset="0"/>
                        <a:cs typeface="Courier New" charset="0"/>
                      </a:endParaRPr>
                    </a:p>
                  </a:txBody>
                  <a:tcPr marL="0" marR="175006" marT="12700" marB="8750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640" spc="128" kern="0" dirty="0">
                          <a:solidFill>
                            <a:srgbClr val="4C5464"/>
                          </a:solidFill>
                          <a:latin typeface="Courier New" pitchFamily="34" charset="0"/>
                          <a:ea typeface="Courier New" pitchFamily="34" charset="-122"/>
                          <a:cs typeface="Courier New" pitchFamily="34" charset="-120"/>
                        </a:rPr>
                        <a:t>PAKAI FEATURE</a:t>
                      </a:r>
                      <a:endParaRPr lang="en-US" sz="640" dirty="0">
                        <a:latin typeface="Courier New" charset="0"/>
                        <a:ea typeface="Courier New" charset="0"/>
                        <a:cs typeface="Courier New" charset="0"/>
                      </a:endParaRPr>
                    </a:p>
                  </a:txBody>
                  <a:tcPr marL="0" marR="175006" marT="12700" marB="87503"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Menangani tiket berulang</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Membantu mengikuti SOP dan mencari knowledge internal </a:t>
                      </a:r>
                      <a:br/>
                      <a:r>
                        <a:rPr lang="en-US" sz="935" dirty="0">
                          <a:solidFill>
                            <a:srgbClr val="B9C0CD"/>
                          </a:solidFill>
                          <a:latin typeface="Arial" pitchFamily="34" charset="0"/>
                          <a:ea typeface="Arial" pitchFamily="34" charset="-122"/>
                          <a:cs typeface="Arial" pitchFamily="34" charset="-120"/>
                        </a:rPr>
                        <a:t>saat menyiapkan respons</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Skills + Context Files</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Pengecekan rutin</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Menjalankan checklist dan menyiapkan laporan kondisi sistem </a:t>
                      </a:r>
                      <a:br/>
                      <a:r>
                        <a:rPr lang="en-US" sz="935" dirty="0">
                          <a:solidFill>
                            <a:srgbClr val="B9C0CD"/>
                          </a:solidFill>
                          <a:latin typeface="Arial" pitchFamily="34" charset="0"/>
                          <a:ea typeface="Arial" pitchFamily="34" charset="-122"/>
                          <a:cs typeface="Arial" pitchFamily="34" charset="-120"/>
                        </a:rPr>
                        <a:t>secara terjadwal</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Scheduled Tasks</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Input di aplikasi internal</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Membantu menjalankan langkah input yang berulang melalui </a:t>
                      </a:r>
                      <a:br/>
                      <a:r>
                        <a:rPr lang="en-US" sz="935" dirty="0">
                          <a:solidFill>
                            <a:srgbClr val="B9C0CD"/>
                          </a:solidFill>
                          <a:latin typeface="Arial" pitchFamily="34" charset="0"/>
                          <a:ea typeface="Arial" pitchFamily="34" charset="-122"/>
                          <a:cs typeface="Arial" pitchFamily="34" charset="-120"/>
                        </a:rPr>
                        <a:t>aplikasi web</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Browser Automation</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Mencari informasi dari helpdesk</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Membantu membaca tiket dan menyiapkan ringkasan atau </a:t>
                      </a:r>
                      <a:br/>
                      <a:r>
                        <a:rPr lang="en-US" sz="935" dirty="0">
                          <a:solidFill>
                            <a:srgbClr val="B9C0CD"/>
                          </a:solidFill>
                          <a:latin typeface="Arial" pitchFamily="34" charset="0"/>
                          <a:ea typeface="Arial" pitchFamily="34" charset="-122"/>
                          <a:cs typeface="Arial" pitchFamily="34" charset="-120"/>
                        </a:rPr>
                        <a:t>draft berdasarkan context yang tersedia</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MCP</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Membutuhkan bantuan saat bekerja</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Memberikan akses interaksi melalui voice untuk meminta </a:t>
                      </a:r>
                      <a:br/>
                      <a:r>
                        <a:rPr lang="en-US" sz="935" dirty="0">
                          <a:solidFill>
                            <a:srgbClr val="B9C0CD"/>
                          </a:solidFill>
                          <a:latin typeface="Arial" pitchFamily="34" charset="0"/>
                          <a:ea typeface="Arial" pitchFamily="34" charset="-122"/>
                          <a:cs typeface="Arial" pitchFamily="34" charset="-120"/>
                        </a:rPr>
                        <a:t>informasi atau bantuan</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Voice + Wake Word</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519836">
                <a:tc>
                  <a:txBody>
                    <a:bodyPr/>
                    <a:lstStyle/>
                    <a:p>
                      <a:pPr indent="0" marL="0">
                        <a:lnSpc>
                          <a:spcPts val="1309"/>
                        </a:lnSpc>
                        <a:buNone/>
                      </a:pPr>
                      <a:r>
                        <a:rPr lang="en-US" sz="935" b="1" dirty="0">
                          <a:solidFill>
                            <a:srgbClr val="F4F6FA"/>
                          </a:solidFill>
                          <a:latin typeface="Arial" pitchFamily="34" charset="0"/>
                          <a:ea typeface="Arial" pitchFamily="34" charset="-122"/>
                          <a:cs typeface="Arial" pitchFamily="34" charset="-120"/>
                        </a:rPr>
                        <a:t>Knowledge yang perlu didokumentasikan</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Mengubah prosedur yang sudah tervalidasi menjadi skill yang </a:t>
                      </a:r>
                      <a:br/>
                      <a:r>
                        <a:rPr lang="en-US" sz="935" dirty="0">
                          <a:solidFill>
                            <a:srgbClr val="B9C0CD"/>
                          </a:solidFill>
                          <a:latin typeface="Arial" pitchFamily="34" charset="0"/>
                          <a:ea typeface="Arial" pitchFamily="34" charset="-122"/>
                          <a:cs typeface="Arial" pitchFamily="34" charset="-120"/>
                        </a:rPr>
                        <a:t>dapat digunakan kembali</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309"/>
                        </a:lnSpc>
                        <a:buNone/>
                      </a:pPr>
                      <a:r>
                        <a:rPr lang="en-US" sz="935" dirty="0">
                          <a:solidFill>
                            <a:srgbClr val="B9C0CD"/>
                          </a:solidFill>
                          <a:latin typeface="Arial" pitchFamily="34" charset="0"/>
                          <a:ea typeface="Arial" pitchFamily="34" charset="-122"/>
                          <a:cs typeface="Arial" pitchFamily="34" charset="-120"/>
                        </a:rPr>
                        <a:t>Skills</a:t>
                      </a:r>
                      <a:endParaRPr lang="en-US" sz="935" dirty="0">
                        <a:latin typeface="Arial" charset="0"/>
                        <a:ea typeface="Arial" charset="0"/>
                        <a:cs typeface="Arial" charset="0"/>
                      </a:endParaRPr>
                    </a:p>
                  </a:txBody>
                  <a:tcPr marL="0" marR="175006" marT="93726" marB="93726"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971123"/>
            <a:ext cx="10905134" cy="169987"/>
          </a:xfrm>
          <a:prstGeom prst="rect">
            <a:avLst/>
          </a:prstGeom>
          <a:noFill/>
          <a:ln/>
        </p:spPr>
        <p:txBody>
          <a:bodyPr wrap="square" lIns="0" tIns="0" rIns="0" bIns="0" rtlCol="0" anchor="t"/>
          <a:lstStyle/>
          <a:p>
            <a:pPr algn="l" indent="0" marL="0">
              <a:lnSpc>
                <a:spcPts val="1181"/>
              </a:lnSpc>
              <a:buNone/>
            </a:pPr>
            <a:r>
              <a:rPr lang="en-US" sz="787" spc="47" kern="0" dirty="0">
                <a:solidFill>
                  <a:srgbClr val="7B8494"/>
                </a:solidFill>
                <a:latin typeface="Courier New" pitchFamily="34" charset="0"/>
                <a:ea typeface="Courier New" pitchFamily="34" charset="-122"/>
                <a:cs typeface="Courier New" pitchFamily="34" charset="-120"/>
              </a:rPr>
              <a:t>Ini bukan kondisi IT Support saat ini — melainkan contoh workflow yang dapat dieksplorasi</a:t>
            </a:r>
            <a:endParaRPr lang="en-US" sz="787"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22 / 28</a:t>
            </a:r>
            <a:endParaRPr lang="en-US" sz="78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731520" y="891906"/>
            <a:ext cx="198150" cy="0"/>
          </a:xfrm>
          <a:prstGeom prst="line">
            <a:avLst/>
          </a:prstGeom>
          <a:noFill/>
          <a:ln w="7620">
            <a:solidFill>
              <a:srgbClr val="323C5E"/>
            </a:solidFill>
            <a:prstDash val="solid"/>
          </a:ln>
        </p:spPr>
      </p:sp>
      <p:sp>
        <p:nvSpPr>
          <p:cNvPr id="3" name="Text 1"/>
          <p:cNvSpPr txBox="1"/>
          <p:nvPr/>
        </p:nvSpPr>
        <p:spPr>
          <a:xfrm>
            <a:off x="1021110" y="821040"/>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POTENSI PEMANFAATAN</a:t>
            </a:r>
            <a:endParaRPr lang="en-US" sz="900" dirty="0"/>
          </a:p>
        </p:txBody>
      </p:sp>
      <p:sp>
        <p:nvSpPr>
          <p:cNvPr id="4" name="Text 2"/>
          <p:cNvSpPr txBox="1"/>
          <p:nvPr/>
        </p:nvSpPr>
        <p:spPr>
          <a:xfrm>
            <a:off x="731520" y="1213500"/>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Bagaimana pola ini bisa </a:t>
            </a:r>
            <a:br/>
            <a:r>
              <a:rPr lang="en-US" sz="3600" b="1" spc="-72" kern="0" dirty="0">
                <a:solidFill>
                  <a:srgbClr val="F4F6FA"/>
                </a:solidFill>
                <a:latin typeface="Arial" pitchFamily="34" charset="0"/>
                <a:ea typeface="Arial" pitchFamily="34" charset="-122"/>
                <a:cs typeface="Arial" pitchFamily="34" charset="-120"/>
              </a:rPr>
              <a:t>diterapkan di divisi lain</a:t>
            </a:r>
            <a:endParaRPr lang="en-US" sz="3600" dirty="0"/>
          </a:p>
        </p:txBody>
      </p:sp>
      <p:sp>
        <p:nvSpPr>
          <p:cNvPr id="5" name="Text 3"/>
          <p:cNvSpPr txBox="1"/>
          <p:nvPr/>
        </p:nvSpPr>
        <p:spPr>
          <a:xfrm>
            <a:off x="731520" y="2426635"/>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Marketing</a:t>
            </a:r>
            <a:endParaRPr lang="en-US" sz="1320" dirty="0"/>
          </a:p>
        </p:txBody>
      </p:sp>
      <p:sp>
        <p:nvSpPr>
          <p:cNvPr id="6" name="Shape 4"/>
          <p:cNvSpPr/>
          <p:nvPr/>
        </p:nvSpPr>
        <p:spPr>
          <a:xfrm>
            <a:off x="731520" y="2727564"/>
            <a:ext cx="1638148" cy="230154"/>
          </a:xfrm>
          <a:prstGeom prst="roundRect">
            <a:avLst>
              <a:gd name="adj" fmla="val 49980"/>
            </a:avLst>
          </a:prstGeom>
          <a:solidFill>
            <a:srgbClr val="0E0F12"/>
          </a:solidFill>
          <a:ln w="7620">
            <a:solidFill>
              <a:srgbClr val="1D1E21"/>
            </a:solidFill>
            <a:prstDash val="solid"/>
          </a:ln>
        </p:spPr>
      </p:sp>
      <p:sp>
        <p:nvSpPr>
          <p:cNvPr id="7" name="Text 5"/>
          <p:cNvSpPr txBox="1"/>
          <p:nvPr/>
        </p:nvSpPr>
        <p:spPr>
          <a:xfrm>
            <a:off x="711586" y="2773284"/>
            <a:ext cx="167801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Riset pasar terjadwal</a:t>
            </a:r>
            <a:endParaRPr lang="en-US" sz="840" dirty="0"/>
          </a:p>
        </p:txBody>
      </p:sp>
      <p:sp>
        <p:nvSpPr>
          <p:cNvPr id="8" name="Shape 6"/>
          <p:cNvSpPr/>
          <p:nvPr/>
        </p:nvSpPr>
        <p:spPr>
          <a:xfrm>
            <a:off x="2430658" y="2727564"/>
            <a:ext cx="2180935" cy="230154"/>
          </a:xfrm>
          <a:prstGeom prst="roundRect">
            <a:avLst>
              <a:gd name="adj" fmla="val 49980"/>
            </a:avLst>
          </a:prstGeom>
          <a:solidFill>
            <a:srgbClr val="0E0F12"/>
          </a:solidFill>
          <a:ln w="7620">
            <a:solidFill>
              <a:srgbClr val="1D1E21"/>
            </a:solidFill>
            <a:prstDash val="solid"/>
          </a:ln>
        </p:spPr>
      </p:sp>
      <p:sp>
        <p:nvSpPr>
          <p:cNvPr id="9" name="Text 7"/>
          <p:cNvSpPr txBox="1"/>
          <p:nvPr/>
        </p:nvSpPr>
        <p:spPr>
          <a:xfrm>
            <a:off x="2406701" y="2773284"/>
            <a:ext cx="222894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Draft konten dari brand guide</a:t>
            </a:r>
            <a:endParaRPr lang="en-US" sz="840" dirty="0"/>
          </a:p>
        </p:txBody>
      </p:sp>
      <p:sp>
        <p:nvSpPr>
          <p:cNvPr id="10" name="Shape 8"/>
          <p:cNvSpPr/>
          <p:nvPr/>
        </p:nvSpPr>
        <p:spPr>
          <a:xfrm>
            <a:off x="731520" y="3018709"/>
            <a:ext cx="1773845" cy="230154"/>
          </a:xfrm>
          <a:prstGeom prst="roundRect">
            <a:avLst>
              <a:gd name="adj" fmla="val 49980"/>
            </a:avLst>
          </a:prstGeom>
          <a:solidFill>
            <a:srgbClr val="0E0F12"/>
          </a:solidFill>
          <a:ln w="7620">
            <a:solidFill>
              <a:srgbClr val="1D1E21"/>
            </a:solidFill>
            <a:prstDash val="solid"/>
          </a:ln>
        </p:spPr>
      </p:sp>
      <p:sp>
        <p:nvSpPr>
          <p:cNvPr id="11" name="Text 9"/>
          <p:cNvSpPr txBox="1"/>
          <p:nvPr/>
        </p:nvSpPr>
        <p:spPr>
          <a:xfrm>
            <a:off x="710580" y="3064429"/>
            <a:ext cx="181572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Rekap performa campaign</a:t>
            </a:r>
            <a:endParaRPr lang="en-US" sz="840" dirty="0"/>
          </a:p>
        </p:txBody>
      </p:sp>
      <p:sp>
        <p:nvSpPr>
          <p:cNvPr id="12" name="Shape 10"/>
          <p:cNvSpPr/>
          <p:nvPr/>
        </p:nvSpPr>
        <p:spPr>
          <a:xfrm>
            <a:off x="2566355" y="3018709"/>
            <a:ext cx="959663" cy="230154"/>
          </a:xfrm>
          <a:prstGeom prst="roundRect">
            <a:avLst>
              <a:gd name="adj" fmla="val 49980"/>
            </a:avLst>
          </a:prstGeom>
          <a:solidFill>
            <a:srgbClr val="0E0F12"/>
          </a:solidFill>
          <a:ln w="7620">
            <a:solidFill>
              <a:srgbClr val="1D1E21"/>
            </a:solidFill>
            <a:prstDash val="solid"/>
          </a:ln>
        </p:spPr>
      </p:sp>
      <p:sp>
        <p:nvSpPr>
          <p:cNvPr id="13" name="Text 11"/>
          <p:cNvSpPr txBox="1"/>
          <p:nvPr/>
        </p:nvSpPr>
        <p:spPr>
          <a:xfrm>
            <a:off x="2551542" y="3064429"/>
            <a:ext cx="989289"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Aset visual</a:t>
            </a:r>
            <a:endParaRPr lang="en-US" sz="840" dirty="0"/>
          </a:p>
        </p:txBody>
      </p:sp>
      <p:sp>
        <p:nvSpPr>
          <p:cNvPr id="14" name="Text 12"/>
          <p:cNvSpPr txBox="1"/>
          <p:nvPr/>
        </p:nvSpPr>
        <p:spPr>
          <a:xfrm>
            <a:off x="6278910" y="2426635"/>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Finance / Admin</a:t>
            </a:r>
            <a:endParaRPr lang="en-US" sz="1320" dirty="0"/>
          </a:p>
        </p:txBody>
      </p:sp>
      <p:sp>
        <p:nvSpPr>
          <p:cNvPr id="15" name="Shape 13"/>
          <p:cNvSpPr/>
          <p:nvPr/>
        </p:nvSpPr>
        <p:spPr>
          <a:xfrm>
            <a:off x="6278910" y="2727564"/>
            <a:ext cx="1298905" cy="230154"/>
          </a:xfrm>
          <a:prstGeom prst="roundRect">
            <a:avLst>
              <a:gd name="adj" fmla="val 49980"/>
            </a:avLst>
          </a:prstGeom>
          <a:solidFill>
            <a:srgbClr val="0E0F12"/>
          </a:solidFill>
          <a:ln w="7620">
            <a:solidFill>
              <a:srgbClr val="1D1E21"/>
            </a:solidFill>
            <a:prstDash val="solid"/>
          </a:ln>
        </p:spPr>
      </p:sp>
      <p:sp>
        <p:nvSpPr>
          <p:cNvPr id="16" name="Text 14"/>
          <p:cNvSpPr txBox="1"/>
          <p:nvPr/>
        </p:nvSpPr>
        <p:spPr>
          <a:xfrm>
            <a:off x="6261537" y="2773284"/>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Rekap data rutin</a:t>
            </a:r>
            <a:endParaRPr lang="en-US" sz="840" dirty="0"/>
          </a:p>
        </p:txBody>
      </p:sp>
      <p:sp>
        <p:nvSpPr>
          <p:cNvPr id="17" name="Shape 15"/>
          <p:cNvSpPr/>
          <p:nvPr/>
        </p:nvSpPr>
        <p:spPr>
          <a:xfrm>
            <a:off x="7638806" y="2727564"/>
            <a:ext cx="1773845" cy="230154"/>
          </a:xfrm>
          <a:prstGeom prst="roundRect">
            <a:avLst>
              <a:gd name="adj" fmla="val 49980"/>
            </a:avLst>
          </a:prstGeom>
          <a:solidFill>
            <a:srgbClr val="0E0F12"/>
          </a:solidFill>
          <a:ln w="7620">
            <a:solidFill>
              <a:srgbClr val="1D1E21"/>
            </a:solidFill>
            <a:prstDash val="solid"/>
          </a:ln>
        </p:spPr>
      </p:sp>
      <p:sp>
        <p:nvSpPr>
          <p:cNvPr id="18" name="Text 16"/>
          <p:cNvSpPr txBox="1"/>
          <p:nvPr/>
        </p:nvSpPr>
        <p:spPr>
          <a:xfrm>
            <a:off x="7617866" y="2773284"/>
            <a:ext cx="181572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Merapikan data berulang</a:t>
            </a:r>
            <a:endParaRPr lang="en-US" sz="840" dirty="0"/>
          </a:p>
        </p:txBody>
      </p:sp>
      <p:sp>
        <p:nvSpPr>
          <p:cNvPr id="19" name="Shape 17"/>
          <p:cNvSpPr/>
          <p:nvPr/>
        </p:nvSpPr>
        <p:spPr>
          <a:xfrm>
            <a:off x="9473641" y="2727564"/>
            <a:ext cx="1366754" cy="230154"/>
          </a:xfrm>
          <a:prstGeom prst="roundRect">
            <a:avLst>
              <a:gd name="adj" fmla="val 49980"/>
            </a:avLst>
          </a:prstGeom>
          <a:solidFill>
            <a:srgbClr val="0E0F12"/>
          </a:solidFill>
          <a:ln w="7620">
            <a:solidFill>
              <a:srgbClr val="1D1E21"/>
            </a:solidFill>
            <a:prstDash val="solid"/>
          </a:ln>
        </p:spPr>
      </p:sp>
      <p:sp>
        <p:nvSpPr>
          <p:cNvPr id="20" name="Text 18"/>
          <p:cNvSpPr txBox="1"/>
          <p:nvPr/>
        </p:nvSpPr>
        <p:spPr>
          <a:xfrm>
            <a:off x="9455719" y="2773284"/>
            <a:ext cx="1402507"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Laporan terjadwal</a:t>
            </a:r>
            <a:endParaRPr lang="en-US" sz="840" dirty="0"/>
          </a:p>
        </p:txBody>
      </p:sp>
      <p:sp>
        <p:nvSpPr>
          <p:cNvPr id="21" name="Shape 19"/>
          <p:cNvSpPr/>
          <p:nvPr/>
        </p:nvSpPr>
        <p:spPr>
          <a:xfrm>
            <a:off x="6278910" y="3018709"/>
            <a:ext cx="1434602" cy="230154"/>
          </a:xfrm>
          <a:prstGeom prst="roundRect">
            <a:avLst>
              <a:gd name="adj" fmla="val 49980"/>
            </a:avLst>
          </a:prstGeom>
          <a:solidFill>
            <a:srgbClr val="0E0F12"/>
          </a:solidFill>
          <a:ln w="7620">
            <a:solidFill>
              <a:srgbClr val="1D1E21"/>
            </a:solidFill>
            <a:prstDash val="solid"/>
          </a:ln>
        </p:spPr>
      </p:sp>
      <p:sp>
        <p:nvSpPr>
          <p:cNvPr id="22" name="Text 20"/>
          <p:cNvSpPr txBox="1"/>
          <p:nvPr/>
        </p:nvSpPr>
        <p:spPr>
          <a:xfrm>
            <a:off x="6260531" y="3064429"/>
            <a:ext cx="147136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Pengecekan selisih</a:t>
            </a:r>
            <a:endParaRPr lang="en-US" sz="840" dirty="0"/>
          </a:p>
        </p:txBody>
      </p:sp>
      <p:sp>
        <p:nvSpPr>
          <p:cNvPr id="23" name="Text 21"/>
          <p:cNvSpPr txBox="1"/>
          <p:nvPr/>
        </p:nvSpPr>
        <p:spPr>
          <a:xfrm>
            <a:off x="731520" y="344692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Operations</a:t>
            </a:r>
            <a:endParaRPr lang="en-US" sz="1320" dirty="0"/>
          </a:p>
        </p:txBody>
      </p:sp>
      <p:sp>
        <p:nvSpPr>
          <p:cNvPr id="24" name="Shape 22"/>
          <p:cNvSpPr/>
          <p:nvPr/>
        </p:nvSpPr>
        <p:spPr>
          <a:xfrm>
            <a:off x="731520" y="3747943"/>
            <a:ext cx="1298905" cy="230154"/>
          </a:xfrm>
          <a:prstGeom prst="roundRect">
            <a:avLst>
              <a:gd name="adj" fmla="val 49980"/>
            </a:avLst>
          </a:prstGeom>
          <a:solidFill>
            <a:srgbClr val="0E0F12"/>
          </a:solidFill>
          <a:ln w="7620">
            <a:solidFill>
              <a:srgbClr val="1D1E21"/>
            </a:solidFill>
            <a:prstDash val="solid"/>
          </a:ln>
        </p:spPr>
      </p:sp>
      <p:sp>
        <p:nvSpPr>
          <p:cNvPr id="25" name="Text 23"/>
          <p:cNvSpPr txBox="1"/>
          <p:nvPr/>
        </p:nvSpPr>
        <p:spPr>
          <a:xfrm>
            <a:off x="714146" y="3793663"/>
            <a:ext cx="1333652"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Monitoring rutin</a:t>
            </a:r>
            <a:endParaRPr lang="en-US" sz="840" dirty="0"/>
          </a:p>
        </p:txBody>
      </p:sp>
      <p:sp>
        <p:nvSpPr>
          <p:cNvPr id="26" name="Shape 24"/>
          <p:cNvSpPr/>
          <p:nvPr/>
        </p:nvSpPr>
        <p:spPr>
          <a:xfrm>
            <a:off x="2091416" y="3747943"/>
            <a:ext cx="1163208" cy="230154"/>
          </a:xfrm>
          <a:prstGeom prst="roundRect">
            <a:avLst>
              <a:gd name="adj" fmla="val 49980"/>
            </a:avLst>
          </a:prstGeom>
          <a:solidFill>
            <a:srgbClr val="0E0F12"/>
          </a:solidFill>
          <a:ln w="7620">
            <a:solidFill>
              <a:srgbClr val="1D1E21"/>
            </a:solidFill>
            <a:prstDash val="solid"/>
          </a:ln>
        </p:spPr>
      </p:sp>
      <p:sp>
        <p:nvSpPr>
          <p:cNvPr id="27" name="Text 25"/>
          <p:cNvSpPr txBox="1"/>
          <p:nvPr/>
        </p:nvSpPr>
        <p:spPr>
          <a:xfrm>
            <a:off x="2075048" y="3793663"/>
            <a:ext cx="1195944"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Laporan harian</a:t>
            </a:r>
            <a:endParaRPr lang="en-US" sz="840" dirty="0"/>
          </a:p>
        </p:txBody>
      </p:sp>
      <p:sp>
        <p:nvSpPr>
          <p:cNvPr id="28" name="Shape 26"/>
          <p:cNvSpPr/>
          <p:nvPr/>
        </p:nvSpPr>
        <p:spPr>
          <a:xfrm>
            <a:off x="3315614" y="3747943"/>
            <a:ext cx="1841693" cy="230154"/>
          </a:xfrm>
          <a:prstGeom prst="roundRect">
            <a:avLst>
              <a:gd name="adj" fmla="val 49980"/>
            </a:avLst>
          </a:prstGeom>
          <a:solidFill>
            <a:srgbClr val="0E0F12"/>
          </a:solidFill>
          <a:ln w="7620">
            <a:solidFill>
              <a:srgbClr val="1D1E21"/>
            </a:solidFill>
            <a:prstDash val="solid"/>
          </a:ln>
        </p:spPr>
      </p:sp>
      <p:sp>
        <p:nvSpPr>
          <p:cNvPr id="29" name="Text 27"/>
          <p:cNvSpPr txBox="1"/>
          <p:nvPr/>
        </p:nvSpPr>
        <p:spPr>
          <a:xfrm>
            <a:off x="3294217" y="3793663"/>
            <a:ext cx="188457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Eskalasi berbasis aturan</a:t>
            </a:r>
            <a:endParaRPr lang="en-US" sz="840" dirty="0"/>
          </a:p>
        </p:txBody>
      </p:sp>
      <p:sp>
        <p:nvSpPr>
          <p:cNvPr id="30" name="Shape 28"/>
          <p:cNvSpPr/>
          <p:nvPr/>
        </p:nvSpPr>
        <p:spPr>
          <a:xfrm>
            <a:off x="731520" y="4038996"/>
            <a:ext cx="1638148" cy="230154"/>
          </a:xfrm>
          <a:prstGeom prst="roundRect">
            <a:avLst>
              <a:gd name="adj" fmla="val 49980"/>
            </a:avLst>
          </a:prstGeom>
          <a:solidFill>
            <a:srgbClr val="0E0F12"/>
          </a:solidFill>
          <a:ln w="7620">
            <a:solidFill>
              <a:srgbClr val="1D1E21"/>
            </a:solidFill>
            <a:prstDash val="solid"/>
          </a:ln>
        </p:spPr>
      </p:sp>
      <p:sp>
        <p:nvSpPr>
          <p:cNvPr id="31" name="Text 29"/>
          <p:cNvSpPr txBox="1"/>
          <p:nvPr/>
        </p:nvSpPr>
        <p:spPr>
          <a:xfrm>
            <a:off x="711586" y="4084716"/>
            <a:ext cx="167801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Input sistem internal</a:t>
            </a:r>
            <a:endParaRPr lang="en-US" sz="840" dirty="0"/>
          </a:p>
        </p:txBody>
      </p:sp>
      <p:sp>
        <p:nvSpPr>
          <p:cNvPr id="32" name="Text 30"/>
          <p:cNvSpPr txBox="1"/>
          <p:nvPr/>
        </p:nvSpPr>
        <p:spPr>
          <a:xfrm>
            <a:off x="6278910" y="3446922"/>
            <a:ext cx="5326380" cy="243048"/>
          </a:xfrm>
          <a:prstGeom prst="rect">
            <a:avLst/>
          </a:prstGeom>
          <a:noFill/>
          <a:ln/>
        </p:spPr>
        <p:txBody>
          <a:bodyPr wrap="square" lIns="0" tIns="0" rIns="0" bIns="0" rtlCol="0" anchor="t"/>
          <a:lstStyle/>
          <a:p>
            <a:pPr algn="l" indent="0" marL="0">
              <a:lnSpc>
                <a:spcPts val="1650"/>
              </a:lnSpc>
              <a:buNone/>
            </a:pPr>
            <a:r>
              <a:rPr lang="en-US" sz="1320" b="1" spc="-13" kern="0" dirty="0">
                <a:solidFill>
                  <a:srgbClr val="F4F6FA"/>
                </a:solidFill>
                <a:latin typeface="Arial" pitchFamily="34" charset="0"/>
                <a:ea typeface="Arial" pitchFamily="34" charset="-122"/>
                <a:cs typeface="Arial" pitchFamily="34" charset="-120"/>
              </a:rPr>
              <a:t>Management</a:t>
            </a:r>
            <a:endParaRPr lang="en-US" sz="1320" dirty="0"/>
          </a:p>
        </p:txBody>
      </p:sp>
      <p:sp>
        <p:nvSpPr>
          <p:cNvPr id="33" name="Shape 31"/>
          <p:cNvSpPr/>
          <p:nvPr/>
        </p:nvSpPr>
        <p:spPr>
          <a:xfrm>
            <a:off x="6278910" y="3747943"/>
            <a:ext cx="1570299" cy="230154"/>
          </a:xfrm>
          <a:prstGeom prst="roundRect">
            <a:avLst>
              <a:gd name="adj" fmla="val 49980"/>
            </a:avLst>
          </a:prstGeom>
          <a:solidFill>
            <a:srgbClr val="0E0F12"/>
          </a:solidFill>
          <a:ln w="7620">
            <a:solidFill>
              <a:srgbClr val="1D1E21"/>
            </a:solidFill>
            <a:prstDash val="solid"/>
          </a:ln>
        </p:spPr>
      </p:sp>
      <p:sp>
        <p:nvSpPr>
          <p:cNvPr id="34" name="Text 32"/>
          <p:cNvSpPr txBox="1"/>
          <p:nvPr/>
        </p:nvSpPr>
        <p:spPr>
          <a:xfrm>
            <a:off x="6259525" y="3793663"/>
            <a:ext cx="1609161"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Ringkasan lintas tim</a:t>
            </a:r>
            <a:endParaRPr lang="en-US" sz="840" dirty="0"/>
          </a:p>
        </p:txBody>
      </p:sp>
      <p:sp>
        <p:nvSpPr>
          <p:cNvPr id="35" name="Shape 33"/>
          <p:cNvSpPr/>
          <p:nvPr/>
        </p:nvSpPr>
        <p:spPr>
          <a:xfrm>
            <a:off x="7910200" y="3747943"/>
            <a:ext cx="1231057" cy="230154"/>
          </a:xfrm>
          <a:prstGeom prst="roundRect">
            <a:avLst>
              <a:gd name="adj" fmla="val 49980"/>
            </a:avLst>
          </a:prstGeom>
          <a:solidFill>
            <a:srgbClr val="0E0F12"/>
          </a:solidFill>
          <a:ln w="7620">
            <a:solidFill>
              <a:srgbClr val="1D1E21"/>
            </a:solidFill>
            <a:prstDash val="solid"/>
          </a:ln>
        </p:spPr>
      </p:sp>
      <p:sp>
        <p:nvSpPr>
          <p:cNvPr id="36" name="Text 34"/>
          <p:cNvSpPr txBox="1"/>
          <p:nvPr/>
        </p:nvSpPr>
        <p:spPr>
          <a:xfrm>
            <a:off x="7893284" y="3793663"/>
            <a:ext cx="1264798"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Laporan berkala</a:t>
            </a:r>
            <a:endParaRPr lang="en-US" sz="840" dirty="0"/>
          </a:p>
        </p:txBody>
      </p:sp>
      <p:sp>
        <p:nvSpPr>
          <p:cNvPr id="37" name="Shape 35"/>
          <p:cNvSpPr/>
          <p:nvPr/>
        </p:nvSpPr>
        <p:spPr>
          <a:xfrm>
            <a:off x="6278910" y="4038996"/>
            <a:ext cx="2995117" cy="230154"/>
          </a:xfrm>
          <a:prstGeom prst="roundRect">
            <a:avLst>
              <a:gd name="adj" fmla="val 49980"/>
            </a:avLst>
          </a:prstGeom>
          <a:solidFill>
            <a:srgbClr val="0E0F12"/>
          </a:solidFill>
          <a:ln w="7620">
            <a:solidFill>
              <a:srgbClr val="1D1E21"/>
            </a:solidFill>
            <a:prstDash val="solid"/>
          </a:ln>
        </p:spPr>
      </p:sp>
      <p:sp>
        <p:nvSpPr>
          <p:cNvPr id="38" name="Text 36"/>
          <p:cNvSpPr txBox="1"/>
          <p:nvPr/>
        </p:nvSpPr>
        <p:spPr>
          <a:xfrm>
            <a:off x="6248827" y="4084716"/>
            <a:ext cx="3055285" cy="160020"/>
          </a:xfrm>
          <a:prstGeom prst="rect">
            <a:avLst/>
          </a:prstGeom>
          <a:noFill/>
          <a:ln/>
        </p:spPr>
        <p:txBody>
          <a:bodyPr wrap="square" lIns="0" tIns="0" rIns="0" bIns="0" rtlCol="0" anchor="t"/>
          <a:lstStyle/>
          <a:p>
            <a:pPr algn="ctr" indent="0" marL="0">
              <a:lnSpc>
                <a:spcPts val="1092"/>
              </a:lnSpc>
              <a:buNone/>
            </a:pPr>
            <a:r>
              <a:rPr lang="en-US" sz="840" dirty="0">
                <a:solidFill>
                  <a:srgbClr val="7B8494"/>
                </a:solidFill>
                <a:latin typeface="Courier New" pitchFamily="34" charset="0"/>
                <a:ea typeface="Courier New" pitchFamily="34" charset="-122"/>
                <a:cs typeface="Courier New" pitchFamily="34" charset="-120"/>
              </a:rPr>
              <a:t>Mencari informasi dari data yang tersedia</a:t>
            </a:r>
            <a:endParaRPr lang="en-US" sz="840" dirty="0"/>
          </a:p>
        </p:txBody>
      </p:sp>
      <p:sp>
        <p:nvSpPr>
          <p:cNvPr id="39" name="Shape 37"/>
          <p:cNvSpPr/>
          <p:nvPr/>
        </p:nvSpPr>
        <p:spPr>
          <a:xfrm>
            <a:off x="731520" y="4543471"/>
            <a:ext cx="15270" cy="1493490"/>
          </a:xfrm>
          <a:prstGeom prst="rect">
            <a:avLst/>
          </a:prstGeom>
          <a:solidFill>
            <a:srgbClr val="7F9CFF"/>
          </a:solidFill>
          <a:ln/>
        </p:spPr>
      </p:sp>
      <p:sp>
        <p:nvSpPr>
          <p:cNvPr id="40" name="Text 38"/>
          <p:cNvSpPr txBox="1"/>
          <p:nvPr/>
        </p:nvSpPr>
        <p:spPr>
          <a:xfrm>
            <a:off x="929670" y="4512930"/>
            <a:ext cx="5956859" cy="158493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Framework-nya dapat digunakan </a:t>
            </a:r>
            <a:br/>
            <a:r>
              <a:rPr lang="en-US" sz="2400" i="1" spc="-24" kern="0" dirty="0">
                <a:solidFill>
                  <a:srgbClr val="F4F6FA"/>
                </a:solidFill>
                <a:latin typeface="Georgia" pitchFamily="34" charset="0"/>
                <a:ea typeface="Georgia" pitchFamily="34" charset="-122"/>
                <a:cs typeface="Georgia" pitchFamily="34" charset="-120"/>
              </a:rPr>
              <a:t>kembali — workflow dan </a:t>
            </a:r>
            <a:br/>
            <a:r>
              <a:rPr lang="en-US" sz="2400" i="1" spc="-24" kern="0" dirty="0">
                <a:solidFill>
                  <a:srgbClr val="F4F6FA"/>
                </a:solidFill>
                <a:latin typeface="Georgia" pitchFamily="34" charset="0"/>
                <a:ea typeface="Georgia" pitchFamily="34" charset="-122"/>
                <a:cs typeface="Georgia" pitchFamily="34" charset="-120"/>
              </a:rPr>
              <a:t>knowledge-nya disesuaikan dengan </a:t>
            </a:r>
            <a:br/>
            <a:r>
              <a:rPr lang="en-US" sz="2400" i="1" spc="-24" kern="0" dirty="0">
                <a:solidFill>
                  <a:srgbClr val="F4F6FA"/>
                </a:solidFill>
                <a:latin typeface="Georgia" pitchFamily="34" charset="0"/>
                <a:ea typeface="Georgia" pitchFamily="34" charset="-122"/>
                <a:cs typeface="Georgia" pitchFamily="34" charset="-120"/>
              </a:rPr>
              <a:t>kebutuhan tiap divisi.</a:t>
            </a:r>
            <a:endParaRPr lang="en-US" sz="2400" dirty="0"/>
          </a:p>
        </p:txBody>
      </p:sp>
      <p:sp>
        <p:nvSpPr>
          <p:cNvPr id="41" name="Text 39"/>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23 / 28</a:t>
            </a:r>
            <a:endParaRPr lang="en-US" sz="78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731520" y="1282812"/>
            <a:ext cx="198150" cy="0"/>
          </a:xfrm>
          <a:prstGeom prst="line">
            <a:avLst/>
          </a:prstGeom>
          <a:noFill/>
          <a:ln w="7620">
            <a:solidFill>
              <a:srgbClr val="323C5E"/>
            </a:solidFill>
            <a:prstDash val="solid"/>
          </a:ln>
        </p:spPr>
      </p:sp>
      <p:sp>
        <p:nvSpPr>
          <p:cNvPr id="3" name="Text 1"/>
          <p:cNvSpPr txBox="1"/>
          <p:nvPr/>
        </p:nvSpPr>
        <p:spPr>
          <a:xfrm>
            <a:off x="1021110" y="121194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HASIL YANG SUDAH BERJALAN</a:t>
            </a:r>
            <a:endParaRPr lang="en-US" sz="900" dirty="0"/>
          </a:p>
        </p:txBody>
      </p:sp>
      <p:sp>
        <p:nvSpPr>
          <p:cNvPr id="4" name="Text 2"/>
          <p:cNvSpPr txBox="1"/>
          <p:nvPr/>
        </p:nvSpPr>
        <p:spPr>
          <a:xfrm>
            <a:off x="731520" y="1604406"/>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AICOPS — hasil dari </a:t>
            </a:r>
            <a:br/>
            <a:r>
              <a:rPr lang="en-US" sz="3600" b="1" spc="-72" kern="0" dirty="0">
                <a:solidFill>
                  <a:srgbClr val="F4F6FA"/>
                </a:solidFill>
                <a:latin typeface="Arial" pitchFamily="34" charset="0"/>
                <a:ea typeface="Arial" pitchFamily="34" charset="-122"/>
                <a:cs typeface="Arial" pitchFamily="34" charset="-120"/>
              </a:rPr>
              <a:t>AI-assisted development</a:t>
            </a:r>
            <a:endParaRPr lang="en-US" sz="36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731520" y="2817541"/>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SUDAH BERJALAN</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JUMLAH</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Modul utama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5</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Agent aktif</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3</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Service pendukung di infrastructure</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6</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4F6FA"/>
                          </a:solidFill>
                          <a:latin typeface="Arial" pitchFamily="34" charset="0"/>
                          <a:ea typeface="Arial" pitchFamily="34" charset="-122"/>
                          <a:cs typeface="Arial" pitchFamily="34" charset="-120"/>
                        </a:rPr>
                        <a:t>Durasi pengembangan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 3 bulan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62DFB0"/>
                          </a:solidFill>
                          <a:latin typeface="Arial" pitchFamily="34" charset="0"/>
                          <a:ea typeface="Arial" pitchFamily="34" charset="-122"/>
                          <a:cs typeface="Arial" pitchFamily="34" charset="-120"/>
                        </a:rPr>
                        <a:t>Developer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1 orang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Text 3"/>
          <p:cNvSpPr txBox="1"/>
          <p:nvPr/>
        </p:nvSpPr>
        <p:spPr>
          <a:xfrm>
            <a:off x="731520" y="5463174"/>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Angka di atas menunjukkan hasil yang sudah berjalan — bukan klaim peningkatan produktivitas</a:t>
            </a:r>
            <a:endParaRPr lang="en-US" sz="960" dirty="0"/>
          </a:p>
        </p:txBody>
      </p:sp>
      <p:sp>
        <p:nvSpPr>
          <p:cNvPr id="7" name="Text 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24 / 28</a:t>
            </a:r>
            <a:endParaRPr lang="en-US" sz="78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731520" y="917052"/>
            <a:ext cx="198150" cy="0"/>
          </a:xfrm>
          <a:prstGeom prst="line">
            <a:avLst/>
          </a:prstGeom>
          <a:noFill/>
          <a:ln w="7620">
            <a:solidFill>
              <a:srgbClr val="323C5E"/>
            </a:solidFill>
            <a:prstDash val="solid"/>
          </a:ln>
        </p:spPr>
      </p:sp>
      <p:sp>
        <p:nvSpPr>
          <p:cNvPr id="3" name="Text 1"/>
          <p:cNvSpPr txBox="1"/>
          <p:nvPr/>
        </p:nvSpPr>
        <p:spPr>
          <a:xfrm>
            <a:off x="1021110" y="846186"/>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BAGIAN JUJURNYA</a:t>
            </a:r>
            <a:endParaRPr lang="en-US" sz="900" dirty="0"/>
          </a:p>
        </p:txBody>
      </p:sp>
      <p:sp>
        <p:nvSpPr>
          <p:cNvPr id="4" name="Text 2"/>
          <p:cNvSpPr txBox="1"/>
          <p:nvPr/>
        </p:nvSpPr>
        <p:spPr>
          <a:xfrm>
            <a:off x="731520" y="1238646"/>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Di mana AI masih </a:t>
            </a:r>
            <a:br/>
            <a:r>
              <a:rPr lang="en-US" sz="3600" b="1" spc="-72" kern="0" dirty="0">
                <a:solidFill>
                  <a:srgbClr val="F4F6FA"/>
                </a:solidFill>
                <a:latin typeface="Arial" pitchFamily="34" charset="0"/>
                <a:ea typeface="Arial" pitchFamily="34" charset="-122"/>
                <a:cs typeface="Arial" pitchFamily="34" charset="-120"/>
              </a:rPr>
              <a:t>membutuhkan kita</a:t>
            </a:r>
            <a:endParaRPr lang="en-US" sz="36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731520" y="2451781"/>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BISA MELESET</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YANG TETAP MEMBUTUHKAN JUDGMENT</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633954">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Arsitektur rapi tetapi tidak cocok dengan </a:t>
                      </a:r>
                      <a:br/>
                      <a:r>
                        <a:rPr lang="en-US" sz="1140" b="1" dirty="0">
                          <a:solidFill>
                            <a:srgbClr val="FFB27A"/>
                          </a:solidFill>
                          <a:latin typeface="Arial" pitchFamily="34" charset="0"/>
                          <a:ea typeface="Arial" pitchFamily="34" charset="-122"/>
                          <a:cs typeface="Arial" pitchFamily="34" charset="-120"/>
                        </a:rPr>
                        <a:t>constraint kita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Mempersempit scope dan memilih solusi yang paling sederhana</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Solusi terlalu kompleks untuk masalah kecil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Menentukan batas minimum yang benar-benar dibutuhkan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Asumsi terhadap data ternyata salah</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Memverifikasi ke sumber asli sebelum melanjutkan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Skill dibuat dari prosedur yang belum matang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Merapikan dan memvalidasi prosedur sebelum dijadikan skill</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4899264"/>
            <a:ext cx="15270" cy="1112550"/>
          </a:xfrm>
          <a:prstGeom prst="rect">
            <a:avLst/>
          </a:prstGeom>
          <a:solidFill>
            <a:srgbClr val="7F9CFF"/>
          </a:solidFill>
          <a:ln/>
        </p:spPr>
      </p:sp>
      <p:sp>
        <p:nvSpPr>
          <p:cNvPr id="7" name="Text 4"/>
          <p:cNvSpPr txBox="1"/>
          <p:nvPr/>
        </p:nvSpPr>
        <p:spPr>
          <a:xfrm>
            <a:off x="929670" y="4868814"/>
            <a:ext cx="5956859" cy="120399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Semakin meyakinkan hasilnya, </a:t>
            </a:r>
            <a:br/>
            <a:r>
              <a:rPr lang="en-US" sz="2400" i="1" spc="-24" kern="0" dirty="0">
                <a:solidFill>
                  <a:srgbClr val="F4F6FA"/>
                </a:solidFill>
                <a:latin typeface="Georgia" pitchFamily="34" charset="0"/>
                <a:ea typeface="Georgia" pitchFamily="34" charset="-122"/>
                <a:cs typeface="Georgia" pitchFamily="34" charset="-120"/>
              </a:rPr>
              <a:t>semakin penting kita tahu kapan </a:t>
            </a:r>
            <a:br/>
            <a:r>
              <a:rPr lang="en-US" sz="2400" i="1" spc="-24" kern="0" dirty="0">
                <a:solidFill>
                  <a:srgbClr val="F4F6FA"/>
                </a:solidFill>
                <a:latin typeface="Georgia" pitchFamily="34" charset="0"/>
                <a:ea typeface="Georgia" pitchFamily="34" charset="-122"/>
                <a:cs typeface="Georgia" pitchFamily="34" charset="-120"/>
              </a:rPr>
              <a:t>harus memeriksanya.</a:t>
            </a:r>
            <a:endParaRPr lang="en-US" sz="2400" dirty="0"/>
          </a:p>
        </p:txBody>
      </p:sp>
      <p:sp>
        <p:nvSpPr>
          <p:cNvPr id="8"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25 / 28</a:t>
            </a:r>
            <a:endParaRPr lang="en-US" sz="78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731520" y="1235629"/>
            <a:ext cx="198150" cy="0"/>
          </a:xfrm>
          <a:prstGeom prst="line">
            <a:avLst/>
          </a:prstGeom>
          <a:noFill/>
          <a:ln w="7620">
            <a:solidFill>
              <a:srgbClr val="323C5E"/>
            </a:solidFill>
            <a:prstDash val="solid"/>
          </a:ln>
        </p:spPr>
      </p:sp>
      <p:sp>
        <p:nvSpPr>
          <p:cNvPr id="3" name="Text 1"/>
          <p:cNvSpPr txBox="1"/>
          <p:nvPr/>
        </p:nvSpPr>
        <p:spPr>
          <a:xfrm>
            <a:off x="1021110" y="1164763"/>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BAGI TUGASNYA</a:t>
            </a:r>
            <a:endParaRPr lang="en-US" sz="900" dirty="0"/>
          </a:p>
        </p:txBody>
      </p:sp>
      <p:sp>
        <p:nvSpPr>
          <p:cNvPr id="4" name="Text 2"/>
          <p:cNvSpPr txBox="1"/>
          <p:nvPr/>
        </p:nvSpPr>
        <p:spPr>
          <a:xfrm>
            <a:off x="731520" y="1557132"/>
            <a:ext cx="5826282" cy="576072"/>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Kita + Hermes</a:t>
            </a:r>
            <a:endParaRPr lang="en-US" sz="36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731520" y="2285634"/>
          <a:ext cx="10728930" cy="914400"/>
        </p:xfrm>
        <a:graphic>
          <a:graphicData uri="http://schemas.openxmlformats.org/drawingml/2006/table">
            <a:tbl>
              <a:tblPr/>
              <a:tblGrid>
                <a:gridCol w="3647816"/>
                <a:gridCol w="7081114"/>
              </a:tblGrid>
              <a:tr h="245334">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KITA</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buNone/>
                      </a:pPr>
                      <a:r>
                        <a:rPr lang="en-US" sz="780" spc="156" kern="0" dirty="0">
                          <a:solidFill>
                            <a:srgbClr val="4C5464"/>
                          </a:solidFill>
                          <a:latin typeface="Courier New" pitchFamily="34" charset="0"/>
                          <a:ea typeface="Courier New" pitchFamily="34" charset="-122"/>
                          <a:cs typeface="Courier New" pitchFamily="34" charset="-120"/>
                        </a:rPr>
                        <a:t>HERMES</a:t>
                      </a:r>
                      <a:endParaRPr lang="en-US" sz="780" dirty="0">
                        <a:latin typeface="Courier New" charset="0"/>
                        <a:ea typeface="Courier New" charset="0"/>
                        <a:cs typeface="Courier New" charset="0"/>
                      </a:endParaRPr>
                    </a:p>
                  </a:txBody>
                  <a:tcPr marL="0" marR="213360" marT="12700" marB="106680" anchor="b">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Memahami konteks bisnis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Menjalankan prosedur</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Menentukan tujuan &amp; prioritas</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Mengerjakan pekerjaan berulang</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Menilai hasil &amp; trade-off</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Menyiapkan analisis &amp; alternatif</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Mengambil keputusan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Membantu eksekusi</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r h="431322">
                <a:tc>
                  <a:txBody>
                    <a:bodyPr/>
                    <a:lstStyle/>
                    <a:p>
                      <a:pPr indent="0" marL="0">
                        <a:lnSpc>
                          <a:spcPts val="1596"/>
                        </a:lnSpc>
                        <a:buNone/>
                      </a:pPr>
                      <a:r>
                        <a:rPr lang="en-US" sz="1140" b="1" dirty="0">
                          <a:solidFill>
                            <a:srgbClr val="FFB27A"/>
                          </a:solidFill>
                          <a:latin typeface="Arial" pitchFamily="34" charset="0"/>
                          <a:ea typeface="Arial" pitchFamily="34" charset="-122"/>
                          <a:cs typeface="Arial" pitchFamily="34" charset="-120"/>
                        </a:rPr>
                        <a:t>Memegang accountability</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c>
                  <a:txBody>
                    <a:bodyPr/>
                    <a:lstStyle/>
                    <a:p>
                      <a:pPr indent="0" marL="0">
                        <a:lnSpc>
                          <a:spcPts val="1596"/>
                        </a:lnSpc>
                        <a:buNone/>
                      </a:pPr>
                      <a:r>
                        <a:rPr lang="en-US" sz="1140" dirty="0">
                          <a:solidFill>
                            <a:srgbClr val="B9C0CD"/>
                          </a:solidFill>
                          <a:latin typeface="Arial" pitchFamily="34" charset="0"/>
                          <a:ea typeface="Arial" pitchFamily="34" charset="-122"/>
                          <a:cs typeface="Arial" pitchFamily="34" charset="-120"/>
                        </a:rPr>
                        <a:t>Bekerja dalam batas yang diberikan</a:t>
                      </a:r>
                      <a:endParaRPr lang="en-US" sz="1140" dirty="0">
                        <a:latin typeface="Arial" charset="0"/>
                        <a:ea typeface="Arial" charset="0"/>
                        <a:cs typeface="Arial" charset="0"/>
                      </a:endParaRPr>
                    </a:p>
                  </a:txBody>
                  <a:tcPr marL="0" marR="213360" marT="114300" marB="114300" anchor="t">
                    <a:lnL w="0" cap="flat" cmpd="sng" algn="ctr">
                      <a:noFill/>
                    </a:lnL>
                    <a:lnR w="0" cap="flat" cmpd="sng" algn="ctr">
                      <a:noFill/>
                    </a:lnR>
                    <a:lnT w="0" cap="flat" cmpd="sng" algn="ctr">
                      <a:noFill/>
                    </a:lnT>
                    <a:lnB w="7620" cap="flat" cmpd="sng" algn="ctr">
                      <a:solidFill>
                        <a:srgbClr val="1D1E21"/>
                      </a:solidFill>
                      <a:prstDash val="solid"/>
                      <a:round/>
                      <a:headEnd type="none" w="med" len="med"/>
                      <a:tailEnd type="none" w="med" len="med"/>
                    </a:lnB>
                  </a:tcPr>
                </a:tc>
              </a:tr>
            </a:tbl>
          </a:graphicData>
        </a:graphic>
      </p:graphicFrame>
      <p:sp>
        <p:nvSpPr>
          <p:cNvPr id="6" name="Shape 3"/>
          <p:cNvSpPr/>
          <p:nvPr/>
        </p:nvSpPr>
        <p:spPr>
          <a:xfrm>
            <a:off x="731520" y="4961809"/>
            <a:ext cx="15270" cy="731520"/>
          </a:xfrm>
          <a:prstGeom prst="rect">
            <a:avLst/>
          </a:prstGeom>
          <a:solidFill>
            <a:srgbClr val="7F9CFF"/>
          </a:solidFill>
          <a:ln/>
        </p:spPr>
      </p:sp>
      <p:sp>
        <p:nvSpPr>
          <p:cNvPr id="7" name="Text 4"/>
          <p:cNvSpPr txBox="1"/>
          <p:nvPr/>
        </p:nvSpPr>
        <p:spPr>
          <a:xfrm>
            <a:off x="929670" y="4931268"/>
            <a:ext cx="5956859" cy="822960"/>
          </a:xfrm>
          <a:prstGeom prst="rect">
            <a:avLst/>
          </a:prstGeom>
          <a:noFill/>
          <a:ln/>
        </p:spPr>
        <p:txBody>
          <a:bodyPr wrap="square" lIns="0" tIns="0" rIns="0" bIns="0" rtlCol="0" anchor="t"/>
          <a:lstStyle/>
          <a:p>
            <a:pPr algn="l" indent="0" marL="0">
              <a:lnSpc>
                <a:spcPts val="3000"/>
              </a:lnSpc>
              <a:buNone/>
            </a:pPr>
            <a:r>
              <a:rPr lang="en-US" sz="2400" i="1" spc="-24" kern="0" dirty="0">
                <a:solidFill>
                  <a:srgbClr val="F4F6FA"/>
                </a:solidFill>
                <a:latin typeface="Georgia" pitchFamily="34" charset="0"/>
                <a:ea typeface="Georgia" pitchFamily="34" charset="-122"/>
                <a:cs typeface="Georgia" pitchFamily="34" charset="-120"/>
              </a:rPr>
              <a:t>AI amplifies expertise. It does not </a:t>
            </a:r>
            <a:br/>
            <a:r>
              <a:rPr lang="en-US" sz="2400" i="1" spc="-24" kern="0" dirty="0">
                <a:solidFill>
                  <a:srgbClr val="F4F6FA"/>
                </a:solidFill>
                <a:latin typeface="Georgia" pitchFamily="34" charset="0"/>
                <a:ea typeface="Georgia" pitchFamily="34" charset="-122"/>
                <a:cs typeface="Georgia" pitchFamily="34" charset="-120"/>
              </a:rPr>
              <a:t>replace responsibility.</a:t>
            </a:r>
            <a:endParaRPr lang="en-US" sz="2400" dirty="0"/>
          </a:p>
        </p:txBody>
      </p:sp>
      <p:sp>
        <p:nvSpPr>
          <p:cNvPr id="8" name="Text 5"/>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26 / 28</a:t>
            </a:r>
            <a:endParaRPr lang="en-US" sz="78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731520" y="1020745"/>
            <a:ext cx="198150" cy="0"/>
          </a:xfrm>
          <a:prstGeom prst="line">
            <a:avLst/>
          </a:prstGeom>
          <a:noFill/>
          <a:ln w="7620">
            <a:solidFill>
              <a:srgbClr val="323C5E"/>
            </a:solidFill>
            <a:prstDash val="solid"/>
          </a:ln>
        </p:spPr>
      </p:sp>
      <p:sp>
        <p:nvSpPr>
          <p:cNvPr id="3" name="Text 1"/>
          <p:cNvSpPr txBox="1"/>
          <p:nvPr/>
        </p:nvSpPr>
        <p:spPr>
          <a:xfrm>
            <a:off x="1021110" y="949787"/>
            <a:ext cx="10611246"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DARI PENGALAMAN INI</a:t>
            </a:r>
            <a:endParaRPr lang="en-US" sz="900" dirty="0"/>
          </a:p>
        </p:txBody>
      </p:sp>
      <p:sp>
        <p:nvSpPr>
          <p:cNvPr id="4" name="Text 2"/>
          <p:cNvSpPr txBox="1"/>
          <p:nvPr/>
        </p:nvSpPr>
        <p:spPr>
          <a:xfrm>
            <a:off x="731520" y="1342248"/>
            <a:ext cx="5826282" cy="1060704"/>
          </a:xfrm>
          <a:prstGeom prst="rect">
            <a:avLst/>
          </a:prstGeom>
          <a:noFill/>
          <a:ln/>
        </p:spPr>
        <p:txBody>
          <a:bodyPr wrap="square" lIns="0" tIns="0" rIns="0" bIns="0" rtlCol="0" anchor="t"/>
          <a:lstStyle/>
          <a:p>
            <a:pPr algn="l"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Yang menarik bukan </a:t>
            </a:r>
            <a:br/>
            <a:r>
              <a:rPr lang="en-US" sz="3600" b="1" spc="-72" kern="0" dirty="0">
                <a:solidFill>
                  <a:srgbClr val="F4F6FA"/>
                </a:solidFill>
                <a:latin typeface="Arial" pitchFamily="34" charset="0"/>
                <a:ea typeface="Arial" pitchFamily="34" charset="-122"/>
                <a:cs typeface="Arial" pitchFamily="34" charset="-120"/>
              </a:rPr>
              <a:t>hanya agent-nya</a:t>
            </a:r>
            <a:endParaRPr lang="en-US" sz="3600" dirty="0"/>
          </a:p>
        </p:txBody>
      </p:sp>
      <p:sp>
        <p:nvSpPr>
          <p:cNvPr id="5" name="Shape 3"/>
          <p:cNvSpPr/>
          <p:nvPr/>
        </p:nvSpPr>
        <p:spPr>
          <a:xfrm>
            <a:off x="731520" y="2555382"/>
            <a:ext cx="10728930" cy="512064"/>
          </a:xfrm>
          <a:prstGeom prst="roundRect">
            <a:avLst>
              <a:gd name="adj" fmla="val 14875"/>
            </a:avLst>
          </a:prstGeom>
          <a:solidFill>
            <a:srgbClr val="0E0F12"/>
          </a:solidFill>
          <a:ln w="7620">
            <a:solidFill>
              <a:srgbClr val="1D1E21"/>
            </a:solidFill>
            <a:prstDash val="solid"/>
          </a:ln>
        </p:spPr>
      </p:sp>
      <p:sp>
        <p:nvSpPr>
          <p:cNvPr id="6" name="Shape 4"/>
          <p:cNvSpPr/>
          <p:nvPr/>
        </p:nvSpPr>
        <p:spPr>
          <a:xfrm>
            <a:off x="731520" y="2589672"/>
            <a:ext cx="15270" cy="443484"/>
          </a:xfrm>
          <a:prstGeom prst="rect">
            <a:avLst/>
          </a:prstGeom>
          <a:solidFill>
            <a:srgbClr val="2F3032"/>
          </a:solidFill>
          <a:ln/>
        </p:spPr>
      </p:sp>
      <p:sp>
        <p:nvSpPr>
          <p:cNvPr id="7" name="Text 5"/>
          <p:cNvSpPr txBox="1"/>
          <p:nvPr/>
        </p:nvSpPr>
        <p:spPr>
          <a:xfrm>
            <a:off x="929670" y="2742011"/>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01</a:t>
            </a:r>
            <a:endParaRPr lang="en-US" sz="840" dirty="0"/>
          </a:p>
        </p:txBody>
      </p:sp>
      <p:sp>
        <p:nvSpPr>
          <p:cNvPr id="8" name="Text 6"/>
          <p:cNvSpPr txBox="1"/>
          <p:nvPr/>
        </p:nvSpPr>
        <p:spPr>
          <a:xfrm>
            <a:off x="1676370" y="2692542"/>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Personal — assistant membantu pekerjaan saya</a:t>
            </a:r>
            <a:endParaRPr lang="en-US" sz="1440" dirty="0"/>
          </a:p>
        </p:txBody>
      </p:sp>
      <p:sp>
        <p:nvSpPr>
          <p:cNvPr id="9" name="Shape 7"/>
          <p:cNvSpPr/>
          <p:nvPr/>
        </p:nvSpPr>
        <p:spPr>
          <a:xfrm>
            <a:off x="731520" y="3158886"/>
            <a:ext cx="10728930" cy="512064"/>
          </a:xfrm>
          <a:prstGeom prst="roundRect">
            <a:avLst>
              <a:gd name="adj" fmla="val 14875"/>
            </a:avLst>
          </a:prstGeom>
          <a:solidFill>
            <a:srgbClr val="0E0F12"/>
          </a:solidFill>
          <a:ln w="7620">
            <a:solidFill>
              <a:srgbClr val="1D1E21"/>
            </a:solidFill>
            <a:prstDash val="solid"/>
          </a:ln>
        </p:spPr>
      </p:sp>
      <p:sp>
        <p:nvSpPr>
          <p:cNvPr id="10" name="Shape 8"/>
          <p:cNvSpPr/>
          <p:nvPr/>
        </p:nvSpPr>
        <p:spPr>
          <a:xfrm>
            <a:off x="731520" y="3193176"/>
            <a:ext cx="15270" cy="443484"/>
          </a:xfrm>
          <a:prstGeom prst="rect">
            <a:avLst/>
          </a:prstGeom>
          <a:solidFill>
            <a:srgbClr val="2F3032"/>
          </a:solidFill>
          <a:ln/>
        </p:spPr>
      </p:sp>
      <p:sp>
        <p:nvSpPr>
          <p:cNvPr id="11" name="Text 9"/>
          <p:cNvSpPr txBox="1"/>
          <p:nvPr/>
        </p:nvSpPr>
        <p:spPr>
          <a:xfrm>
            <a:off x="929670" y="3345515"/>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02</a:t>
            </a:r>
            <a:endParaRPr lang="en-US" sz="840" dirty="0"/>
          </a:p>
        </p:txBody>
      </p:sp>
      <p:sp>
        <p:nvSpPr>
          <p:cNvPr id="12" name="Text 10"/>
          <p:cNvSpPr txBox="1"/>
          <p:nvPr/>
        </p:nvSpPr>
        <p:spPr>
          <a:xfrm>
            <a:off x="1676370" y="3296046"/>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Reusable — skills &amp; context dapat digunakan kembali</a:t>
            </a:r>
            <a:endParaRPr lang="en-US" sz="1440" dirty="0"/>
          </a:p>
        </p:txBody>
      </p:sp>
      <p:sp>
        <p:nvSpPr>
          <p:cNvPr id="13" name="Shape 11"/>
          <p:cNvSpPr/>
          <p:nvPr/>
        </p:nvSpPr>
        <p:spPr>
          <a:xfrm>
            <a:off x="731520" y="3762390"/>
            <a:ext cx="10728930" cy="512064"/>
          </a:xfrm>
          <a:prstGeom prst="roundRect">
            <a:avLst>
              <a:gd name="adj" fmla="val 14875"/>
            </a:avLst>
          </a:prstGeom>
          <a:solidFill>
            <a:srgbClr val="0E0F12"/>
          </a:solidFill>
          <a:ln w="7620">
            <a:solidFill>
              <a:srgbClr val="1D1E21"/>
            </a:solidFill>
            <a:prstDash val="solid"/>
          </a:ln>
        </p:spPr>
      </p:sp>
      <p:sp>
        <p:nvSpPr>
          <p:cNvPr id="14" name="Shape 12"/>
          <p:cNvSpPr/>
          <p:nvPr/>
        </p:nvSpPr>
        <p:spPr>
          <a:xfrm>
            <a:off x="731520" y="3796680"/>
            <a:ext cx="15270" cy="443484"/>
          </a:xfrm>
          <a:prstGeom prst="rect">
            <a:avLst/>
          </a:prstGeom>
          <a:solidFill>
            <a:srgbClr val="2F3032"/>
          </a:solidFill>
          <a:ln/>
        </p:spPr>
      </p:sp>
      <p:sp>
        <p:nvSpPr>
          <p:cNvPr id="15" name="Text 13"/>
          <p:cNvSpPr txBox="1"/>
          <p:nvPr/>
        </p:nvSpPr>
        <p:spPr>
          <a:xfrm>
            <a:off x="929670" y="3949111"/>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03</a:t>
            </a:r>
            <a:endParaRPr lang="en-US" sz="840" dirty="0"/>
          </a:p>
        </p:txBody>
      </p:sp>
      <p:sp>
        <p:nvSpPr>
          <p:cNvPr id="16" name="Text 14"/>
          <p:cNvSpPr txBox="1"/>
          <p:nvPr/>
        </p:nvSpPr>
        <p:spPr>
          <a:xfrm>
            <a:off x="1676370" y="3899550"/>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Shared — workflow dapat dibagikan dalam satu tim</a:t>
            </a:r>
            <a:endParaRPr lang="en-US" sz="1440" dirty="0"/>
          </a:p>
        </p:txBody>
      </p:sp>
      <p:sp>
        <p:nvSpPr>
          <p:cNvPr id="17" name="Shape 15"/>
          <p:cNvSpPr/>
          <p:nvPr/>
        </p:nvSpPr>
        <p:spPr>
          <a:xfrm>
            <a:off x="731520" y="4365894"/>
            <a:ext cx="10728930" cy="512064"/>
          </a:xfrm>
          <a:prstGeom prst="roundRect">
            <a:avLst>
              <a:gd name="adj" fmla="val 14875"/>
            </a:avLst>
          </a:prstGeom>
          <a:solidFill>
            <a:srgbClr val="0E0F12"/>
          </a:solidFill>
          <a:ln w="7620">
            <a:solidFill>
              <a:srgbClr val="1D1E21"/>
            </a:solidFill>
            <a:prstDash val="solid"/>
          </a:ln>
        </p:spPr>
      </p:sp>
      <p:sp>
        <p:nvSpPr>
          <p:cNvPr id="18" name="Shape 16"/>
          <p:cNvSpPr/>
          <p:nvPr/>
        </p:nvSpPr>
        <p:spPr>
          <a:xfrm>
            <a:off x="731520" y="4400184"/>
            <a:ext cx="15270" cy="443484"/>
          </a:xfrm>
          <a:prstGeom prst="rect">
            <a:avLst/>
          </a:prstGeom>
          <a:solidFill>
            <a:srgbClr val="2F3032"/>
          </a:solidFill>
          <a:ln/>
        </p:spPr>
      </p:sp>
      <p:sp>
        <p:nvSpPr>
          <p:cNvPr id="19" name="Text 17"/>
          <p:cNvSpPr txBox="1"/>
          <p:nvPr/>
        </p:nvSpPr>
        <p:spPr>
          <a:xfrm>
            <a:off x="929670" y="4552615"/>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4C5464"/>
                </a:solidFill>
                <a:latin typeface="Courier New" pitchFamily="34" charset="0"/>
                <a:ea typeface="Courier New" pitchFamily="34" charset="-122"/>
                <a:cs typeface="Courier New" pitchFamily="34" charset="-120"/>
              </a:rPr>
              <a:t>04</a:t>
            </a:r>
            <a:endParaRPr lang="en-US" sz="840" dirty="0"/>
          </a:p>
        </p:txBody>
      </p:sp>
      <p:sp>
        <p:nvSpPr>
          <p:cNvPr id="20" name="Text 18"/>
          <p:cNvSpPr txBox="1"/>
          <p:nvPr/>
        </p:nvSpPr>
        <p:spPr>
          <a:xfrm>
            <a:off x="1676370" y="4503054"/>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B9C0CD"/>
                </a:solidFill>
                <a:latin typeface="Arial" pitchFamily="34" charset="0"/>
                <a:ea typeface="Arial" pitchFamily="34" charset="-122"/>
                <a:cs typeface="Arial" pitchFamily="34" charset="-120"/>
              </a:rPr>
              <a:t>Automated — pekerjaan rutin dapat dijalankan terjadwal</a:t>
            </a:r>
            <a:endParaRPr lang="en-US" sz="1440" dirty="0"/>
          </a:p>
        </p:txBody>
      </p:sp>
      <p:sp>
        <p:nvSpPr>
          <p:cNvPr id="21" name="Shape 19"/>
          <p:cNvSpPr/>
          <p:nvPr/>
        </p:nvSpPr>
        <p:spPr>
          <a:xfrm>
            <a:off x="731520" y="4969398"/>
            <a:ext cx="10728930" cy="512064"/>
          </a:xfrm>
          <a:prstGeom prst="roundRect">
            <a:avLst>
              <a:gd name="adj" fmla="val 14875"/>
            </a:avLst>
          </a:prstGeom>
          <a:solidFill>
            <a:srgbClr val="132420"/>
          </a:solidFill>
          <a:ln w="7620">
            <a:solidFill>
              <a:srgbClr val="1D1E21"/>
            </a:solidFill>
            <a:prstDash val="solid"/>
          </a:ln>
        </p:spPr>
      </p:sp>
      <p:sp>
        <p:nvSpPr>
          <p:cNvPr id="22" name="Shape 20"/>
          <p:cNvSpPr/>
          <p:nvPr/>
        </p:nvSpPr>
        <p:spPr>
          <a:xfrm>
            <a:off x="731520" y="5003688"/>
            <a:ext cx="15270" cy="443484"/>
          </a:xfrm>
          <a:prstGeom prst="rect">
            <a:avLst/>
          </a:prstGeom>
          <a:solidFill>
            <a:srgbClr val="62DFB0"/>
          </a:solidFill>
          <a:ln/>
        </p:spPr>
      </p:sp>
      <p:sp>
        <p:nvSpPr>
          <p:cNvPr id="23" name="Text 21"/>
          <p:cNvSpPr txBox="1"/>
          <p:nvPr/>
        </p:nvSpPr>
        <p:spPr>
          <a:xfrm>
            <a:off x="929670" y="5156119"/>
            <a:ext cx="587593" cy="160020"/>
          </a:xfrm>
          <a:prstGeom prst="rect">
            <a:avLst/>
          </a:prstGeom>
          <a:noFill/>
          <a:ln/>
        </p:spPr>
        <p:txBody>
          <a:bodyPr wrap="square" lIns="0" tIns="0" rIns="0" bIns="0" rtlCol="0" anchor="t"/>
          <a:lstStyle/>
          <a:p>
            <a:pPr algn="l" indent="0" marL="0">
              <a:lnSpc>
                <a:spcPts val="1092"/>
              </a:lnSpc>
              <a:buNone/>
            </a:pPr>
            <a:r>
              <a:rPr lang="en-US" sz="840" spc="134" kern="0" dirty="0">
                <a:solidFill>
                  <a:srgbClr val="62DFB0"/>
                </a:solidFill>
                <a:latin typeface="Courier New" pitchFamily="34" charset="0"/>
                <a:ea typeface="Courier New" pitchFamily="34" charset="-122"/>
                <a:cs typeface="Courier New" pitchFamily="34" charset="-120"/>
              </a:rPr>
              <a:t>05</a:t>
            </a:r>
            <a:endParaRPr lang="en-US" sz="840" dirty="0"/>
          </a:p>
        </p:txBody>
      </p:sp>
      <p:sp>
        <p:nvSpPr>
          <p:cNvPr id="24" name="Text 22"/>
          <p:cNvSpPr txBox="1"/>
          <p:nvPr/>
        </p:nvSpPr>
        <p:spPr>
          <a:xfrm>
            <a:off x="1676370" y="5106558"/>
            <a:ext cx="9840864" cy="274320"/>
          </a:xfrm>
          <a:prstGeom prst="rect">
            <a:avLst/>
          </a:prstGeom>
          <a:noFill/>
          <a:ln/>
        </p:spPr>
        <p:txBody>
          <a:bodyPr wrap="square" lIns="0" tIns="0" rIns="0" bIns="0" rtlCol="0" anchor="t"/>
          <a:lstStyle/>
          <a:p>
            <a:pPr algn="l" indent="0" marL="0">
              <a:lnSpc>
                <a:spcPts val="1872"/>
              </a:lnSpc>
              <a:buNone/>
            </a:pPr>
            <a:r>
              <a:rPr lang="en-US" sz="1440" spc="-22" kern="0" dirty="0">
                <a:solidFill>
                  <a:srgbClr val="62DFB0"/>
                </a:solidFill>
                <a:latin typeface="Arial" pitchFamily="34" charset="0"/>
                <a:ea typeface="Arial" pitchFamily="34" charset="-122"/>
                <a:cs typeface="Arial" pitchFamily="34" charset="-120"/>
              </a:rPr>
              <a:t>Cross-team — pola yang sama dapat diterapkan di kebutuhan lain</a:t>
            </a:r>
            <a:endParaRPr lang="en-US" sz="1440" dirty="0"/>
          </a:p>
        </p:txBody>
      </p:sp>
      <p:sp>
        <p:nvSpPr>
          <p:cNvPr id="25" name="Text 23"/>
          <p:cNvSpPr txBox="1"/>
          <p:nvPr/>
        </p:nvSpPr>
        <p:spPr>
          <a:xfrm>
            <a:off x="731520" y="5725241"/>
            <a:ext cx="10905134" cy="207294"/>
          </a:xfrm>
          <a:prstGeom prst="rect">
            <a:avLst/>
          </a:prstGeom>
          <a:noFill/>
          <a:ln/>
        </p:spPr>
        <p:txBody>
          <a:bodyPr wrap="square" lIns="0" tIns="0" rIns="0" bIns="0" rtlCol="0" anchor="t"/>
          <a:lstStyle/>
          <a:p>
            <a:pPr algn="l" indent="0" marL="0">
              <a:lnSpc>
                <a:spcPts val="1440"/>
              </a:lnSpc>
              <a:buNone/>
            </a:pPr>
            <a:r>
              <a:rPr lang="en-US" sz="960" spc="58" kern="0" dirty="0">
                <a:solidFill>
                  <a:srgbClr val="7B8494"/>
                </a:solidFill>
                <a:latin typeface="Courier New" pitchFamily="34" charset="0"/>
                <a:ea typeface="Courier New" pitchFamily="34" charset="-122"/>
                <a:cs typeface="Courier New" pitchFamily="34" charset="-120"/>
              </a:rPr>
              <a:t>Yang bisa digunakan kembali bukan hanya AI-nya, tetapi cara kerja di sekitarnya</a:t>
            </a:r>
            <a:endParaRPr lang="en-US" sz="960" dirty="0"/>
          </a:p>
        </p:txBody>
      </p:sp>
      <p:sp>
        <p:nvSpPr>
          <p:cNvPr id="26" name="Text 24"/>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27 / 28</a:t>
            </a:r>
            <a:endParaRPr lang="en-US" sz="78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116708" y="1866930"/>
            <a:ext cx="198150" cy="0"/>
          </a:xfrm>
          <a:prstGeom prst="line">
            <a:avLst/>
          </a:prstGeom>
          <a:noFill/>
          <a:ln w="7620">
            <a:solidFill>
              <a:srgbClr val="323C5E"/>
            </a:solidFill>
            <a:prstDash val="solid"/>
          </a:ln>
        </p:spPr>
      </p:sp>
      <p:sp>
        <p:nvSpPr>
          <p:cNvPr id="3" name="Text 1"/>
          <p:cNvSpPr txBox="1"/>
          <p:nvPr/>
        </p:nvSpPr>
        <p:spPr>
          <a:xfrm>
            <a:off x="5406299" y="1796064"/>
            <a:ext cx="1868851" cy="171450"/>
          </a:xfrm>
          <a:prstGeom prst="rect">
            <a:avLst/>
          </a:prstGeom>
          <a:noFill/>
          <a:ln/>
        </p:spPr>
        <p:txBody>
          <a:bodyPr wrap="square" lIns="0" tIns="0" rIns="0" bIns="0" rtlCol="0" anchor="t"/>
          <a:lstStyle/>
          <a:p>
            <a:pPr algn="l" indent="0" marL="0">
              <a:lnSpc>
                <a:spcPts val="1170"/>
              </a:lnSpc>
              <a:buNone/>
            </a:pPr>
            <a:r>
              <a:rPr lang="en-US" sz="900" spc="162" kern="0" dirty="0">
                <a:solidFill>
                  <a:srgbClr val="7F9CFF"/>
                </a:solidFill>
                <a:latin typeface="Courier New" pitchFamily="34" charset="0"/>
                <a:ea typeface="Courier New" pitchFamily="34" charset="-122"/>
                <a:cs typeface="Courier New" pitchFamily="34" charset="-120"/>
              </a:rPr>
              <a:t>YANG SAYA PELAJARI</a:t>
            </a:r>
            <a:endParaRPr lang="en-US" sz="900" dirty="0"/>
          </a:p>
        </p:txBody>
      </p:sp>
      <p:sp>
        <p:nvSpPr>
          <p:cNvPr id="4" name="Text 2"/>
          <p:cNvSpPr txBox="1"/>
          <p:nvPr/>
        </p:nvSpPr>
        <p:spPr>
          <a:xfrm>
            <a:off x="3182844" y="2188434"/>
            <a:ext cx="5826282" cy="1060704"/>
          </a:xfrm>
          <a:prstGeom prst="rect">
            <a:avLst/>
          </a:prstGeom>
          <a:noFill/>
          <a:ln/>
        </p:spPr>
        <p:txBody>
          <a:bodyPr wrap="square" lIns="0" tIns="0" rIns="0" bIns="0" rtlCol="0" anchor="t"/>
          <a:lstStyle/>
          <a:p>
            <a:pPr algn="ctr" indent="0" marL="0">
              <a:lnSpc>
                <a:spcPts val="3816"/>
              </a:lnSpc>
              <a:buNone/>
            </a:pPr>
            <a:r>
              <a:rPr lang="en-US" sz="3600" b="1" spc="-72" kern="0" dirty="0">
                <a:solidFill>
                  <a:srgbClr val="F4F6FA"/>
                </a:solidFill>
                <a:latin typeface="Arial" pitchFamily="34" charset="0"/>
                <a:ea typeface="Arial" pitchFamily="34" charset="-122"/>
                <a:cs typeface="Arial" pitchFamily="34" charset="-120"/>
              </a:rPr>
              <a:t>AI menjadi lebih berguna</a:t>
            </a:r>
            <a:br/>
            <a:r>
              <a:rPr lang="en-US" sz="3600" b="1" spc="-72" kern="0" dirty="0">
                <a:solidFill>
                  <a:srgbClr val="F4F6FA"/>
                </a:solidFill>
                <a:latin typeface="Arial" pitchFamily="34" charset="0"/>
                <a:ea typeface="Arial" pitchFamily="34" charset="-122"/>
                <a:cs typeface="Arial" pitchFamily="34" charset="-120"/>
              </a:rPr>
              <a:t>ketika masuk ke workflow</a:t>
            </a:r>
            <a:endParaRPr lang="en-US" sz="3600" dirty="0"/>
          </a:p>
        </p:txBody>
      </p:sp>
      <p:sp>
        <p:nvSpPr>
          <p:cNvPr id="5" name="Shape 3"/>
          <p:cNvSpPr/>
          <p:nvPr/>
        </p:nvSpPr>
        <p:spPr>
          <a:xfrm>
            <a:off x="2133570" y="3401568"/>
            <a:ext cx="2580620" cy="388254"/>
          </a:xfrm>
          <a:prstGeom prst="roundRect">
            <a:avLst>
              <a:gd name="adj" fmla="val 19618"/>
            </a:avLst>
          </a:prstGeom>
          <a:solidFill>
            <a:srgbClr val="0E0F12"/>
          </a:solidFill>
          <a:ln w="7620">
            <a:solidFill>
              <a:srgbClr val="1D1E21"/>
            </a:solidFill>
            <a:prstDash val="solid"/>
          </a:ln>
        </p:spPr>
      </p:sp>
      <p:sp>
        <p:nvSpPr>
          <p:cNvPr id="6" name="Text 4"/>
          <p:cNvSpPr txBox="1"/>
          <p:nvPr/>
        </p:nvSpPr>
        <p:spPr>
          <a:xfrm>
            <a:off x="2245858" y="3508278"/>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AI MODEL</a:t>
            </a:r>
            <a:endParaRPr lang="en-US" sz="1020" dirty="0"/>
          </a:p>
        </p:txBody>
      </p:sp>
      <p:sp>
        <p:nvSpPr>
          <p:cNvPr id="7" name="Shape 5"/>
          <p:cNvSpPr/>
          <p:nvPr/>
        </p:nvSpPr>
        <p:spPr>
          <a:xfrm>
            <a:off x="4805721" y="3401568"/>
            <a:ext cx="2580620" cy="388254"/>
          </a:xfrm>
          <a:prstGeom prst="roundRect">
            <a:avLst>
              <a:gd name="adj" fmla="val 19618"/>
            </a:avLst>
          </a:prstGeom>
          <a:solidFill>
            <a:srgbClr val="0E0F12"/>
          </a:solidFill>
          <a:ln w="7620">
            <a:solidFill>
              <a:srgbClr val="1D1E21"/>
            </a:solidFill>
            <a:prstDash val="solid"/>
          </a:ln>
        </p:spPr>
      </p:sp>
      <p:sp>
        <p:nvSpPr>
          <p:cNvPr id="8" name="Text 6"/>
          <p:cNvSpPr txBox="1"/>
          <p:nvPr/>
        </p:nvSpPr>
        <p:spPr>
          <a:xfrm>
            <a:off x="4917918" y="3508278"/>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AGENT</a:t>
            </a:r>
            <a:endParaRPr lang="en-US" sz="1020" dirty="0"/>
          </a:p>
        </p:txBody>
      </p:sp>
      <p:sp>
        <p:nvSpPr>
          <p:cNvPr id="9" name="Shape 7"/>
          <p:cNvSpPr/>
          <p:nvPr/>
        </p:nvSpPr>
        <p:spPr>
          <a:xfrm>
            <a:off x="7477780" y="3401568"/>
            <a:ext cx="2580620" cy="388254"/>
          </a:xfrm>
          <a:prstGeom prst="roundRect">
            <a:avLst>
              <a:gd name="adj" fmla="val 19618"/>
            </a:avLst>
          </a:prstGeom>
          <a:solidFill>
            <a:srgbClr val="0E0F12"/>
          </a:solidFill>
          <a:ln w="7620">
            <a:solidFill>
              <a:srgbClr val="1D1E21"/>
            </a:solidFill>
            <a:prstDash val="solid"/>
          </a:ln>
        </p:spPr>
      </p:sp>
      <p:sp>
        <p:nvSpPr>
          <p:cNvPr id="10" name="Text 8"/>
          <p:cNvSpPr txBox="1"/>
          <p:nvPr/>
        </p:nvSpPr>
        <p:spPr>
          <a:xfrm>
            <a:off x="7589977" y="3508278"/>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CONTEXT &amp; MEMORY</a:t>
            </a:r>
            <a:endParaRPr lang="en-US" sz="1020" dirty="0"/>
          </a:p>
        </p:txBody>
      </p:sp>
      <p:sp>
        <p:nvSpPr>
          <p:cNvPr id="11" name="Shape 9"/>
          <p:cNvSpPr/>
          <p:nvPr/>
        </p:nvSpPr>
        <p:spPr>
          <a:xfrm>
            <a:off x="2133570" y="3881262"/>
            <a:ext cx="2580620" cy="388254"/>
          </a:xfrm>
          <a:prstGeom prst="roundRect">
            <a:avLst>
              <a:gd name="adj" fmla="val 19618"/>
            </a:avLst>
          </a:prstGeom>
          <a:solidFill>
            <a:srgbClr val="0E0F12"/>
          </a:solidFill>
          <a:ln w="7620">
            <a:solidFill>
              <a:srgbClr val="1D1E21"/>
            </a:solidFill>
            <a:prstDash val="solid"/>
          </a:ln>
        </p:spPr>
      </p:sp>
      <p:sp>
        <p:nvSpPr>
          <p:cNvPr id="12" name="Text 10"/>
          <p:cNvSpPr txBox="1"/>
          <p:nvPr/>
        </p:nvSpPr>
        <p:spPr>
          <a:xfrm>
            <a:off x="2245858" y="3987881"/>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SKILLS</a:t>
            </a:r>
            <a:endParaRPr lang="en-US" sz="1020" dirty="0"/>
          </a:p>
        </p:txBody>
      </p:sp>
      <p:sp>
        <p:nvSpPr>
          <p:cNvPr id="13" name="Shape 11"/>
          <p:cNvSpPr/>
          <p:nvPr/>
        </p:nvSpPr>
        <p:spPr>
          <a:xfrm>
            <a:off x="4805721" y="3881262"/>
            <a:ext cx="2580620" cy="388254"/>
          </a:xfrm>
          <a:prstGeom prst="roundRect">
            <a:avLst>
              <a:gd name="adj" fmla="val 19618"/>
            </a:avLst>
          </a:prstGeom>
          <a:solidFill>
            <a:srgbClr val="0E0F12"/>
          </a:solidFill>
          <a:ln w="7620">
            <a:solidFill>
              <a:srgbClr val="1D1E21"/>
            </a:solidFill>
            <a:prstDash val="solid"/>
          </a:ln>
        </p:spPr>
      </p:sp>
      <p:sp>
        <p:nvSpPr>
          <p:cNvPr id="14" name="Text 12"/>
          <p:cNvSpPr txBox="1"/>
          <p:nvPr/>
        </p:nvSpPr>
        <p:spPr>
          <a:xfrm>
            <a:off x="4917918" y="3987881"/>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TOOLS &amp; AUTOMATION</a:t>
            </a:r>
            <a:endParaRPr lang="en-US" sz="1020" dirty="0"/>
          </a:p>
        </p:txBody>
      </p:sp>
      <p:sp>
        <p:nvSpPr>
          <p:cNvPr id="15" name="Shape 13"/>
          <p:cNvSpPr/>
          <p:nvPr/>
        </p:nvSpPr>
        <p:spPr>
          <a:xfrm>
            <a:off x="7477780" y="3881262"/>
            <a:ext cx="2580620" cy="388254"/>
          </a:xfrm>
          <a:prstGeom prst="roundRect">
            <a:avLst>
              <a:gd name="adj" fmla="val 19618"/>
            </a:avLst>
          </a:prstGeom>
          <a:solidFill>
            <a:srgbClr val="0E0F12"/>
          </a:solidFill>
          <a:ln w="7620">
            <a:solidFill>
              <a:srgbClr val="1D1E21"/>
            </a:solidFill>
            <a:prstDash val="solid"/>
          </a:ln>
        </p:spPr>
      </p:sp>
      <p:sp>
        <p:nvSpPr>
          <p:cNvPr id="16" name="Text 14"/>
          <p:cNvSpPr txBox="1"/>
          <p:nvPr/>
        </p:nvSpPr>
        <p:spPr>
          <a:xfrm>
            <a:off x="7589977" y="3987881"/>
            <a:ext cx="2356134" cy="200802"/>
          </a:xfrm>
          <a:prstGeom prst="rect">
            <a:avLst/>
          </a:prstGeom>
          <a:noFill/>
          <a:ln/>
        </p:spPr>
        <p:txBody>
          <a:bodyPr wrap="square" lIns="0" tIns="0" rIns="0" bIns="0" rtlCol="0" anchor="t"/>
          <a:lstStyle/>
          <a:p>
            <a:pPr algn="ctr" indent="0" marL="0">
              <a:lnSpc>
                <a:spcPts val="1377"/>
              </a:lnSpc>
              <a:buNone/>
            </a:pPr>
            <a:r>
              <a:rPr lang="en-US" sz="1020" spc="71" kern="0" dirty="0">
                <a:solidFill>
                  <a:srgbClr val="B9C0CD"/>
                </a:solidFill>
                <a:latin typeface="Courier New" pitchFamily="34" charset="0"/>
                <a:ea typeface="Courier New" pitchFamily="34" charset="-122"/>
                <a:cs typeface="Courier New" pitchFamily="34" charset="-120"/>
              </a:rPr>
              <a:t>HUMAN EXPERTISE</a:t>
            </a:r>
            <a:endParaRPr lang="en-US" sz="1020" dirty="0"/>
          </a:p>
        </p:txBody>
      </p:sp>
      <p:sp>
        <p:nvSpPr>
          <p:cNvPr id="17" name="Shape 15"/>
          <p:cNvSpPr/>
          <p:nvPr/>
        </p:nvSpPr>
        <p:spPr>
          <a:xfrm>
            <a:off x="4724430" y="4452396"/>
            <a:ext cx="2743200" cy="0"/>
          </a:xfrm>
          <a:prstGeom prst="line">
            <a:avLst/>
          </a:prstGeom>
          <a:noFill/>
          <a:ln w="7620">
            <a:solidFill>
              <a:srgbClr val="2F3032"/>
            </a:solidFill>
            <a:prstDash val="solid"/>
          </a:ln>
        </p:spPr>
      </p:sp>
      <p:sp>
        <p:nvSpPr>
          <p:cNvPr id="18" name="Shape 16"/>
          <p:cNvSpPr/>
          <p:nvPr/>
        </p:nvSpPr>
        <p:spPr>
          <a:xfrm>
            <a:off x="4465838" y="4559016"/>
            <a:ext cx="3260385" cy="502920"/>
          </a:xfrm>
          <a:prstGeom prst="roundRect">
            <a:avLst>
              <a:gd name="adj" fmla="val 18182"/>
            </a:avLst>
          </a:prstGeom>
          <a:solidFill>
            <a:srgbClr val="132420"/>
          </a:solidFill>
          <a:ln w="7620">
            <a:solidFill>
              <a:srgbClr val="295244"/>
            </a:solidFill>
            <a:prstDash val="solid"/>
          </a:ln>
        </p:spPr>
      </p:sp>
      <p:sp>
        <p:nvSpPr>
          <p:cNvPr id="19" name="Text 17"/>
          <p:cNvSpPr txBox="1"/>
          <p:nvPr/>
        </p:nvSpPr>
        <p:spPr>
          <a:xfrm>
            <a:off x="4417466" y="4673316"/>
            <a:ext cx="3357128" cy="320040"/>
          </a:xfrm>
          <a:prstGeom prst="rect">
            <a:avLst/>
          </a:prstGeom>
          <a:noFill/>
          <a:ln/>
        </p:spPr>
        <p:txBody>
          <a:bodyPr wrap="square" lIns="0" tIns="0" rIns="0" bIns="0" rtlCol="0" anchor="t"/>
          <a:lstStyle/>
          <a:p>
            <a:pPr algn="ctr" indent="0" marL="0">
              <a:lnSpc>
                <a:spcPts val="2160"/>
              </a:lnSpc>
              <a:buNone/>
            </a:pPr>
            <a:r>
              <a:rPr lang="en-US" sz="1800" b="1" spc="-36" kern="0" dirty="0">
                <a:solidFill>
                  <a:srgbClr val="62DFB0"/>
                </a:solidFill>
                <a:latin typeface="Arial" pitchFamily="34" charset="0"/>
                <a:ea typeface="Arial" pitchFamily="34" charset="-122"/>
                <a:cs typeface="Arial" pitchFamily="34" charset="-120"/>
              </a:rPr>
              <a:t>AI-Augmented Workflow</a:t>
            </a:r>
            <a:endParaRPr lang="en-US" sz="1800" dirty="0"/>
          </a:p>
        </p:txBody>
      </p:sp>
      <p:sp>
        <p:nvSpPr>
          <p:cNvPr id="20" name="Text 18"/>
          <p:cNvSpPr txBox="1"/>
          <p:nvPr/>
        </p:nvSpPr>
        <p:spPr>
          <a:xfrm>
            <a:off x="8778240" y="6515832"/>
            <a:ext cx="3108960" cy="148590"/>
          </a:xfrm>
          <a:prstGeom prst="rect">
            <a:avLst/>
          </a:prstGeom>
          <a:noFill/>
          <a:ln/>
        </p:spPr>
        <p:txBody>
          <a:bodyPr wrap="square" lIns="0" tIns="0" rIns="0" bIns="0" rtlCol="0" anchor="t"/>
          <a:lstStyle/>
          <a:p>
            <a:pPr algn="r" indent="0" marL="0">
              <a:lnSpc>
                <a:spcPts val="1014"/>
              </a:lnSpc>
              <a:buNone/>
            </a:pPr>
            <a:r>
              <a:rPr lang="en-US" sz="780" spc="125" kern="0" dirty="0">
                <a:solidFill>
                  <a:srgbClr val="7B8494"/>
                </a:solidFill>
                <a:latin typeface="Courier New" pitchFamily="34" charset="0"/>
                <a:ea typeface="Courier New" pitchFamily="34" charset="-122"/>
                <a:cs typeface="Courier New" pitchFamily="34" charset="-120"/>
              </a:rPr>
              <a:t>28 / 28</a:t>
            </a:r>
            <a:endParaRPr lang="en-US" sz="78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TSP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Idea to Execution</dc:title>
  <dc:subject>AI sebagai work partner — dan AICOPS sebagai hasilnya</dc:subject>
  <dc:creator>Dawam Raja</dc:creator>
  <cp:lastModifiedBy>Dawam Raja</cp:lastModifiedBy>
  <cp:revision>1</cp:revision>
  <dcterms:created xsi:type="dcterms:W3CDTF">2026-09-23T13:25:49Z</dcterms:created>
  <dcterms:modified xsi:type="dcterms:W3CDTF">2026-09-23T13:25:49Z</dcterms:modified>
</cp:coreProperties>
</file>