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Selamat datang. Hari ini formatnya bukan sharing — Anda akan mengerjakan, bukan hanya mendengarkan. Komposisinya kira-kira 30 persen saya menjelaskan, 50 persen Anda mengerjakan di browser, 20 persen praktik dan checkpoint.
Satu hal yang saya minta sejak sekarang: kalau ada yang tidak jalan, angkat tangan segera. Jangan menunggu sampai kita pindah sesi — ada assistant yang siap keliling.
Bedanya dengan training software biasa: di sini tidak ada yang perlu dipasang. Panitia sudah menyiapkan Hermes di server, Anda tinggal membuka browser dan login. Tugas Anda hari ini adalah membuatnya bekerja untuk pekerjaan Anda sendiri.
[Jangan mulai dari teori. Langsung ke slide berikutnya: tunjukkan empat barang yang harus sudah ada di tangan peserta.]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01 — Cover.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layar yang akan Anda pakai sepanjang hari. Namanya Web UI, atau dashboard. Di dalamnya ada status, chat, pengaturan model, API key, jadwal, dan skill — semuanya lewat browser, tidak ada satu pun yang meminta Anda membuka terminal.
Kalau ada yang bertanya 'Hermes-nya dipasang di mana?' — di server panitia, menyala 24 jam. Artinya begitu training selesai, bot Telegram dan jadwal otomatis Anda tetap jalan walaupun laptop sudah ditutup. Ini bedanya dengan memasang sesuatu di laptop sendiri.
Sebutkan empat barang di layar satu per satu dan minta peserta angkat tangan kalau ada yang belum ada. Yang belum punya langganan Claude tidak perlu khawatir — jalur utama hari ini pakai OpenRouter, Claude hanya jalur alternatif.
[Kalau ada peserta yang belum bisa login, jangan hentikan kelas. Pasangkan dengan tetangganya dan minta assistant menangani. Satu orang tertinggal di menit kelima akan tertinggal sepanjang hari.]
Kalau ada yang bertanya soal memasang Hermes sendiri: jawabannya bisa, caranya ada di Lampiran A modul (install.sh, lalu paket web dan pty untuk dashboard-nya) — tapi hari ini tidak kita praktikkan. Peserta memakai instalasi panitia yang sudah jadi, termasuk HTTPS-nya.
TODO(verifikasi): konfirmasi alamat HTTPS final dari panitia dan mekanisme login yang dipakai (username/password atau OAuth Nous Portal) sebelum hari-H.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02 — Yang harus dipersiapkan.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02 — Yang harus dipersiapkan.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Contoh yang paling cepat dipahami: 'rangkum penjualan minggu ini'. Aplikasi AI menjawab dari ingatannya — kalau angkanya berubah kemarin, jawabannya salah dengan nada yakin. Agent membuka sheet-nya dulu, membaca, menghitung, baru merangkum. Lebih lambat, dan itu justru yang kita mau.
Saya sengaja membalik pertanyaannya. Bukan 'apakah ini agent', karena hampir semua sudah bisa jadi agent. Yang menentukan hari ini adalah tiga hal: milik siapa, di mana berjalan, siapa yang pegang kendali. Di situlah letak bedanya Hermes dengan aplikasi yang sudah Anda pakai.
Jangan berdebat soal model mana yang lebih pintar. Itu bukan pertanyaan hari ini — pertanyaannya adalah di mana agent Anda berjalan dan siapa yang mengendalikannya.
[Kalau ada yang menyebut produk vendor tertentu, akui bahwa produk itu bagus. Kita tidak sedang menjatuhkan, kita sedang menambah pilihan.]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03 — Chatbot vs agent.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Perhatikan baris kedua: data dan konfigurasi. Di aplikasi vendor, riwayat, pengaturan, dan alur kerja Anda tersimpan di server mereka dan hilang kalau Anda pindah. Di Hermes, semuanya berupa file teks di server panitia — bisa dibaca, diedit, dibagikan ke tim, dan disimpan di Git.
Analogi mobil dan mesin ini yang paling sering membuat peserta lega. Anda tidak sedang membuang langganan Claude atau ChatGPT yang sudah dibayar. Langganan itu justru bisa dipakai sebagai mesin Hermes — itu bahasan Sesi 3 nanti.
Sebutkan kolom 'Otomasi terjadwal'. Inilah alasan training ini ada: pekerjaan yang berulang setiap pagi tidak boleh bergantung pada seseorang yang membuka aplikasi tepat jam delapan.
Tutup dengan kolom terakhir — open-source berarti tim IT bisa mengaudit sebelum dipakai luas. Ini biasanya yang meyakinkan divisi IT.
[Jangan terlalu lama di sini. Ini satu-satunya slide 'kenapa', sisanya praktik.]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04 — Kenapa Hermes.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Tujuh bagian ini adalah seluruh kosakata hari ini. Setelah Anda hafal ketujuh kata ini, semua sesi berikutnya hanya menempelkan langkah ke salah satunya.
Satu kalimat per bagian, dengan tangan yang menunjuk: model menghasilkan kalimat dan tidak punya tangan. Tools adalah tangannya — tanpa ini Hermes hanya bicara. Memory mengingat hal penting tentang Anda. Skills adalah SOP yang disimpan. Gateway menyambungkan ke Telegram. Cron adalah jam alarmnya. Dan Web UI adalah panelnya — kaca tempat Anda melihat dan mengatur keenam bagian lain, tanpa satu pun perintah terminal.
Kalimat terakhir di layar adalah yang paling penting: Hermes tidak punya kecerdasan sendiri. Dia badannya, model otaknya. Karena itu mengganti model tidak mengganti Hermes — profile, skill, dan jadwal Anda tetap utuh.
Tutup dengan tabel: tunjukkan bahwa bagian-bagian ini kembali di sesi 3, 4, 5, 6, 7, dan 8. Peserta harus tahu ke mana mereka sedang menuju.
[Jangan menjelaskan tiap bagian terlalu dalam sekarang. Ini peta, bukan materinya — terlalu banyak di sini membuat peserta kehabisan tenaga sebelum praktik pertama.]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05 — Anatomi Hermes.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peta. Sebelum menyentuh apa pun, minta peserta klik satu per satu delapan menu di samping — cukup melihat, belum mengubah apa pun. Yang penting mereka tahu di mana letaknya sebelum dipakai dalam tekanan waktu.
Tiga halaman yang paling sering dikunjungi: API Keys untuk model, Channels untuk Telegram, dan Cron untuk jadwal. Sisanya hanya dibuka kalau ada yang perlu diperiksa.
Kalau ada peserta bertanya 'di mana saya menulis perintah shell' — jawabnya tidak ada. Tidak ada terminal hari ini. Semua yang dulu perintah sekarang berupa tombol dan formulir di halaman ini.
[Nama menu memang rawan berubah antar versi. Kalau tampilan berbeda dari yang saya sebut, minta peserta ikuti maknanya, bukan hurufnya — dan catat selisihnya untuk perbaikan materi berikutnya.]
TODO(verifikasi): konfirmasi nama menu persis di versi Sumopod sebelum hari-H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06 — Peta Web UI.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pengganti langkah terminal pertama. Dulu peserta mengetik `hermes doctor`; sekarang tombolnya ada di System → Operations. Fungsinya sama: memeriksa instalasi dan memberi tahu kalau ada yang kurang.
Sangat penting untuk menurunkan kecemasan: peringatan di tahap ini wajar. Kalau model belum diatur, itu memang tugas Sesi 3. Kalau gateway belum jalan, itu tugas Sesi 4. Yang berbahaya hanya peringatan merah soal memori atau disk — dan itu urusan panitia, bukan peserta.
Beri waktu dua menit untuk semua orang menjalankannya. Jangan lanjut sebelum mayoritas punya hasil, karena hasil doctor inilah yang akan kita bandingkan di akhir hari.
[Kalau doctor gagal jalan di beberapa pod, jangan diganggu — catat pod-nya dan lanjut. Satu pod bermasalah tidak boleh menghentikan 24 peserta lainnya.]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07 — Cek kesehatan.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layar kerja Anda yang sesungguhnya. Selama hari ini Anda akan menghabiskan sebagian besar waktu di sini: mengetik permintaan, memilih model, dan melihat Hermes bekerja langkah demi langkah.
Tekankan bahwa ini bukan simulasi atau preview. Web UI menjalankan program Hermes yang asli di server — sama persis dengan yang bisa dijalankan di terminal. Karena itu semua perintah yang ada di modul latihan tetap berlaku di sini.
Perintah `/new` layak dijelaskan lebih awal: kalau jawaban Hermes terasa aneh dan seolah mengingat sesuatu yang tidak relevan, biasanya karena ia masih membawa konteks percakapan sebelumnya. `/new` melepasnya.
Minta semua orang mencoba `/help` sekarang. Ini membangun kebiasaan: kalau lupa, ketik /help, jangan bertanya ke Google dulu.
[Kalau chat belum bisa menjawab karena model belum dipilih, jangan panik — itu memang urutan yang benar. Sebutkan: 'ini normal, Sesi 3 akan menyelesaikannya'.]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08 — Chat.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kesalahpahaman nomor satu di setiap training. Orang menyebut 'Hermes' padahal yang mereka maksud modelnya. Hermes adalah badannya: yang menyimpan skill, memori, jadwal, dan sambungan ke Telegram. Model adalah otak yang dipanggil setiap kali berpikir.
Konsekuensinya praktis: kalau hari ini OpenRouter bermasalah, Anda pindah model dan semuanya tetap jalan — skill tidak hilang, jadwal tidak berhenti. Karena itu tiga cara di tabel bukan tiga produk berbeda, melainkan tiga pintu ke otak yang sama.
Untuk peserta yang bingung harus pilih yang mana: hari ini kita pakai OpenRouter karena dibagikan panitia dan bisa langsung dipakai bersama. Jalur Claude hanya untuk yang sudah berlangganan, dan itu nanti.
[Jangan menyebut harga atau angka kuota tertentu — harganya sering berubah dan peserta akan mengingatnya sebagai janji.]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09 — Hermes ≠ model.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1 sampai 4 dikerjakan di browser masing-masing, bukan di server. Buat akun OpenRouter, isi saldo secukupnya, lalu buat key. Dua dolar sudah cukup untuk sepanjang training — dan Credit limit adalah pengaman supaya tagihan tidak jalan sendiri.
Langkah 5 sampai 7 adalah inti sesi ini. Key ditempel di halaman API Keys, bukan diketik ke chat. Alasannya keamanan: riwayat chat bisa terbaca orang lain dan tersimpan di server Telegram, sedangkan file .env tidak pernah ikut terkirim.
`/reload` adalah langkah yang paling sering dilewatkan dan paling sering bikin bingung. Key sudah benar tapi Hermes tetap menolak, karena proses yang berjalan belum membaca ulang file .env. Kalau setelah /reload masih gagal, muat ulang halaman dan buka chat baru.
Pilihan model di tabel hanya contoh per September 2026 dan namanya sering berganti seiring rilis baru. Rujukan sebenarnya: openrouter.ai/models.
[Tahan godaan menyebut harga. Yang perlu peserta pahami adalah ada Credit limit, bukan angkanya.]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10 — Tempel API key.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10 — Tempel API key.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TODO(verifikasi): apakah halaman Models Web UI punya tombol OAuth provider — kalau ada, jalur ini jadi mandiri.
Saya tahu ada yang sudah membayar Claude Code dan ingin memakainya. Bisa — dan ini justru kabar baik: langganan itu bisa dijadikan otak Hermes tanpa biaya tambahan, asal memenuhi syaratnya.
Syaratnya adalah bagian yang paling mengejutkan orang. Jalur OAuth ini hanya jalan di Claude Max yang sudah membeli extra usage credits. Pemilik Claude Pro akan gagal, dan itu bukan kesalahan peserta — memang begitu ketentuannya. Untuk Pro, jalurnya adalah API key yang dibayar per token, terpisah dari langganan.
Yang terpakai adalah extra usage di atas kuota Max, bukan kuota dasar yang dipakai Claude Code. Artinya kuota harian Anda untuk Claude Code tidak tergerus oleh pemakaian Hermes.
Kenapa didampingi trainer: langkahnya dijalankan di terminal server, sedangkan hari ini Anda bekerja penuh dari browser. Saya yang mengetik, Anda yang menyalin kode dari browser. Kalau ada lebih dari satu pemilik Claude Max, kita kerjakan bergantian.
[Sebutkan eksplisit bahwa ini jalur alternatif. Peserta tanpa langganan tidak boleh merasa kehilangan — OpenRouter tetap jalur utama dan hasilnya sama.]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11 — Jalur Claude Code.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11 — Jalur Claude Code.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Pertanyaan ini disusun sedemikian rupa supaya tidak bisa dijawab dari ingatan. Model tidak tahu jam berapa sekarang di server itu — satu-satunya cara adalah menjalankan perintah. Kalau jawabannya menyebut jam yang benar, berarti tool-nya hidup.
Ini titik di mana peserta melihat bedanya dengan chatbot biasa untuk pertama kali. Mereka tidak perlu percaya penjelasan saya — angka di layar mereka sendiri yang membuktikan.
Lalu ajak mereka menukar otak di tengah percakapan dengan /model, dan mengulang pertanyaan yang sama. Yang paling penting bukan kualitas jawabannya, melainkan kenyataan bahwa memori, skill, dan pengaturan tidak berubah sama sekali. Itulah arti model-agnostik.
Bagian opsional kalau waktu tersisa: minta mereka memberi nama dan karakter pada Hermes lewat SOUL.md. Dua hal yang paling sering membuat peserta salah paham — perubahan SOUL.md baru terasa di sesi baru, jadi mereka harus /new dulu; dan menamai agent tidak mengubah kemampuannya, hanya identitasnya.
[Kalau ada model yang tidak menjalankan tool, jangan dibilang rusak. Beberapa model memang tidak punya tool calling yang kuat. Gunakan itu sebagai ilustrasi kenapa pemilihan model penting, lalu pindah.]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12 — Chat pertama.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12 — Chat pertama.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DECK-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DECK_DETAIL-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C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04770" y="6515832"/>
            <a:ext cx="6858000" cy="159288"/>
          </a:xfrm>
          <a:prstGeom prst="rect">
            <a:avLst/>
          </a:prstGeom>
          <a:noFill/>
          <a:ln/>
        </p:spPr>
        <p:txBody>
          <a:bodyPr wrap="square" lIns="0" tIns="0" rIns="0" bIns="0" rtlCol="0" anchor="t"/>
          <a:lstStyle/>
          <a:p>
            <a:pPr indent="0" marL="0">
              <a:buNone/>
            </a:pPr>
            <a:r>
              <a:rPr lang="en-US" sz="780" spc="125" kern="0" dirty="0">
                <a:solidFill>
                  <a:srgbClr val="7B8494"/>
                </a:solidFill>
                <a:latin typeface="Courier New" pitchFamily="34" charset="0"/>
                <a:ea typeface="Courier New" pitchFamily="34" charset="-122"/>
                <a:cs typeface="Courier New" pitchFamily="34" charset="-120"/>
              </a:rPr>
              <a:t>HERMES TRAINING</a:t>
            </a:r>
            <a:endParaRPr lang="en-US" sz="78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CK_DETAIL">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04770" y="6515832"/>
            <a:ext cx="6858000" cy="159288"/>
          </a:xfrm>
          <a:prstGeom prst="rect">
            <a:avLst/>
          </a:prstGeom>
          <a:noFill/>
          <a:ln/>
        </p:spPr>
        <p:txBody>
          <a:bodyPr wrap="square" lIns="0" tIns="0" rIns="0" bIns="0" rtlCol="0" anchor="t"/>
          <a:lstStyle/>
          <a:p>
            <a:pPr indent="0" marL="0">
              <a:buNone/>
            </a:pPr>
            <a:r>
              <a:rPr lang="en-US" sz="780" spc="125" kern="0" dirty="0">
                <a:solidFill>
                  <a:srgbClr val="7B8494"/>
                </a:solidFill>
                <a:latin typeface="Courier New" pitchFamily="34" charset="0"/>
                <a:ea typeface="Courier New" pitchFamily="34" charset="-122"/>
                <a:cs typeface="Courier New" pitchFamily="34" charset="-120"/>
              </a:rPr>
              <a:t>HERMES TRAINING</a:t>
            </a:r>
            <a:endParaRPr lang="en-US" sz="78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4838548" y="2049993"/>
            <a:ext cx="198150" cy="0"/>
          </a:xfrm>
          <a:prstGeom prst="line">
            <a:avLst/>
          </a:prstGeom>
          <a:noFill/>
          <a:ln w="7620">
            <a:solidFill>
              <a:srgbClr val="323C5E"/>
            </a:solidFill>
            <a:prstDash val="solid"/>
          </a:ln>
        </p:spPr>
      </p:sp>
      <p:sp>
        <p:nvSpPr>
          <p:cNvPr id="3" name="Text 1"/>
          <p:cNvSpPr txBox="1"/>
          <p:nvPr/>
        </p:nvSpPr>
        <p:spPr>
          <a:xfrm>
            <a:off x="5128138" y="1979127"/>
            <a:ext cx="2466045"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PURNAMA GROUP · TRAINING</a:t>
            </a:r>
            <a:endParaRPr lang="en-US" sz="900" dirty="0"/>
          </a:p>
        </p:txBody>
      </p:sp>
      <p:sp>
        <p:nvSpPr>
          <p:cNvPr id="4" name="Text 2"/>
          <p:cNvSpPr txBox="1"/>
          <p:nvPr/>
        </p:nvSpPr>
        <p:spPr>
          <a:xfrm>
            <a:off x="1052200" y="2371588"/>
            <a:ext cx="10087661" cy="998525"/>
          </a:xfrm>
          <a:prstGeom prst="rect">
            <a:avLst/>
          </a:prstGeom>
          <a:noFill/>
          <a:ln/>
        </p:spPr>
        <p:txBody>
          <a:bodyPr wrap="square" lIns="0" tIns="0" rIns="0" bIns="0" rtlCol="0" anchor="t"/>
          <a:lstStyle/>
          <a:p>
            <a:pPr algn="ctr" indent="0" marL="0">
              <a:lnSpc>
                <a:spcPts val="6614"/>
              </a:lnSpc>
              <a:buNone/>
            </a:pPr>
            <a:r>
              <a:rPr lang="en-US" sz="6240" b="1" spc="-187" kern="0" dirty="0">
                <a:solidFill>
                  <a:srgbClr val="F4F6FA"/>
                </a:solidFill>
                <a:latin typeface="Arial" pitchFamily="34" charset="0"/>
                <a:ea typeface="Arial" pitchFamily="34" charset="-122"/>
                <a:cs typeface="Arial" pitchFamily="34" charset="-120"/>
              </a:rPr>
              <a:t>Hermes Training</a:t>
            </a:r>
            <a:endParaRPr lang="en-US" sz="6240" dirty="0"/>
          </a:p>
        </p:txBody>
      </p:sp>
      <p:sp>
        <p:nvSpPr>
          <p:cNvPr id="5" name="Text 3"/>
          <p:cNvSpPr txBox="1"/>
          <p:nvPr/>
        </p:nvSpPr>
        <p:spPr>
          <a:xfrm>
            <a:off x="4038082" y="3455426"/>
            <a:ext cx="4115714" cy="640080"/>
          </a:xfrm>
          <a:prstGeom prst="rect">
            <a:avLst/>
          </a:prstGeom>
          <a:noFill/>
          <a:ln/>
        </p:spPr>
        <p:txBody>
          <a:bodyPr wrap="square" lIns="0" tIns="0" rIns="0" bIns="0" rtlCol="0" anchor="t"/>
          <a:lstStyle/>
          <a:p>
            <a:pPr algn="ctr" indent="0" marL="0">
              <a:lnSpc>
                <a:spcPts val="2340"/>
              </a:lnSpc>
              <a:buNone/>
            </a:pPr>
            <a:r>
              <a:rPr lang="en-US" sz="1800" spc="-18" kern="0" dirty="0">
                <a:solidFill>
                  <a:srgbClr val="B9C0CD"/>
                </a:solidFill>
                <a:latin typeface="Arial" pitchFamily="34" charset="0"/>
                <a:ea typeface="Arial" pitchFamily="34" charset="-122"/>
                <a:cs typeface="Arial" pitchFamily="34" charset="-120"/>
              </a:rPr>
              <a:t>Dari belum punya apa-apa → punya</a:t>
            </a:r>
            <a:br/>
            <a:r>
              <a:rPr lang="en-US" sz="1800" spc="-18" kern="0" dirty="0">
                <a:solidFill>
                  <a:srgbClr val="B9C0CD"/>
                </a:solidFill>
                <a:latin typeface="Arial" pitchFamily="34" charset="0"/>
                <a:ea typeface="Arial" pitchFamily="34" charset="-122"/>
                <a:cs typeface="Arial" pitchFamily="34" charset="-120"/>
              </a:rPr>
              <a:t>Hermes yang bekerja</a:t>
            </a:r>
            <a:endParaRPr lang="en-US" sz="1800" dirty="0"/>
          </a:p>
        </p:txBody>
      </p:sp>
      <p:sp>
        <p:nvSpPr>
          <p:cNvPr id="6" name="Text 4"/>
          <p:cNvSpPr txBox="1"/>
          <p:nvPr/>
        </p:nvSpPr>
        <p:spPr>
          <a:xfrm>
            <a:off x="643463" y="4293657"/>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Setengah hari. Sembilan sesi. Anda pulang membawa assistant yang jalan, bukan catatan.</a:t>
            </a:r>
            <a:endParaRPr lang="en-US" sz="960" dirty="0"/>
          </a:p>
        </p:txBody>
      </p:sp>
      <p:sp>
        <p:nvSpPr>
          <p:cNvPr id="7" name="Text 5"/>
          <p:cNvSpPr txBox="1"/>
          <p:nvPr/>
        </p:nvSpPr>
        <p:spPr>
          <a:xfrm>
            <a:off x="731520" y="4720407"/>
            <a:ext cx="10728930" cy="182880"/>
          </a:xfrm>
          <a:prstGeom prst="rect">
            <a:avLst/>
          </a:prstGeom>
          <a:noFill/>
          <a:ln/>
        </p:spPr>
        <p:txBody>
          <a:bodyPr wrap="square" lIns="0" tIns="0" rIns="0" bIns="0" rtlCol="0" anchor="t"/>
          <a:lstStyle/>
          <a:p>
            <a:pPr algn="ctr" indent="0" marL="0">
              <a:lnSpc>
                <a:spcPts val="1248"/>
              </a:lnSpc>
              <a:buNone/>
            </a:pPr>
            <a:r>
              <a:rPr lang="en-US" sz="960" spc="38" kern="0" dirty="0">
                <a:solidFill>
                  <a:srgbClr val="7B8494"/>
                </a:solidFill>
                <a:latin typeface="Courier New" pitchFamily="34" charset="0"/>
                <a:ea typeface="Courier New" pitchFamily="34" charset="-122"/>
                <a:cs typeface="Courier New" pitchFamily="34" charset="-120"/>
              </a:rPr>
              <a:t>Trainer: </a:t>
            </a:r>
            <a:r>
              <a:rPr lang="en-US" sz="960" spc="38" kern="0" dirty="0">
                <a:solidFill>
                  <a:srgbClr val="F4F6FA"/>
                </a:solidFill>
                <a:latin typeface="Courier New" pitchFamily="34" charset="0"/>
                <a:ea typeface="Courier New" pitchFamily="34" charset="-122"/>
                <a:cs typeface="Courier New" pitchFamily="34" charset="-120"/>
              </a:rPr>
              <a:t>-</a:t>
            </a:r>
            <a:r>
              <a:rPr lang="en-US" sz="960" spc="38" kern="0" dirty="0">
                <a:solidFill>
                  <a:srgbClr val="7B8494"/>
                </a:solidFill>
                <a:latin typeface="Courier New" pitchFamily="34" charset="0"/>
                <a:ea typeface="Courier New" pitchFamily="34" charset="-122"/>
                <a:cs typeface="Courier New" pitchFamily="34" charset="-120"/>
              </a:rPr>
              <a:t>    Durasi: </a:t>
            </a:r>
            <a:r>
              <a:rPr lang="en-US" sz="960" spc="38" kern="0" dirty="0">
                <a:solidFill>
                  <a:srgbClr val="F4F6FA"/>
                </a:solidFill>
                <a:latin typeface="Courier New" pitchFamily="34" charset="0"/>
                <a:ea typeface="Courier New" pitchFamily="34" charset="-122"/>
                <a:cs typeface="Courier New" pitchFamily="34" charset="-120"/>
              </a:rPr>
              <a:t>210 menit + istirahat 15 menit</a:t>
            </a:r>
            <a:endParaRPr lang="en-US" sz="960" dirty="0"/>
          </a:p>
        </p:txBody>
      </p:sp>
      <p:sp>
        <p:nvSpPr>
          <p:cNvPr id="8" name="Text 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01 / 12</a:t>
            </a:r>
            <a:endParaRPr lang="en-US" sz="78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01</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Peta hari ini</a:t>
            </a:r>
            <a:endParaRPr lang="en-US" sz="2592"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7081114"/>
              </a:tblGrid>
              <a:tr h="223296">
                <a:tc>
                  <a:txBody>
                    <a:bodyPr/>
                    <a:lstStyle/>
                    <a:p>
                      <a:pPr indent="0" marL="0">
                        <a:buNone/>
                      </a:pPr>
                      <a:r>
                        <a:rPr lang="en-US" sz="710" spc="142" kern="0" dirty="0">
                          <a:solidFill>
                            <a:srgbClr val="4C5464"/>
                          </a:solidFill>
                          <a:latin typeface="Courier New" pitchFamily="34" charset="0"/>
                          <a:ea typeface="Courier New" pitchFamily="34" charset="-122"/>
                          <a:cs typeface="Courier New" pitchFamily="34" charset="-120"/>
                        </a:rPr>
                        <a:t>BAGIAN</a:t>
                      </a:r>
                      <a:endParaRPr lang="en-US" sz="710" dirty="0">
                        <a:latin typeface="Courier New" charset="0"/>
                        <a:ea typeface="Courier New" charset="0"/>
                        <a:cs typeface="Courier New" charset="0"/>
                      </a:endParaRPr>
                    </a:p>
                  </a:txBody>
                  <a:tcPr marL="0" marR="194183" marT="12700" marB="97028"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10" spc="142" kern="0" dirty="0">
                          <a:solidFill>
                            <a:srgbClr val="4C5464"/>
                          </a:solidFill>
                          <a:latin typeface="Courier New" pitchFamily="34" charset="0"/>
                          <a:ea typeface="Courier New" pitchFamily="34" charset="-122"/>
                          <a:cs typeface="Courier New" pitchFamily="34" charset="-120"/>
                        </a:rPr>
                        <a:t>MENIT</a:t>
                      </a:r>
                      <a:endParaRPr lang="en-US" sz="710" dirty="0">
                        <a:latin typeface="Courier New" charset="0"/>
                        <a:ea typeface="Courier New" charset="0"/>
                        <a:cs typeface="Courier New" charset="0"/>
                      </a:endParaRPr>
                    </a:p>
                  </a:txBody>
                  <a:tcPr marL="0" marR="194183" marT="12700" marB="97028"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F4F6FA"/>
                          </a:solidFill>
                          <a:latin typeface="Arial" pitchFamily="34" charset="0"/>
                          <a:ea typeface="Arial" pitchFamily="34" charset="-122"/>
                          <a:cs typeface="Arial" pitchFamily="34" charset="-120"/>
                        </a:rPr>
                        <a:t>Sesi 0–1 · Pembukaan + Kenali</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30</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F4F6FA"/>
                          </a:solidFill>
                          <a:latin typeface="Arial" pitchFamily="34" charset="0"/>
                          <a:ea typeface="Arial" pitchFamily="34" charset="-122"/>
                          <a:cs typeface="Arial" pitchFamily="34" charset="-120"/>
                        </a:rPr>
                        <a:t>Sesi 2 · Masuk ke Web UI</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15</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7F9CFF"/>
                          </a:solidFill>
                          <a:latin typeface="Arial" pitchFamily="34" charset="0"/>
                          <a:ea typeface="Arial" pitchFamily="34" charset="-122"/>
                          <a:cs typeface="Arial" pitchFamily="34" charset="-120"/>
                        </a:rPr>
                        <a:t>Sesi 3 · Model AI</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30</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7F9CFF"/>
                          </a:solidFill>
                          <a:latin typeface="Arial" pitchFamily="34" charset="0"/>
                          <a:ea typeface="Arial" pitchFamily="34" charset="-122"/>
                          <a:cs typeface="Arial" pitchFamily="34" charset="-120"/>
                        </a:rPr>
                        <a:t>Sesi 4 · Telegram dari HP</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25</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FFB27A"/>
                          </a:solidFill>
                          <a:latin typeface="Arial" pitchFamily="34" charset="0"/>
                          <a:ea typeface="Arial" pitchFamily="34" charset="-122"/>
                          <a:cs typeface="Arial" pitchFamily="34" charset="-120"/>
                        </a:rPr>
                        <a:t>Istirahat</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15</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7F9CFF"/>
                          </a:solidFill>
                          <a:latin typeface="Arial" pitchFamily="34" charset="0"/>
                          <a:ea typeface="Arial" pitchFamily="34" charset="-122"/>
                          <a:cs typeface="Arial" pitchFamily="34" charset="-120"/>
                        </a:rPr>
                        <a:t>Sesi 5 · Google Workspace</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25</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62DFB0"/>
                          </a:solidFill>
                          <a:latin typeface="Arial" pitchFamily="34" charset="0"/>
                          <a:ea typeface="Arial" pitchFamily="34" charset="-122"/>
                          <a:cs typeface="Arial" pitchFamily="34" charset="-120"/>
                        </a:rPr>
                        <a:t>Sesi 6 · Data eksternal</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25</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62DFB0"/>
                          </a:solidFill>
                          <a:latin typeface="Arial" pitchFamily="34" charset="0"/>
                          <a:ea typeface="Arial" pitchFamily="34" charset="-122"/>
                          <a:cs typeface="Arial" pitchFamily="34" charset="-120"/>
                        </a:rPr>
                        <a:t>Sesi 7 · Jadwal otomatis</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25</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62DFB0"/>
                          </a:solidFill>
                          <a:latin typeface="Arial" pitchFamily="34" charset="0"/>
                          <a:ea typeface="Arial" pitchFamily="34" charset="-122"/>
                          <a:cs typeface="Arial" pitchFamily="34" charset="-120"/>
                        </a:rPr>
                        <a:t>Sesi 8 · Skill + Penutup</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35</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731520" y="5555071"/>
            <a:ext cx="5488046" cy="503469"/>
          </a:xfrm>
          <a:prstGeom prst="rect">
            <a:avLst/>
          </a:prstGeom>
          <a:noFill/>
          <a:ln/>
        </p:spPr>
        <p:txBody>
          <a:bodyPr wrap="square" lIns="0" tIns="0" rIns="0" bIns="0" rtlCol="0" anchor="t"/>
          <a:lstStyle/>
          <a:p>
            <a:pPr algn="l" indent="0" marL="0">
              <a:lnSpc>
                <a:spcPts val="1862"/>
              </a:lnSpc>
              <a:buNone/>
            </a:pPr>
            <a:r>
              <a:rPr lang="en-US" sz="1201" dirty="0">
                <a:solidFill>
                  <a:srgbClr val="7B8494"/>
                </a:solidFill>
                <a:latin typeface="Arial" pitchFamily="34" charset="0"/>
                <a:ea typeface="Arial" pitchFamily="34" charset="-122"/>
                <a:cs typeface="Arial" pitchFamily="34" charset="-120"/>
              </a:rPr>
              <a:t>Sembilan sesi, Sesi 0 sampai Sesi 8. Enam sesi praktik (Sesi 3–8) ditutup </a:t>
            </a:r>
            <a:br/>
            <a:r>
              <a:rPr lang="en-US" sz="1201" dirty="0">
                <a:solidFill>
                  <a:srgbClr val="7B8494"/>
                </a:solidFill>
                <a:latin typeface="Arial" pitchFamily="34" charset="0"/>
                <a:ea typeface="Arial" pitchFamily="34" charset="-122"/>
                <a:cs typeface="Arial" pitchFamily="34" charset="-120"/>
              </a:rPr>
              <a:t>checkpoint — kalau checkpoint belum tercapai, jangan lanjut dulu.</a:t>
            </a:r>
            <a:endParaRPr lang="en-US" sz="1201" dirty="0"/>
          </a:p>
        </p:txBody>
      </p:sp>
      <p:sp>
        <p:nvSpPr>
          <p:cNvPr id="7"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01 / 12 · DETAIL</a:t>
            </a:r>
            <a:endParaRPr lang="en-US" sz="78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731520" y="1132119"/>
            <a:ext cx="198150" cy="0"/>
          </a:xfrm>
          <a:prstGeom prst="line">
            <a:avLst/>
          </a:prstGeom>
          <a:noFill/>
          <a:ln w="7620">
            <a:solidFill>
              <a:srgbClr val="323C5E"/>
            </a:solidFill>
            <a:prstDash val="solid"/>
          </a:ln>
        </p:spPr>
      </p:sp>
      <p:sp>
        <p:nvSpPr>
          <p:cNvPr id="3" name="Text 1"/>
          <p:cNvSpPr txBox="1"/>
          <p:nvPr/>
        </p:nvSpPr>
        <p:spPr>
          <a:xfrm>
            <a:off x="1021110" y="1061253"/>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00 · PEMBUKAAN</a:t>
            </a:r>
            <a:endParaRPr lang="en-US" sz="900" dirty="0"/>
          </a:p>
        </p:txBody>
      </p:sp>
      <p:sp>
        <p:nvSpPr>
          <p:cNvPr id="4" name="Text 2"/>
          <p:cNvSpPr txBox="1"/>
          <p:nvPr/>
        </p:nvSpPr>
        <p:spPr>
          <a:xfrm>
            <a:off x="731520" y="1453713"/>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Empat barang ini harus </a:t>
            </a:r>
            <a:br/>
            <a:r>
              <a:rPr lang="en-US" sz="4800" b="1" spc="-96" kern="0" dirty="0">
                <a:solidFill>
                  <a:srgbClr val="F4F6FA"/>
                </a:solidFill>
                <a:latin typeface="Arial" pitchFamily="34" charset="0"/>
                <a:ea typeface="Arial" pitchFamily="34" charset="-122"/>
                <a:cs typeface="Arial" pitchFamily="34" charset="-120"/>
              </a:rPr>
              <a:t>sudah ada.</a:t>
            </a:r>
            <a:endParaRPr lang="en-US" sz="4800" dirty="0"/>
          </a:p>
        </p:txBody>
      </p:sp>
      <p:sp>
        <p:nvSpPr>
          <p:cNvPr id="5" name="Shape 3"/>
          <p:cNvSpPr/>
          <p:nvPr/>
        </p:nvSpPr>
        <p:spPr>
          <a:xfrm>
            <a:off x="731520" y="2989905"/>
            <a:ext cx="2567910" cy="1243218"/>
          </a:xfrm>
          <a:prstGeom prst="roundRect">
            <a:avLst>
              <a:gd name="adj" fmla="val 8583"/>
            </a:avLst>
          </a:prstGeom>
          <a:solidFill>
            <a:srgbClr val="151618"/>
          </a:solidFill>
          <a:ln w="7620">
            <a:solidFill>
              <a:srgbClr val="1D1E21"/>
            </a:solidFill>
            <a:prstDash val="solid"/>
          </a:ln>
        </p:spPr>
      </p:sp>
      <p:sp>
        <p:nvSpPr>
          <p:cNvPr id="6" name="Text 4"/>
          <p:cNvSpPr txBox="1"/>
          <p:nvPr/>
        </p:nvSpPr>
        <p:spPr>
          <a:xfrm>
            <a:off x="929670" y="3188056"/>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7" name="Text 5"/>
          <p:cNvSpPr txBox="1"/>
          <p:nvPr/>
        </p:nvSpPr>
        <p:spPr>
          <a:xfrm>
            <a:off x="929670" y="3392973"/>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Akses Web UI</a:t>
            </a:r>
            <a:endParaRPr lang="en-US" sz="1260" dirty="0"/>
          </a:p>
        </p:txBody>
      </p:sp>
      <p:sp>
        <p:nvSpPr>
          <p:cNvPr id="8" name="Text 6"/>
          <p:cNvSpPr txBox="1"/>
          <p:nvPr/>
        </p:nvSpPr>
        <p:spPr>
          <a:xfrm>
            <a:off x="929670" y="3669213"/>
            <a:ext cx="2241194"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URL, username, password dari panitia. </a:t>
            </a:r>
            <a:br/>
            <a:r>
              <a:rPr lang="en-US" sz="960" dirty="0">
                <a:solidFill>
                  <a:srgbClr val="7B8494"/>
                </a:solidFill>
                <a:latin typeface="Arial" pitchFamily="34" charset="0"/>
                <a:ea typeface="Arial" pitchFamily="34" charset="-122"/>
                <a:cs typeface="Arial" pitchFamily="34" charset="-120"/>
              </a:rPr>
              <a:t>Ini pintu masuk Anda.</a:t>
            </a:r>
            <a:endParaRPr lang="en-US" sz="960" dirty="0"/>
          </a:p>
        </p:txBody>
      </p:sp>
      <p:sp>
        <p:nvSpPr>
          <p:cNvPr id="9" name="Shape 7"/>
          <p:cNvSpPr/>
          <p:nvPr/>
        </p:nvSpPr>
        <p:spPr>
          <a:xfrm>
            <a:off x="3451860" y="2989905"/>
            <a:ext cx="2567910" cy="1243218"/>
          </a:xfrm>
          <a:prstGeom prst="roundRect">
            <a:avLst>
              <a:gd name="adj" fmla="val 8583"/>
            </a:avLst>
          </a:prstGeom>
          <a:solidFill>
            <a:srgbClr val="151618"/>
          </a:solidFill>
          <a:ln w="7620">
            <a:solidFill>
              <a:srgbClr val="1D1E21"/>
            </a:solidFill>
            <a:prstDash val="solid"/>
          </a:ln>
        </p:spPr>
      </p:sp>
      <p:sp>
        <p:nvSpPr>
          <p:cNvPr id="10" name="Text 8"/>
          <p:cNvSpPr txBox="1"/>
          <p:nvPr/>
        </p:nvSpPr>
        <p:spPr>
          <a:xfrm>
            <a:off x="3650010" y="3188056"/>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1" name="Text 9"/>
          <p:cNvSpPr txBox="1"/>
          <p:nvPr/>
        </p:nvSpPr>
        <p:spPr>
          <a:xfrm>
            <a:off x="3650010" y="3392973"/>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API key OpenRouter</a:t>
            </a:r>
            <a:endParaRPr lang="en-US" sz="1260" dirty="0"/>
          </a:p>
        </p:txBody>
      </p:sp>
      <p:sp>
        <p:nvSpPr>
          <p:cNvPr id="12" name="Text 10"/>
          <p:cNvSpPr txBox="1"/>
          <p:nvPr/>
        </p:nvSpPr>
        <p:spPr>
          <a:xfrm>
            <a:off x="3650010" y="3669213"/>
            <a:ext cx="2241194"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Dibagikan panitia. Ditempel sendiri di </a:t>
            </a:r>
            <a:br/>
            <a:r>
              <a:rPr lang="en-US" sz="960" dirty="0">
                <a:solidFill>
                  <a:srgbClr val="7B8494"/>
                </a:solidFill>
                <a:latin typeface="Arial" pitchFamily="34" charset="0"/>
                <a:ea typeface="Arial" pitchFamily="34" charset="-122"/>
                <a:cs typeface="Arial" pitchFamily="34" charset="-120"/>
              </a:rPr>
              <a:t>halaman API Keys.</a:t>
            </a:r>
            <a:endParaRPr lang="en-US" sz="960" dirty="0"/>
          </a:p>
        </p:txBody>
      </p:sp>
      <p:sp>
        <p:nvSpPr>
          <p:cNvPr id="13" name="Shape 11"/>
          <p:cNvSpPr/>
          <p:nvPr/>
        </p:nvSpPr>
        <p:spPr>
          <a:xfrm>
            <a:off x="6172200" y="2989905"/>
            <a:ext cx="2567910" cy="1243218"/>
          </a:xfrm>
          <a:prstGeom prst="roundRect">
            <a:avLst>
              <a:gd name="adj" fmla="val 8583"/>
            </a:avLst>
          </a:prstGeom>
          <a:solidFill>
            <a:srgbClr val="151618"/>
          </a:solidFill>
          <a:ln w="7620">
            <a:solidFill>
              <a:srgbClr val="1D1E21"/>
            </a:solidFill>
            <a:prstDash val="solid"/>
          </a:ln>
        </p:spPr>
      </p:sp>
      <p:sp>
        <p:nvSpPr>
          <p:cNvPr id="14" name="Text 12"/>
          <p:cNvSpPr txBox="1"/>
          <p:nvPr/>
        </p:nvSpPr>
        <p:spPr>
          <a:xfrm>
            <a:off x="6370350" y="3188056"/>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5" name="Text 13"/>
          <p:cNvSpPr txBox="1"/>
          <p:nvPr/>
        </p:nvSpPr>
        <p:spPr>
          <a:xfrm>
            <a:off x="6370350" y="3392973"/>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Langganan Claude</a:t>
            </a:r>
            <a:endParaRPr lang="en-US" sz="1260" dirty="0"/>
          </a:p>
        </p:txBody>
      </p:sp>
      <p:sp>
        <p:nvSpPr>
          <p:cNvPr id="16" name="Text 14"/>
          <p:cNvSpPr txBox="1"/>
          <p:nvPr/>
        </p:nvSpPr>
        <p:spPr>
          <a:xfrm>
            <a:off x="6370350" y="3669213"/>
            <a:ext cx="2241194"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Opsional. Punya Claude Code? Ada </a:t>
            </a:r>
            <a:br/>
            <a:r>
              <a:rPr lang="en-US" sz="960" dirty="0">
                <a:solidFill>
                  <a:srgbClr val="7B8494"/>
                </a:solidFill>
                <a:latin typeface="Arial" pitchFamily="34" charset="0"/>
                <a:ea typeface="Arial" pitchFamily="34" charset="-122"/>
                <a:cs typeface="Arial" pitchFamily="34" charset="-120"/>
              </a:rPr>
              <a:t>jalur khusus di Sesi 3.</a:t>
            </a:r>
            <a:endParaRPr lang="en-US" sz="960" dirty="0"/>
          </a:p>
        </p:txBody>
      </p:sp>
      <p:sp>
        <p:nvSpPr>
          <p:cNvPr id="17" name="Shape 15"/>
          <p:cNvSpPr/>
          <p:nvPr/>
        </p:nvSpPr>
        <p:spPr>
          <a:xfrm>
            <a:off x="8892540" y="2989905"/>
            <a:ext cx="2567910" cy="1243218"/>
          </a:xfrm>
          <a:prstGeom prst="roundRect">
            <a:avLst>
              <a:gd name="adj" fmla="val 8583"/>
            </a:avLst>
          </a:prstGeom>
          <a:solidFill>
            <a:srgbClr val="151618"/>
          </a:solidFill>
          <a:ln w="7620">
            <a:solidFill>
              <a:srgbClr val="1D1E21"/>
            </a:solidFill>
            <a:prstDash val="solid"/>
          </a:ln>
        </p:spPr>
      </p:sp>
      <p:sp>
        <p:nvSpPr>
          <p:cNvPr id="18" name="Text 16"/>
          <p:cNvSpPr txBox="1"/>
          <p:nvPr/>
        </p:nvSpPr>
        <p:spPr>
          <a:xfrm>
            <a:off x="9090690" y="3188056"/>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04</a:t>
            </a:r>
            <a:endParaRPr lang="en-US" sz="780" dirty="0"/>
          </a:p>
        </p:txBody>
      </p:sp>
      <p:sp>
        <p:nvSpPr>
          <p:cNvPr id="19" name="Text 17"/>
          <p:cNvSpPr txBox="1"/>
          <p:nvPr/>
        </p:nvSpPr>
        <p:spPr>
          <a:xfrm>
            <a:off x="9090690" y="3392973"/>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Akun Google</a:t>
            </a:r>
            <a:endParaRPr lang="en-US" sz="1260" dirty="0"/>
          </a:p>
        </p:txBody>
      </p:sp>
      <p:sp>
        <p:nvSpPr>
          <p:cNvPr id="20" name="Text 18"/>
          <p:cNvSpPr txBox="1"/>
          <p:nvPr/>
        </p:nvSpPr>
        <p:spPr>
          <a:xfrm>
            <a:off x="9090690" y="3669213"/>
            <a:ext cx="2241194"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Untuk Sesi 5. Emailnya harus sudah </a:t>
            </a:r>
            <a:br/>
            <a:r>
              <a:rPr lang="en-US" sz="960" dirty="0">
                <a:solidFill>
                  <a:srgbClr val="7B8494"/>
                </a:solidFill>
                <a:latin typeface="Arial" pitchFamily="34" charset="0"/>
                <a:ea typeface="Arial" pitchFamily="34" charset="-122"/>
                <a:cs typeface="Arial" pitchFamily="34" charset="-120"/>
              </a:rPr>
              <a:t>dikirim ke panitia H-2.</a:t>
            </a:r>
            <a:endParaRPr lang="en-US" sz="960" dirty="0"/>
          </a:p>
        </p:txBody>
      </p:sp>
      <p:sp>
        <p:nvSpPr>
          <p:cNvPr id="21" name="Shape 19"/>
          <p:cNvSpPr/>
          <p:nvPr/>
        </p:nvSpPr>
        <p:spPr>
          <a:xfrm>
            <a:off x="731520" y="4476902"/>
            <a:ext cx="10728930" cy="1319754"/>
          </a:xfrm>
          <a:prstGeom prst="roundRect">
            <a:avLst>
              <a:gd name="adj" fmla="val 6929"/>
            </a:avLst>
          </a:prstGeom>
          <a:solidFill>
            <a:srgbClr val="132420"/>
          </a:solidFill>
          <a:ln w="7620">
            <a:solidFill>
              <a:srgbClr val="1D1E21"/>
            </a:solidFill>
            <a:prstDash val="solid"/>
          </a:ln>
        </p:spPr>
      </p:sp>
      <p:sp>
        <p:nvSpPr>
          <p:cNvPr id="22" name="Shape 20"/>
          <p:cNvSpPr/>
          <p:nvPr/>
        </p:nvSpPr>
        <p:spPr>
          <a:xfrm>
            <a:off x="731520" y="4518050"/>
            <a:ext cx="15270" cy="1237458"/>
          </a:xfrm>
          <a:prstGeom prst="rect">
            <a:avLst/>
          </a:prstGeom>
          <a:solidFill>
            <a:srgbClr val="62DFB0"/>
          </a:solidFill>
          <a:ln/>
        </p:spPr>
      </p:sp>
      <p:sp>
        <p:nvSpPr>
          <p:cNvPr id="23" name="Text 21"/>
          <p:cNvSpPr txBox="1"/>
          <p:nvPr/>
        </p:nvSpPr>
        <p:spPr>
          <a:xfrm>
            <a:off x="914400" y="4629333"/>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SEBELUM KITA MULAI</a:t>
            </a:r>
            <a:endParaRPr lang="en-US" sz="840" dirty="0"/>
          </a:p>
        </p:txBody>
      </p:sp>
      <p:sp>
        <p:nvSpPr>
          <p:cNvPr id="24" name="Shape 22"/>
          <p:cNvSpPr/>
          <p:nvPr/>
        </p:nvSpPr>
        <p:spPr>
          <a:xfrm>
            <a:off x="914400" y="4939863"/>
            <a:ext cx="106710" cy="106710"/>
          </a:xfrm>
          <a:prstGeom prst="roundRect">
            <a:avLst>
              <a:gd name="adj" fmla="val 21423"/>
            </a:avLst>
          </a:prstGeom>
          <a:ln w="11430">
            <a:solidFill>
              <a:srgbClr val="62DFB0"/>
            </a:solidFill>
            <a:prstDash val="solid"/>
          </a:ln>
        </p:spPr>
      </p:sp>
      <p:sp>
        <p:nvSpPr>
          <p:cNvPr id="25" name="Text 23"/>
          <p:cNvSpPr txBox="1"/>
          <p:nvPr/>
        </p:nvSpPr>
        <p:spPr>
          <a:xfrm>
            <a:off x="1112550" y="4880061"/>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Buka Web UI di browser laptop, sudah login</a:t>
            </a:r>
            <a:endParaRPr lang="en-US" sz="1080" dirty="0"/>
          </a:p>
        </p:txBody>
      </p:sp>
      <p:sp>
        <p:nvSpPr>
          <p:cNvPr id="26" name="Shape 24"/>
          <p:cNvSpPr/>
          <p:nvPr/>
        </p:nvSpPr>
        <p:spPr>
          <a:xfrm>
            <a:off x="914400" y="5222596"/>
            <a:ext cx="106710" cy="106710"/>
          </a:xfrm>
          <a:prstGeom prst="roundRect">
            <a:avLst>
              <a:gd name="adj" fmla="val 21423"/>
            </a:avLst>
          </a:prstGeom>
          <a:ln w="11430">
            <a:solidFill>
              <a:srgbClr val="62DFB0"/>
            </a:solidFill>
            <a:prstDash val="solid"/>
          </a:ln>
        </p:spPr>
      </p:sp>
      <p:sp>
        <p:nvSpPr>
          <p:cNvPr id="27" name="Text 25"/>
          <p:cNvSpPr txBox="1"/>
          <p:nvPr/>
        </p:nvSpPr>
        <p:spPr>
          <a:xfrm>
            <a:off x="1112550" y="516270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API key OpenRouter siap disalin</a:t>
            </a:r>
            <a:endParaRPr lang="en-US" sz="1080" dirty="0"/>
          </a:p>
        </p:txBody>
      </p:sp>
      <p:sp>
        <p:nvSpPr>
          <p:cNvPr id="28" name="Shape 26"/>
          <p:cNvSpPr/>
          <p:nvPr/>
        </p:nvSpPr>
        <p:spPr>
          <a:xfrm>
            <a:off x="914400" y="5505237"/>
            <a:ext cx="106710" cy="106710"/>
          </a:xfrm>
          <a:prstGeom prst="roundRect">
            <a:avLst>
              <a:gd name="adj" fmla="val 21423"/>
            </a:avLst>
          </a:prstGeom>
          <a:ln w="11430">
            <a:solidFill>
              <a:srgbClr val="62DFB0"/>
            </a:solidFill>
            <a:prstDash val="solid"/>
          </a:ln>
        </p:spPr>
      </p:sp>
      <p:sp>
        <p:nvSpPr>
          <p:cNvPr id="29" name="Text 27"/>
          <p:cNvSpPr txBox="1"/>
          <p:nvPr/>
        </p:nvSpPr>
        <p:spPr>
          <a:xfrm>
            <a:off x="1112550" y="544543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Telegram terpasang dan sudah login di HP</a:t>
            </a:r>
            <a:endParaRPr lang="en-US" sz="1080" dirty="0"/>
          </a:p>
        </p:txBody>
      </p:sp>
      <p:sp>
        <p:nvSpPr>
          <p:cNvPr id="30" name="Text 28"/>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02 / 12</a:t>
            </a:r>
            <a:endParaRPr lang="en-US" sz="78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02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Masuk ke Web UI</a:t>
            </a:r>
            <a:endParaRPr lang="en-US" sz="2592" dirty="0"/>
          </a:p>
        </p:txBody>
      </p:sp>
      <p:sp>
        <p:nvSpPr>
          <p:cNvPr id="5" name="Text 3"/>
          <p:cNvSpPr txBox="1"/>
          <p:nvPr/>
        </p:nvSpPr>
        <p:spPr>
          <a:xfrm>
            <a:off x="731520" y="1577614"/>
            <a:ext cx="5307635" cy="486827"/>
          </a:xfrm>
          <a:prstGeom prst="rect">
            <a:avLst/>
          </a:prstGeom>
          <a:noFill/>
          <a:ln/>
        </p:spPr>
        <p:txBody>
          <a:bodyPr wrap="square" lIns="0" tIns="0" rIns="0" bIns="0" rtlCol="0" anchor="t"/>
          <a:lstStyle/>
          <a:p>
            <a:pPr algn="l" indent="0" marL="0">
              <a:lnSpc>
                <a:spcPts val="1800"/>
              </a:lnSpc>
              <a:buNone/>
            </a:pPr>
            <a:r>
              <a:rPr lang="en-US" sz="1162" dirty="0">
                <a:solidFill>
                  <a:srgbClr val="7B8494"/>
                </a:solidFill>
                <a:latin typeface="Arial" pitchFamily="34" charset="0"/>
                <a:ea typeface="Arial" pitchFamily="34" charset="-122"/>
                <a:cs typeface="Arial" pitchFamily="34" charset="-120"/>
              </a:rPr>
              <a:t>Hermes berjalan di server panitia. Laptop Anda hanya jendela: cukup browser, </a:t>
            </a:r>
            <a:br/>
            <a:r>
              <a:rPr lang="en-US" sz="1162" dirty="0">
                <a:solidFill>
                  <a:srgbClr val="7B8494"/>
                </a:solidFill>
                <a:latin typeface="Arial" pitchFamily="34" charset="0"/>
                <a:ea typeface="Arial" pitchFamily="34" charset="-122"/>
                <a:cs typeface="Arial" pitchFamily="34" charset="-120"/>
              </a:rPr>
              <a:t>tanpa terminal, tanpa instalasi.</a:t>
            </a:r>
            <a:endParaRPr lang="en-US" sz="1162" dirty="0"/>
          </a:p>
        </p:txBody>
      </p:sp>
      <p:sp>
        <p:nvSpPr>
          <p:cNvPr id="6" name="Shape 4"/>
          <p:cNvSpPr/>
          <p:nvPr/>
        </p:nvSpPr>
        <p:spPr>
          <a:xfrm>
            <a:off x="731520" y="2249515"/>
            <a:ext cx="10728930" cy="591434"/>
          </a:xfrm>
          <a:prstGeom prst="roundRect">
            <a:avLst>
              <a:gd name="adj" fmla="val 13605"/>
            </a:avLst>
          </a:prstGeom>
          <a:solidFill>
            <a:srgbClr val="06070A"/>
          </a:solidFill>
          <a:ln w="7620">
            <a:solidFill>
              <a:srgbClr val="1D1E21"/>
            </a:solidFill>
            <a:prstDash val="solid"/>
          </a:ln>
        </p:spPr>
      </p:sp>
      <p:sp>
        <p:nvSpPr>
          <p:cNvPr id="7" name="Shape 5"/>
          <p:cNvSpPr/>
          <p:nvPr/>
        </p:nvSpPr>
        <p:spPr>
          <a:xfrm>
            <a:off x="739110" y="2257105"/>
            <a:ext cx="10713750" cy="235092"/>
          </a:xfrm>
          <a:prstGeom prst="roundRect">
            <a:avLst>
              <a:gd name="adj" fmla="val 31389"/>
            </a:avLst>
          </a:prstGeom>
          <a:solidFill>
            <a:srgbClr val="0E0F12"/>
          </a:solidFill>
          <a:ln/>
        </p:spPr>
      </p:sp>
      <p:sp>
        <p:nvSpPr>
          <p:cNvPr id="8" name="Shape 6"/>
          <p:cNvSpPr/>
          <p:nvPr/>
        </p:nvSpPr>
        <p:spPr>
          <a:xfrm>
            <a:off x="739110" y="2370856"/>
            <a:ext cx="10713750" cy="121341"/>
          </a:xfrm>
          <a:prstGeom prst="rect">
            <a:avLst/>
          </a:prstGeom>
          <a:solidFill>
            <a:srgbClr val="0E0F12"/>
          </a:solidFill>
          <a:ln/>
        </p:spPr>
      </p:sp>
      <p:sp>
        <p:nvSpPr>
          <p:cNvPr id="9" name="Shape 7"/>
          <p:cNvSpPr/>
          <p:nvPr/>
        </p:nvSpPr>
        <p:spPr>
          <a:xfrm>
            <a:off x="731520" y="2492197"/>
            <a:ext cx="10728930" cy="0"/>
          </a:xfrm>
          <a:prstGeom prst="line">
            <a:avLst/>
          </a:prstGeom>
          <a:noFill/>
          <a:ln w="7620">
            <a:solidFill>
              <a:srgbClr val="1D1E21"/>
            </a:solidFill>
            <a:prstDash val="solid"/>
          </a:ln>
        </p:spPr>
      </p:sp>
      <p:sp>
        <p:nvSpPr>
          <p:cNvPr id="10" name="Text 8"/>
          <p:cNvSpPr txBox="1"/>
          <p:nvPr/>
        </p:nvSpPr>
        <p:spPr>
          <a:xfrm>
            <a:off x="825429" y="2309866"/>
            <a:ext cx="485912" cy="139446"/>
          </a:xfrm>
          <a:prstGeom prst="rect">
            <a:avLst/>
          </a:prstGeom>
          <a:noFill/>
          <a:ln/>
        </p:spPr>
        <p:txBody>
          <a:bodyPr wrap="square" lIns="0" tIns="0" rIns="0" bIns="0" rtlCol="0" anchor="t"/>
          <a:lstStyle/>
          <a:p>
            <a:pPr algn="l" indent="0" marL="0">
              <a:lnSpc>
                <a:spcPts val="961"/>
              </a:lnSpc>
              <a:buNone/>
            </a:pPr>
            <a:r>
              <a:rPr lang="en-US" sz="686" dirty="0">
                <a:solidFill>
                  <a:srgbClr val="B9C0CD"/>
                </a:solidFill>
                <a:latin typeface="Courier New" pitchFamily="34" charset="0"/>
                <a:ea typeface="Courier New" pitchFamily="34" charset="-122"/>
                <a:cs typeface="Courier New" pitchFamily="34" charset="-120"/>
              </a:rPr>
              <a:t>browser</a:t>
            </a:r>
            <a:endParaRPr lang="en-US" sz="686" dirty="0"/>
          </a:p>
        </p:txBody>
      </p:sp>
      <p:sp>
        <p:nvSpPr>
          <p:cNvPr id="11" name="Text 9"/>
          <p:cNvSpPr txBox="1"/>
          <p:nvPr/>
        </p:nvSpPr>
        <p:spPr>
          <a:xfrm>
            <a:off x="838779" y="2586106"/>
            <a:ext cx="10514411" cy="181051"/>
          </a:xfrm>
          <a:prstGeom prst="rect">
            <a:avLst/>
          </a:prstGeom>
          <a:noFill/>
          <a:ln/>
        </p:spPr>
        <p:txBody>
          <a:bodyPr wrap="square" lIns="0" tIns="0" rIns="0" bIns="0" rtlCol="0" anchor="t"/>
          <a:lstStyle/>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https://&lt;ALAMAT_DASHBOARD_PANITIA&gt;</a:t>
            </a:r>
            <a:endParaRPr lang="en-US" sz="792" dirty="0"/>
          </a:p>
        </p:txBody>
      </p:sp>
      <p:sp>
        <p:nvSpPr>
          <p:cNvPr id="12" name="Shape 10"/>
          <p:cNvSpPr/>
          <p:nvPr/>
        </p:nvSpPr>
        <p:spPr>
          <a:xfrm>
            <a:off x="731520" y="3055468"/>
            <a:ext cx="10728930" cy="1410188"/>
          </a:xfrm>
          <a:prstGeom prst="roundRect">
            <a:avLst>
              <a:gd name="adj" fmla="val 5706"/>
            </a:avLst>
          </a:prstGeom>
          <a:solidFill>
            <a:srgbClr val="0E0F12"/>
          </a:solidFill>
          <a:ln w="7620">
            <a:solidFill>
              <a:srgbClr val="1D1E21"/>
            </a:solidFill>
            <a:prstDash val="solid"/>
          </a:ln>
        </p:spPr>
      </p:sp>
      <p:sp>
        <p:nvSpPr>
          <p:cNvPr id="13" name="Shape 11"/>
          <p:cNvSpPr/>
          <p:nvPr/>
        </p:nvSpPr>
        <p:spPr>
          <a:xfrm>
            <a:off x="731520" y="3091678"/>
            <a:ext cx="13442" cy="1337767"/>
          </a:xfrm>
          <a:prstGeom prst="rect">
            <a:avLst/>
          </a:prstGeom>
          <a:solidFill>
            <a:srgbClr val="2F3032"/>
          </a:solidFill>
          <a:ln/>
        </p:spPr>
      </p:sp>
      <p:sp>
        <p:nvSpPr>
          <p:cNvPr id="14" name="Text 12"/>
          <p:cNvSpPr txBox="1"/>
          <p:nvPr/>
        </p:nvSpPr>
        <p:spPr>
          <a:xfrm>
            <a:off x="892454" y="3189610"/>
            <a:ext cx="10682478" cy="145481"/>
          </a:xfrm>
          <a:prstGeom prst="rect">
            <a:avLst/>
          </a:prstGeom>
          <a:noFill/>
          <a:ln/>
        </p:spPr>
        <p:txBody>
          <a:bodyPr wrap="square" lIns="0" tIns="0" rIns="0" bIns="0" rtlCol="0" anchor="t"/>
          <a:lstStyle/>
          <a:p>
            <a:pPr algn="l" indent="0" marL="0">
              <a:lnSpc>
                <a:spcPts val="998"/>
              </a:lnSpc>
              <a:buNone/>
            </a:pPr>
            <a:r>
              <a:rPr lang="en-US" sz="739" b="1" spc="44" kern="0" dirty="0">
                <a:solidFill>
                  <a:srgbClr val="7B8494"/>
                </a:solidFill>
                <a:latin typeface="Arial" pitchFamily="34" charset="0"/>
                <a:ea typeface="Arial" pitchFamily="34" charset="-122"/>
                <a:cs typeface="Arial" pitchFamily="34" charset="-120"/>
              </a:rPr>
              <a:t>LANGKAH</a:t>
            </a:r>
            <a:endParaRPr lang="en-US" sz="739" dirty="0"/>
          </a:p>
        </p:txBody>
      </p:sp>
      <p:sp>
        <p:nvSpPr>
          <p:cNvPr id="15" name="Shape 13"/>
          <p:cNvSpPr/>
          <p:nvPr/>
        </p:nvSpPr>
        <p:spPr>
          <a:xfrm>
            <a:off x="892454" y="3462833"/>
            <a:ext cx="93909" cy="93909"/>
          </a:xfrm>
          <a:prstGeom prst="roundRect">
            <a:avLst>
              <a:gd name="adj" fmla="val 21422"/>
            </a:avLst>
          </a:prstGeom>
          <a:ln w="11430">
            <a:solidFill>
              <a:srgbClr val="4C5464"/>
            </a:solidFill>
            <a:prstDash val="solid"/>
          </a:ln>
        </p:spPr>
      </p:sp>
      <p:sp>
        <p:nvSpPr>
          <p:cNvPr id="16" name="Text 14"/>
          <p:cNvSpPr txBox="1"/>
          <p:nvPr/>
        </p:nvSpPr>
        <p:spPr>
          <a:xfrm>
            <a:off x="1066830" y="3410255"/>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1. Salin alamat Web UI dari panitia, buka di browser laptop</a:t>
            </a:r>
            <a:endParaRPr lang="en-US" sz="950" dirty="0"/>
          </a:p>
        </p:txBody>
      </p:sp>
      <p:sp>
        <p:nvSpPr>
          <p:cNvPr id="17" name="Shape 15"/>
          <p:cNvSpPr/>
          <p:nvPr/>
        </p:nvSpPr>
        <p:spPr>
          <a:xfrm>
            <a:off x="892454" y="3711641"/>
            <a:ext cx="93909" cy="93909"/>
          </a:xfrm>
          <a:prstGeom prst="roundRect">
            <a:avLst>
              <a:gd name="adj" fmla="val 21422"/>
            </a:avLst>
          </a:prstGeom>
          <a:ln w="11430">
            <a:solidFill>
              <a:srgbClr val="4C5464"/>
            </a:solidFill>
            <a:prstDash val="solid"/>
          </a:ln>
        </p:spPr>
      </p:sp>
      <p:sp>
        <p:nvSpPr>
          <p:cNvPr id="18" name="Text 16"/>
          <p:cNvSpPr txBox="1"/>
          <p:nvPr/>
        </p:nvSpPr>
        <p:spPr>
          <a:xfrm>
            <a:off x="1066830" y="3658972"/>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2. Login dengan username/password yang dibagikan panitia, atau klik Sign in with Nous Research kalau dashboard memakai OAuth</a:t>
            </a:r>
            <a:endParaRPr lang="en-US" sz="950" dirty="0"/>
          </a:p>
        </p:txBody>
      </p:sp>
      <p:sp>
        <p:nvSpPr>
          <p:cNvPr id="19" name="Shape 17"/>
          <p:cNvSpPr/>
          <p:nvPr/>
        </p:nvSpPr>
        <p:spPr>
          <a:xfrm>
            <a:off x="892454" y="3960449"/>
            <a:ext cx="93909" cy="93909"/>
          </a:xfrm>
          <a:prstGeom prst="roundRect">
            <a:avLst>
              <a:gd name="adj" fmla="val 21422"/>
            </a:avLst>
          </a:prstGeom>
          <a:ln w="11430">
            <a:solidFill>
              <a:srgbClr val="4C5464"/>
            </a:solidFill>
            <a:prstDash val="solid"/>
          </a:ln>
        </p:spPr>
      </p:sp>
      <p:sp>
        <p:nvSpPr>
          <p:cNvPr id="20" name="Text 18"/>
          <p:cNvSpPr txBox="1"/>
          <p:nvPr/>
        </p:nvSpPr>
        <p:spPr>
          <a:xfrm>
            <a:off x="1066830" y="3907780"/>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3. Pastikan gembok HTTPS terlihat dan tampilan Status terbuka tanpa peringatan merah</a:t>
            </a:r>
            <a:endParaRPr lang="en-US" sz="950" dirty="0"/>
          </a:p>
        </p:txBody>
      </p:sp>
      <p:sp>
        <p:nvSpPr>
          <p:cNvPr id="21" name="Shape 19"/>
          <p:cNvSpPr/>
          <p:nvPr/>
        </p:nvSpPr>
        <p:spPr>
          <a:xfrm>
            <a:off x="892454" y="4209166"/>
            <a:ext cx="93909" cy="93909"/>
          </a:xfrm>
          <a:prstGeom prst="roundRect">
            <a:avLst>
              <a:gd name="adj" fmla="val 21422"/>
            </a:avLst>
          </a:prstGeom>
          <a:ln w="11430">
            <a:solidFill>
              <a:srgbClr val="4C5464"/>
            </a:solidFill>
            <a:prstDash val="solid"/>
          </a:ln>
        </p:spPr>
      </p:sp>
      <p:sp>
        <p:nvSpPr>
          <p:cNvPr id="22" name="Text 20"/>
          <p:cNvSpPr txBox="1"/>
          <p:nvPr/>
        </p:nvSpPr>
        <p:spPr>
          <a:xfrm>
            <a:off x="1066830" y="4156588"/>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4. Biarkan tab ini terbuka sepanjang training</a:t>
            </a:r>
            <a:endParaRPr lang="en-US" sz="950" dirty="0"/>
          </a:p>
        </p:txBody>
      </p:sp>
      <p:sp>
        <p:nvSpPr>
          <p:cNvPr id="23" name="Shape 21"/>
          <p:cNvSpPr/>
          <p:nvPr/>
        </p:nvSpPr>
        <p:spPr>
          <a:xfrm>
            <a:off x="731520" y="4680265"/>
            <a:ext cx="10728930" cy="1410188"/>
          </a:xfrm>
          <a:prstGeom prst="roundRect">
            <a:avLst>
              <a:gd name="adj" fmla="val 5706"/>
            </a:avLst>
          </a:prstGeom>
          <a:solidFill>
            <a:srgbClr val="132420"/>
          </a:solidFill>
          <a:ln w="7620">
            <a:solidFill>
              <a:srgbClr val="1D1E21"/>
            </a:solidFill>
            <a:prstDash val="solid"/>
          </a:ln>
        </p:spPr>
      </p:sp>
      <p:sp>
        <p:nvSpPr>
          <p:cNvPr id="24" name="Shape 22"/>
          <p:cNvSpPr/>
          <p:nvPr/>
        </p:nvSpPr>
        <p:spPr>
          <a:xfrm>
            <a:off x="731520" y="4716475"/>
            <a:ext cx="13442" cy="1337767"/>
          </a:xfrm>
          <a:prstGeom prst="rect">
            <a:avLst/>
          </a:prstGeom>
          <a:solidFill>
            <a:srgbClr val="62DFB0"/>
          </a:solidFill>
          <a:ln/>
        </p:spPr>
      </p:sp>
      <p:sp>
        <p:nvSpPr>
          <p:cNvPr id="25" name="Text 23"/>
          <p:cNvSpPr txBox="1"/>
          <p:nvPr/>
        </p:nvSpPr>
        <p:spPr>
          <a:xfrm>
            <a:off x="892454" y="4814407"/>
            <a:ext cx="10682478" cy="145481"/>
          </a:xfrm>
          <a:prstGeom prst="rect">
            <a:avLst/>
          </a:prstGeom>
          <a:noFill/>
          <a:ln/>
        </p:spPr>
        <p:txBody>
          <a:bodyPr wrap="square" lIns="0" tIns="0" rIns="0" bIns="0" rtlCol="0" anchor="t"/>
          <a:lstStyle/>
          <a:p>
            <a:pPr algn="l" indent="0" marL="0">
              <a:lnSpc>
                <a:spcPts val="998"/>
              </a:lnSpc>
              <a:buNone/>
            </a:pPr>
            <a:r>
              <a:rPr lang="en-US" sz="739" b="1" spc="44" kern="0" dirty="0">
                <a:solidFill>
                  <a:srgbClr val="62DFB0"/>
                </a:solidFill>
                <a:latin typeface="Arial" pitchFamily="34" charset="0"/>
                <a:ea typeface="Arial" pitchFamily="34" charset="-122"/>
                <a:cs typeface="Arial" pitchFamily="34" charset="-120"/>
              </a:rPr>
              <a:t>KALAU ADA MASALAH</a:t>
            </a:r>
            <a:endParaRPr lang="en-US" sz="739" dirty="0"/>
          </a:p>
        </p:txBody>
      </p:sp>
      <p:sp>
        <p:nvSpPr>
          <p:cNvPr id="26" name="Shape 24"/>
          <p:cNvSpPr/>
          <p:nvPr/>
        </p:nvSpPr>
        <p:spPr>
          <a:xfrm>
            <a:off x="892454" y="5087630"/>
            <a:ext cx="93909" cy="93909"/>
          </a:xfrm>
          <a:prstGeom prst="roundRect">
            <a:avLst>
              <a:gd name="adj" fmla="val 21422"/>
            </a:avLst>
          </a:prstGeom>
          <a:ln w="11430">
            <a:solidFill>
              <a:srgbClr val="62DFB0"/>
            </a:solidFill>
            <a:prstDash val="solid"/>
          </a:ln>
        </p:spPr>
      </p:sp>
      <p:sp>
        <p:nvSpPr>
          <p:cNvPr id="27" name="Text 25"/>
          <p:cNvSpPr txBox="1"/>
          <p:nvPr/>
        </p:nvSpPr>
        <p:spPr>
          <a:xfrm>
            <a:off x="1066830" y="5034961"/>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Halaman tidak terbuka → cek alamat persis seperti dibagikan, termasuk https:// di depannya</a:t>
            </a:r>
            <a:endParaRPr lang="en-US" sz="950" dirty="0"/>
          </a:p>
        </p:txBody>
      </p:sp>
      <p:sp>
        <p:nvSpPr>
          <p:cNvPr id="28" name="Shape 26"/>
          <p:cNvSpPr/>
          <p:nvPr/>
        </p:nvSpPr>
        <p:spPr>
          <a:xfrm>
            <a:off x="892454" y="5336438"/>
            <a:ext cx="93909" cy="93909"/>
          </a:xfrm>
          <a:prstGeom prst="roundRect">
            <a:avLst>
              <a:gd name="adj" fmla="val 21422"/>
            </a:avLst>
          </a:prstGeom>
          <a:ln w="11430">
            <a:solidFill>
              <a:srgbClr val="62DFB0"/>
            </a:solidFill>
            <a:prstDash val="solid"/>
          </a:ln>
        </p:spPr>
      </p:sp>
      <p:sp>
        <p:nvSpPr>
          <p:cNvPr id="29" name="Text 27"/>
          <p:cNvSpPr txBox="1"/>
          <p:nvPr/>
        </p:nvSpPr>
        <p:spPr>
          <a:xfrm>
            <a:off x="1066830" y="5283769"/>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Diminta login tapi ditolak → minta panitia isi ulang username/password-nya</a:t>
            </a:r>
            <a:endParaRPr lang="en-US" sz="950" dirty="0"/>
          </a:p>
        </p:txBody>
      </p:sp>
      <p:sp>
        <p:nvSpPr>
          <p:cNvPr id="30" name="Shape 28"/>
          <p:cNvSpPr/>
          <p:nvPr/>
        </p:nvSpPr>
        <p:spPr>
          <a:xfrm>
            <a:off x="892454" y="5585155"/>
            <a:ext cx="93909" cy="93909"/>
          </a:xfrm>
          <a:prstGeom prst="roundRect">
            <a:avLst>
              <a:gd name="adj" fmla="val 21422"/>
            </a:avLst>
          </a:prstGeom>
          <a:ln w="11430">
            <a:solidFill>
              <a:srgbClr val="62DFB0"/>
            </a:solidFill>
            <a:prstDash val="solid"/>
          </a:ln>
        </p:spPr>
      </p:sp>
      <p:sp>
        <p:nvSpPr>
          <p:cNvPr id="31" name="Text 29"/>
          <p:cNvSpPr txBox="1"/>
          <p:nvPr/>
        </p:nvSpPr>
        <p:spPr>
          <a:xfrm>
            <a:off x="1066830" y="5532577"/>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Lupa password → jangan dicoba berulang, minta reset ke panitia</a:t>
            </a:r>
            <a:endParaRPr lang="en-US" sz="950" dirty="0"/>
          </a:p>
        </p:txBody>
      </p:sp>
      <p:sp>
        <p:nvSpPr>
          <p:cNvPr id="32" name="Shape 30"/>
          <p:cNvSpPr/>
          <p:nvPr/>
        </p:nvSpPr>
        <p:spPr>
          <a:xfrm>
            <a:off x="892454" y="5833963"/>
            <a:ext cx="93909" cy="93909"/>
          </a:xfrm>
          <a:prstGeom prst="roundRect">
            <a:avLst>
              <a:gd name="adj" fmla="val 21422"/>
            </a:avLst>
          </a:prstGeom>
          <a:ln w="11430">
            <a:solidFill>
              <a:srgbClr val="62DFB0"/>
            </a:solidFill>
            <a:prstDash val="solid"/>
          </a:ln>
        </p:spPr>
      </p:sp>
      <p:sp>
        <p:nvSpPr>
          <p:cNvPr id="33" name="Text 31"/>
          <p:cNvSpPr txBox="1"/>
          <p:nvPr/>
        </p:nvSpPr>
        <p:spPr>
          <a:xfrm>
            <a:off x="1066830" y="5781294"/>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Tanda tidak aman / sertifikat ditolak → jangan dilanjutkan, laporkan ke panitia</a:t>
            </a:r>
            <a:endParaRPr lang="en-US" sz="950" dirty="0"/>
          </a:p>
        </p:txBody>
      </p:sp>
      <p:sp>
        <p:nvSpPr>
          <p:cNvPr id="34" name="Text 3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02 / 12 · DETAIL</a:t>
            </a:r>
            <a:endParaRPr lang="en-US" sz="78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02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Masuk ke Web UI (lanjutan)</a:t>
            </a:r>
            <a:endParaRPr lang="en-US" sz="2592" dirty="0"/>
          </a:p>
        </p:txBody>
      </p:sp>
      <p:sp>
        <p:nvSpPr>
          <p:cNvPr id="5" name="Text 3"/>
          <p:cNvSpPr txBox="1"/>
          <p:nvPr/>
        </p:nvSpPr>
        <p:spPr>
          <a:xfrm>
            <a:off x="731520" y="1577614"/>
            <a:ext cx="6029279" cy="813084"/>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Alamat training berasal dari provider panitia dan sudah HTTPS, jadi lalu </a:t>
            </a:r>
            <a:br/>
            <a:r>
              <a:rPr lang="en-US" sz="1320" dirty="0">
                <a:solidFill>
                  <a:srgbClr val="7B8494"/>
                </a:solidFill>
                <a:latin typeface="Arial" pitchFamily="34" charset="0"/>
                <a:ea typeface="Arial" pitchFamily="34" charset="-122"/>
                <a:cs typeface="Arial" pitchFamily="34" charset="-120"/>
              </a:rPr>
              <a:t>lintasnya terenkripsi. Port 9119 hanya relevan untuk instalasi mandiri — </a:t>
            </a:r>
            <a:br/>
            <a:r>
              <a:rPr lang="en-US" sz="1320" dirty="0">
                <a:solidFill>
                  <a:srgbClr val="7B8494"/>
                </a:solidFill>
                <a:latin typeface="Arial" pitchFamily="34" charset="0"/>
                <a:ea typeface="Arial" pitchFamily="34" charset="-122"/>
                <a:cs typeface="Arial" pitchFamily="34" charset="-120"/>
              </a:rPr>
              <a:t>peserta cukup memakai alamat yang dibagikan.</a:t>
            </a:r>
            <a:endParaRPr lang="en-US" sz="1320" dirty="0"/>
          </a:p>
        </p:txBody>
      </p:sp>
      <p:sp>
        <p:nvSpPr>
          <p:cNvPr id="6"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02 / 12 · DETAIL</a:t>
            </a:r>
            <a:endParaRPr lang="en-US" sz="78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731520" y="1954530"/>
            <a:ext cx="198150" cy="0"/>
          </a:xfrm>
          <a:prstGeom prst="line">
            <a:avLst/>
          </a:prstGeom>
          <a:noFill/>
          <a:ln w="7620">
            <a:solidFill>
              <a:srgbClr val="323C5E"/>
            </a:solidFill>
            <a:prstDash val="solid"/>
          </a:ln>
        </p:spPr>
      </p:sp>
      <p:sp>
        <p:nvSpPr>
          <p:cNvPr id="3" name="Text 1"/>
          <p:cNvSpPr txBox="1"/>
          <p:nvPr/>
        </p:nvSpPr>
        <p:spPr>
          <a:xfrm>
            <a:off x="1021110" y="1883664"/>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01 · KENALI</a:t>
            </a:r>
            <a:endParaRPr lang="en-US" sz="900" dirty="0"/>
          </a:p>
        </p:txBody>
      </p:sp>
      <p:sp>
        <p:nvSpPr>
          <p:cNvPr id="4" name="Text 2"/>
          <p:cNvSpPr txBox="1"/>
          <p:nvPr/>
        </p:nvSpPr>
        <p:spPr>
          <a:xfrm>
            <a:off x="731520" y="2276124"/>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Satu tugas, dua cara.</a:t>
            </a:r>
            <a:endParaRPr lang="en-US" sz="4800" dirty="0"/>
          </a:p>
        </p:txBody>
      </p:sp>
      <p:sp>
        <p:nvSpPr>
          <p:cNvPr id="5" name="Text 3"/>
          <p:cNvSpPr txBox="1"/>
          <p:nvPr/>
        </p:nvSpPr>
        <p:spPr>
          <a:xfrm>
            <a:off x="731520" y="316611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B8494"/>
                </a:solidFill>
                <a:latin typeface="Courier New" pitchFamily="34" charset="0"/>
                <a:ea typeface="Courier New" pitchFamily="34" charset="-122"/>
                <a:cs typeface="Courier New" pitchFamily="34" charset="-120"/>
              </a:rPr>
              <a:t>APLIKASI AI BIASA</a:t>
            </a:r>
            <a:endParaRPr lang="en-US" sz="840" dirty="0"/>
          </a:p>
        </p:txBody>
      </p:sp>
      <p:sp>
        <p:nvSpPr>
          <p:cNvPr id="6" name="Shape 4"/>
          <p:cNvSpPr/>
          <p:nvPr/>
        </p:nvSpPr>
        <p:spPr>
          <a:xfrm>
            <a:off x="731520" y="3547689"/>
            <a:ext cx="38130" cy="38130"/>
          </a:xfrm>
          <a:prstGeom prst="ellipse">
            <a:avLst/>
          </a:prstGeom>
          <a:solidFill>
            <a:srgbClr val="2F3032"/>
          </a:solidFill>
          <a:ln/>
        </p:spPr>
      </p:sp>
      <p:sp>
        <p:nvSpPr>
          <p:cNvPr id="7" name="Text 5"/>
          <p:cNvSpPr txBox="1"/>
          <p:nvPr/>
        </p:nvSpPr>
        <p:spPr>
          <a:xfrm>
            <a:off x="861090" y="346255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Anda bertanya, ia menjawab</a:t>
            </a:r>
            <a:endParaRPr lang="en-US" sz="1140" dirty="0"/>
          </a:p>
        </p:txBody>
      </p:sp>
      <p:sp>
        <p:nvSpPr>
          <p:cNvPr id="8" name="Shape 6"/>
          <p:cNvSpPr/>
          <p:nvPr/>
        </p:nvSpPr>
        <p:spPr>
          <a:xfrm>
            <a:off x="731520" y="3841852"/>
            <a:ext cx="38130" cy="38130"/>
          </a:xfrm>
          <a:prstGeom prst="ellipse">
            <a:avLst/>
          </a:prstGeom>
          <a:solidFill>
            <a:srgbClr val="2F3032"/>
          </a:solidFill>
          <a:ln/>
        </p:spPr>
      </p:sp>
      <p:sp>
        <p:nvSpPr>
          <p:cNvPr id="9" name="Text 7"/>
          <p:cNvSpPr txBox="1"/>
          <p:nvPr/>
        </p:nvSpPr>
        <p:spPr>
          <a:xfrm>
            <a:off x="861090" y="375663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Jawabannya dari apa yang ia ingat</a:t>
            </a:r>
            <a:endParaRPr lang="en-US" sz="1140" dirty="0"/>
          </a:p>
        </p:txBody>
      </p:sp>
      <p:sp>
        <p:nvSpPr>
          <p:cNvPr id="10" name="Shape 8"/>
          <p:cNvSpPr/>
          <p:nvPr/>
        </p:nvSpPr>
        <p:spPr>
          <a:xfrm>
            <a:off x="731520" y="4136014"/>
            <a:ext cx="38130" cy="38130"/>
          </a:xfrm>
          <a:prstGeom prst="ellipse">
            <a:avLst/>
          </a:prstGeom>
          <a:solidFill>
            <a:srgbClr val="2F3032"/>
          </a:solidFill>
          <a:ln/>
        </p:spPr>
      </p:sp>
      <p:sp>
        <p:nvSpPr>
          <p:cNvPr id="11" name="Text 9"/>
          <p:cNvSpPr txBox="1"/>
          <p:nvPr/>
        </p:nvSpPr>
        <p:spPr>
          <a:xfrm>
            <a:off x="861090" y="405079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Tidak bisa memeriksa apa pun</a:t>
            </a:r>
            <a:endParaRPr lang="en-US" sz="1140" dirty="0"/>
          </a:p>
        </p:txBody>
      </p:sp>
      <p:sp>
        <p:nvSpPr>
          <p:cNvPr id="12" name="Shape 10"/>
          <p:cNvSpPr/>
          <p:nvPr/>
        </p:nvSpPr>
        <p:spPr>
          <a:xfrm>
            <a:off x="731520" y="4430085"/>
            <a:ext cx="38130" cy="38130"/>
          </a:xfrm>
          <a:prstGeom prst="ellipse">
            <a:avLst/>
          </a:prstGeom>
          <a:solidFill>
            <a:srgbClr val="2F3032"/>
          </a:solidFill>
          <a:ln/>
        </p:spPr>
      </p:sp>
      <p:sp>
        <p:nvSpPr>
          <p:cNvPr id="13" name="Text 11"/>
          <p:cNvSpPr txBox="1"/>
          <p:nvPr/>
        </p:nvSpPr>
        <p:spPr>
          <a:xfrm>
            <a:off x="861090" y="434495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Anda yang mengerjakan langkah berikutnya</a:t>
            </a:r>
            <a:endParaRPr lang="en-US" sz="1140" dirty="0"/>
          </a:p>
        </p:txBody>
      </p:sp>
      <p:sp>
        <p:nvSpPr>
          <p:cNvPr id="14" name="Shape 12"/>
          <p:cNvSpPr/>
          <p:nvPr/>
        </p:nvSpPr>
        <p:spPr>
          <a:xfrm>
            <a:off x="6092190" y="3166110"/>
            <a:ext cx="0" cy="1381476"/>
          </a:xfrm>
          <a:prstGeom prst="line">
            <a:avLst/>
          </a:prstGeom>
          <a:noFill/>
          <a:ln w="7620">
            <a:solidFill>
              <a:srgbClr val="2F3032"/>
            </a:solidFill>
            <a:prstDash val="solid"/>
          </a:ln>
        </p:spPr>
      </p:sp>
      <p:sp>
        <p:nvSpPr>
          <p:cNvPr id="15" name="Text 13"/>
          <p:cNvSpPr txBox="1"/>
          <p:nvPr/>
        </p:nvSpPr>
        <p:spPr>
          <a:xfrm>
            <a:off x="6404640" y="316611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AI AGENT</a:t>
            </a:r>
            <a:endParaRPr lang="en-US" sz="840" dirty="0"/>
          </a:p>
        </p:txBody>
      </p:sp>
      <p:sp>
        <p:nvSpPr>
          <p:cNvPr id="16" name="Shape 14"/>
          <p:cNvSpPr/>
          <p:nvPr/>
        </p:nvSpPr>
        <p:spPr>
          <a:xfrm>
            <a:off x="6404640" y="3547689"/>
            <a:ext cx="38130" cy="38130"/>
          </a:xfrm>
          <a:prstGeom prst="ellipse">
            <a:avLst/>
          </a:prstGeom>
          <a:solidFill>
            <a:srgbClr val="2F3032"/>
          </a:solidFill>
          <a:ln/>
        </p:spPr>
      </p:sp>
      <p:sp>
        <p:nvSpPr>
          <p:cNvPr id="17" name="Text 15"/>
          <p:cNvSpPr txBox="1"/>
          <p:nvPr/>
        </p:nvSpPr>
        <p:spPr>
          <a:xfrm>
            <a:off x="6534120" y="346255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Anda memberi tujuan, ia menyusun langkah</a:t>
            </a:r>
            <a:endParaRPr lang="en-US" sz="1140" dirty="0"/>
          </a:p>
        </p:txBody>
      </p:sp>
      <p:sp>
        <p:nvSpPr>
          <p:cNvPr id="18" name="Shape 16"/>
          <p:cNvSpPr/>
          <p:nvPr/>
        </p:nvSpPr>
        <p:spPr>
          <a:xfrm>
            <a:off x="6404640" y="3841852"/>
            <a:ext cx="38130" cy="38130"/>
          </a:xfrm>
          <a:prstGeom prst="ellipse">
            <a:avLst/>
          </a:prstGeom>
          <a:solidFill>
            <a:srgbClr val="2F3032"/>
          </a:solidFill>
          <a:ln/>
        </p:spPr>
      </p:sp>
      <p:sp>
        <p:nvSpPr>
          <p:cNvPr id="19" name="Text 17"/>
          <p:cNvSpPr txBox="1"/>
          <p:nvPr/>
        </p:nvSpPr>
        <p:spPr>
          <a:xfrm>
            <a:off x="6534120" y="375663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Mencari dulu, baru menjawab</a:t>
            </a:r>
            <a:endParaRPr lang="en-US" sz="1140" dirty="0"/>
          </a:p>
        </p:txBody>
      </p:sp>
      <p:sp>
        <p:nvSpPr>
          <p:cNvPr id="20" name="Shape 18"/>
          <p:cNvSpPr/>
          <p:nvPr/>
        </p:nvSpPr>
        <p:spPr>
          <a:xfrm>
            <a:off x="6404640" y="4136014"/>
            <a:ext cx="38130" cy="38130"/>
          </a:xfrm>
          <a:prstGeom prst="ellipse">
            <a:avLst/>
          </a:prstGeom>
          <a:solidFill>
            <a:srgbClr val="2F3032"/>
          </a:solidFill>
          <a:ln/>
        </p:spPr>
      </p:sp>
      <p:sp>
        <p:nvSpPr>
          <p:cNvPr id="21" name="Text 19"/>
          <p:cNvSpPr txBox="1"/>
          <p:nvPr/>
        </p:nvSpPr>
        <p:spPr>
          <a:xfrm>
            <a:off x="6534120" y="405079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Memanggil tool: web, file, email, API</a:t>
            </a:r>
            <a:endParaRPr lang="en-US" sz="1140" dirty="0"/>
          </a:p>
        </p:txBody>
      </p:sp>
      <p:sp>
        <p:nvSpPr>
          <p:cNvPr id="22" name="Shape 20"/>
          <p:cNvSpPr/>
          <p:nvPr/>
        </p:nvSpPr>
        <p:spPr>
          <a:xfrm>
            <a:off x="6404640" y="4430085"/>
            <a:ext cx="38130" cy="38130"/>
          </a:xfrm>
          <a:prstGeom prst="ellipse">
            <a:avLst/>
          </a:prstGeom>
          <a:solidFill>
            <a:srgbClr val="2F3032"/>
          </a:solidFill>
          <a:ln/>
        </p:spPr>
      </p:sp>
      <p:sp>
        <p:nvSpPr>
          <p:cNvPr id="23" name="Text 21"/>
          <p:cNvSpPr txBox="1"/>
          <p:nvPr/>
        </p:nvSpPr>
        <p:spPr>
          <a:xfrm>
            <a:off x="6534120" y="434495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Melapor dengan bukti, bukan keyakinan</a:t>
            </a:r>
            <a:endParaRPr lang="en-US" sz="1140" dirty="0"/>
          </a:p>
        </p:txBody>
      </p:sp>
      <p:sp>
        <p:nvSpPr>
          <p:cNvPr id="24" name="Text 22"/>
          <p:cNvSpPr txBox="1"/>
          <p:nvPr/>
        </p:nvSpPr>
        <p:spPr>
          <a:xfrm>
            <a:off x="731520" y="4791456"/>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Agent bekerja dalam putaran: berpikir → bertindak → melihat hasil → berpikir lagi, sampai tugas selesai.</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03 / 12</a:t>
            </a:r>
            <a:endParaRPr lang="en-US" sz="7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03</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Bukan lagi chatbot atau agent</a:t>
            </a:r>
            <a:endParaRPr lang="en-US" sz="2592" dirty="0"/>
          </a:p>
        </p:txBody>
      </p:sp>
      <p:sp>
        <p:nvSpPr>
          <p:cNvPr id="5" name="Text 3"/>
          <p:cNvSpPr txBox="1"/>
          <p:nvPr/>
        </p:nvSpPr>
        <p:spPr>
          <a:xfrm>
            <a:off x="731520" y="1577614"/>
            <a:ext cx="5307635" cy="715518"/>
          </a:xfrm>
          <a:prstGeom prst="rect">
            <a:avLst/>
          </a:prstGeom>
          <a:noFill/>
          <a:ln/>
        </p:spPr>
        <p:txBody>
          <a:bodyPr wrap="square" lIns="0" tIns="0" rIns="0" bIns="0" rtlCol="0" anchor="t"/>
          <a:lstStyle/>
          <a:p>
            <a:pPr algn="l" indent="0" marL="0">
              <a:lnSpc>
                <a:spcPts val="1800"/>
              </a:lnSpc>
              <a:buNone/>
            </a:pPr>
            <a:r>
              <a:rPr lang="en-US" sz="1162" dirty="0">
                <a:solidFill>
                  <a:srgbClr val="7B8494"/>
                </a:solidFill>
                <a:latin typeface="Arial" pitchFamily="34" charset="0"/>
                <a:ea typeface="Arial" pitchFamily="34" charset="-122"/>
                <a:cs typeface="Arial" pitchFamily="34" charset="-120"/>
              </a:rPr>
              <a:t>Claude dan ChatGPT sekarang juga bisa membuka web, membaca dokumen, </a:t>
            </a:r>
            <a:br/>
            <a:r>
              <a:rPr lang="en-US" sz="1162" dirty="0">
                <a:solidFill>
                  <a:srgbClr val="7B8494"/>
                </a:solidFill>
                <a:latin typeface="Arial" pitchFamily="34" charset="0"/>
                <a:ea typeface="Arial" pitchFamily="34" charset="-122"/>
                <a:cs typeface="Arial" pitchFamily="34" charset="-120"/>
              </a:rPr>
              <a:t>dan menjalankan tugas terjadwal. Jadi pertanyaannya bukan 'chatbot atau </a:t>
            </a:r>
            <a:br/>
            <a:r>
              <a:rPr lang="en-US" sz="1162" dirty="0">
                <a:solidFill>
                  <a:srgbClr val="7B8494"/>
                </a:solidFill>
                <a:latin typeface="Arial" pitchFamily="34" charset="0"/>
                <a:ea typeface="Arial" pitchFamily="34" charset="-122"/>
                <a:cs typeface="Arial" pitchFamily="34" charset="-120"/>
              </a:rPr>
              <a:t>agent'.</a:t>
            </a:r>
            <a:endParaRPr lang="en-US" sz="1162" dirty="0"/>
          </a:p>
        </p:txBody>
      </p:sp>
      <p:sp>
        <p:nvSpPr>
          <p:cNvPr id="6" name="Shape 4"/>
          <p:cNvSpPr/>
          <p:nvPr/>
        </p:nvSpPr>
        <p:spPr>
          <a:xfrm>
            <a:off x="731520" y="2504999"/>
            <a:ext cx="13442" cy="979048"/>
          </a:xfrm>
          <a:prstGeom prst="rect">
            <a:avLst/>
          </a:prstGeom>
          <a:solidFill>
            <a:srgbClr val="7F9CFF"/>
          </a:solidFill>
          <a:ln/>
        </p:spPr>
      </p:sp>
      <p:sp>
        <p:nvSpPr>
          <p:cNvPr id="7" name="Text 5"/>
          <p:cNvSpPr txBox="1"/>
          <p:nvPr/>
        </p:nvSpPr>
        <p:spPr>
          <a:xfrm>
            <a:off x="905896" y="2478115"/>
            <a:ext cx="5243810" cy="1059515"/>
          </a:xfrm>
          <a:prstGeom prst="rect">
            <a:avLst/>
          </a:prstGeom>
          <a:noFill/>
          <a:ln/>
        </p:spPr>
        <p:txBody>
          <a:bodyPr wrap="square" lIns="0" tIns="0" rIns="0" bIns="0" rtlCol="0" anchor="t"/>
          <a:lstStyle/>
          <a:p>
            <a:pPr algn="l" indent="0" marL="0">
              <a:lnSpc>
                <a:spcPts val="2640"/>
              </a:lnSpc>
              <a:buNone/>
            </a:pPr>
            <a:r>
              <a:rPr lang="en-US" sz="2112" i="1" spc="-21" kern="0" dirty="0">
                <a:solidFill>
                  <a:srgbClr val="F4F6FA"/>
                </a:solidFill>
                <a:latin typeface="Georgia" pitchFamily="34" charset="0"/>
                <a:ea typeface="Georgia" pitchFamily="34" charset="-122"/>
                <a:cs typeface="Georgia" pitchFamily="34" charset="-120"/>
              </a:rPr>
              <a:t>Agent-nya milik siapa, berjalan di </a:t>
            </a:r>
            <a:br/>
            <a:r>
              <a:rPr lang="en-US" sz="2112" i="1" spc="-21" kern="0" dirty="0">
                <a:solidFill>
                  <a:srgbClr val="F4F6FA"/>
                </a:solidFill>
                <a:latin typeface="Georgia" pitchFamily="34" charset="0"/>
                <a:ea typeface="Georgia" pitchFamily="34" charset="-122"/>
                <a:cs typeface="Georgia" pitchFamily="34" charset="-120"/>
              </a:rPr>
              <a:t>mana, dan siapa yang memegang </a:t>
            </a:r>
            <a:br/>
            <a:r>
              <a:rPr lang="en-US" sz="2112" i="1" spc="-21" kern="0" dirty="0">
                <a:solidFill>
                  <a:srgbClr val="F4F6FA"/>
                </a:solidFill>
                <a:latin typeface="Georgia" pitchFamily="34" charset="0"/>
                <a:ea typeface="Georgia" pitchFamily="34" charset="-122"/>
                <a:cs typeface="Georgia" pitchFamily="34" charset="-120"/>
              </a:rPr>
              <a:t>kendali?</a:t>
            </a:r>
            <a:endParaRPr lang="en-US" sz="2112" dirty="0"/>
          </a:p>
        </p:txBody>
      </p:sp>
      <p:sp>
        <p:nvSpPr>
          <p:cNvPr id="8" name="Shape 6"/>
          <p:cNvSpPr/>
          <p:nvPr/>
        </p:nvSpPr>
        <p:spPr>
          <a:xfrm>
            <a:off x="731520" y="3698565"/>
            <a:ext cx="10728930" cy="1161379"/>
          </a:xfrm>
          <a:prstGeom prst="roundRect">
            <a:avLst>
              <a:gd name="adj" fmla="val 6929"/>
            </a:avLst>
          </a:prstGeom>
          <a:solidFill>
            <a:srgbClr val="0E0F12"/>
          </a:solidFill>
          <a:ln w="7620">
            <a:solidFill>
              <a:srgbClr val="1D1E21"/>
            </a:solidFill>
            <a:prstDash val="solid"/>
          </a:ln>
        </p:spPr>
      </p:sp>
      <p:sp>
        <p:nvSpPr>
          <p:cNvPr id="9" name="Shape 7"/>
          <p:cNvSpPr/>
          <p:nvPr/>
        </p:nvSpPr>
        <p:spPr>
          <a:xfrm>
            <a:off x="731520" y="3734775"/>
            <a:ext cx="13442" cy="1088959"/>
          </a:xfrm>
          <a:prstGeom prst="rect">
            <a:avLst/>
          </a:prstGeom>
          <a:solidFill>
            <a:srgbClr val="2F3032"/>
          </a:solidFill>
          <a:ln/>
        </p:spPr>
      </p:sp>
      <p:sp>
        <p:nvSpPr>
          <p:cNvPr id="10" name="Text 8"/>
          <p:cNvSpPr txBox="1"/>
          <p:nvPr/>
        </p:nvSpPr>
        <p:spPr>
          <a:xfrm>
            <a:off x="892454" y="3832708"/>
            <a:ext cx="10682478" cy="145481"/>
          </a:xfrm>
          <a:prstGeom prst="rect">
            <a:avLst/>
          </a:prstGeom>
          <a:noFill/>
          <a:ln/>
        </p:spPr>
        <p:txBody>
          <a:bodyPr wrap="square" lIns="0" tIns="0" rIns="0" bIns="0" rtlCol="0" anchor="t"/>
          <a:lstStyle/>
          <a:p>
            <a:pPr algn="l" indent="0" marL="0">
              <a:lnSpc>
                <a:spcPts val="998"/>
              </a:lnSpc>
              <a:buNone/>
            </a:pPr>
            <a:r>
              <a:rPr lang="en-US" sz="739" b="1" spc="44" kern="0" dirty="0">
                <a:solidFill>
                  <a:srgbClr val="7B8494"/>
                </a:solidFill>
                <a:latin typeface="Arial" pitchFamily="34" charset="0"/>
                <a:ea typeface="Arial" pitchFamily="34" charset="-122"/>
                <a:cs typeface="Arial" pitchFamily="34" charset="-120"/>
              </a:rPr>
              <a:t>TIGA PERTANYAAN YANG MENENTUKAN</a:t>
            </a:r>
            <a:endParaRPr lang="en-US" sz="739" dirty="0"/>
          </a:p>
        </p:txBody>
      </p:sp>
      <p:sp>
        <p:nvSpPr>
          <p:cNvPr id="11" name="Shape 9"/>
          <p:cNvSpPr/>
          <p:nvPr/>
        </p:nvSpPr>
        <p:spPr>
          <a:xfrm>
            <a:off x="892454" y="4105930"/>
            <a:ext cx="93909" cy="93909"/>
          </a:xfrm>
          <a:prstGeom prst="roundRect">
            <a:avLst>
              <a:gd name="adj" fmla="val 21422"/>
            </a:avLst>
          </a:prstGeom>
          <a:ln w="11430">
            <a:solidFill>
              <a:srgbClr val="4C5464"/>
            </a:solidFill>
            <a:prstDash val="solid"/>
          </a:ln>
        </p:spPr>
      </p:sp>
      <p:sp>
        <p:nvSpPr>
          <p:cNvPr id="12" name="Text 10"/>
          <p:cNvSpPr txBox="1"/>
          <p:nvPr/>
        </p:nvSpPr>
        <p:spPr>
          <a:xfrm>
            <a:off x="1066830" y="4053261"/>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Milik siapa — vendor, atau perusahaan Anda sendiri</a:t>
            </a:r>
            <a:endParaRPr lang="en-US" sz="950" dirty="0"/>
          </a:p>
        </p:txBody>
      </p:sp>
      <p:sp>
        <p:nvSpPr>
          <p:cNvPr id="13" name="Shape 11"/>
          <p:cNvSpPr/>
          <p:nvPr/>
        </p:nvSpPr>
        <p:spPr>
          <a:xfrm>
            <a:off x="892454" y="4354739"/>
            <a:ext cx="93909" cy="93909"/>
          </a:xfrm>
          <a:prstGeom prst="roundRect">
            <a:avLst>
              <a:gd name="adj" fmla="val 21422"/>
            </a:avLst>
          </a:prstGeom>
          <a:ln w="11430">
            <a:solidFill>
              <a:srgbClr val="4C5464"/>
            </a:solidFill>
            <a:prstDash val="solid"/>
          </a:ln>
        </p:spPr>
      </p:sp>
      <p:sp>
        <p:nvSpPr>
          <p:cNvPr id="14" name="Text 12"/>
          <p:cNvSpPr txBox="1"/>
          <p:nvPr/>
        </p:nvSpPr>
        <p:spPr>
          <a:xfrm>
            <a:off x="1066830" y="4302069"/>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Berjalan di mana — cloud vendor, atau server Anda</a:t>
            </a:r>
            <a:endParaRPr lang="en-US" sz="950" dirty="0"/>
          </a:p>
        </p:txBody>
      </p:sp>
      <p:sp>
        <p:nvSpPr>
          <p:cNvPr id="15" name="Shape 13"/>
          <p:cNvSpPr/>
          <p:nvPr/>
        </p:nvSpPr>
        <p:spPr>
          <a:xfrm>
            <a:off x="892454" y="4603455"/>
            <a:ext cx="93909" cy="93909"/>
          </a:xfrm>
          <a:prstGeom prst="roundRect">
            <a:avLst>
              <a:gd name="adj" fmla="val 21422"/>
            </a:avLst>
          </a:prstGeom>
          <a:ln w="11430">
            <a:solidFill>
              <a:srgbClr val="4C5464"/>
            </a:solidFill>
            <a:prstDash val="solid"/>
          </a:ln>
        </p:spPr>
      </p:sp>
      <p:sp>
        <p:nvSpPr>
          <p:cNvPr id="16" name="Text 14"/>
          <p:cNvSpPr txBox="1"/>
          <p:nvPr/>
        </p:nvSpPr>
        <p:spPr>
          <a:xfrm>
            <a:off x="1066830" y="4550877"/>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Kendali di tangan siapa — siapa yang boleh memakai dan mematikan</a:t>
            </a:r>
            <a:endParaRPr lang="en-US" sz="950" dirty="0"/>
          </a:p>
        </p:txBody>
      </p:sp>
      <p:sp>
        <p:nvSpPr>
          <p:cNvPr id="17" name="Shape 15"/>
          <p:cNvSpPr/>
          <p:nvPr/>
        </p:nvSpPr>
        <p:spPr>
          <a:xfrm>
            <a:off x="731520" y="5074554"/>
            <a:ext cx="10728930" cy="912663"/>
          </a:xfrm>
          <a:prstGeom prst="roundRect">
            <a:avLst>
              <a:gd name="adj" fmla="val 8817"/>
            </a:avLst>
          </a:prstGeom>
          <a:solidFill>
            <a:srgbClr val="132420"/>
          </a:solidFill>
          <a:ln w="7620">
            <a:solidFill>
              <a:srgbClr val="1D1E21"/>
            </a:solidFill>
            <a:prstDash val="solid"/>
          </a:ln>
        </p:spPr>
      </p:sp>
      <p:sp>
        <p:nvSpPr>
          <p:cNvPr id="18" name="Shape 16"/>
          <p:cNvSpPr/>
          <p:nvPr/>
        </p:nvSpPr>
        <p:spPr>
          <a:xfrm>
            <a:off x="731520" y="5110764"/>
            <a:ext cx="13442" cy="840242"/>
          </a:xfrm>
          <a:prstGeom prst="rect">
            <a:avLst/>
          </a:prstGeom>
          <a:solidFill>
            <a:srgbClr val="62DFB0"/>
          </a:solidFill>
          <a:ln/>
        </p:spPr>
      </p:sp>
      <p:sp>
        <p:nvSpPr>
          <p:cNvPr id="19" name="Text 17"/>
          <p:cNvSpPr txBox="1"/>
          <p:nvPr/>
        </p:nvSpPr>
        <p:spPr>
          <a:xfrm>
            <a:off x="892454" y="5208697"/>
            <a:ext cx="10682478" cy="145481"/>
          </a:xfrm>
          <a:prstGeom prst="rect">
            <a:avLst/>
          </a:prstGeom>
          <a:noFill/>
          <a:ln/>
        </p:spPr>
        <p:txBody>
          <a:bodyPr wrap="square" lIns="0" tIns="0" rIns="0" bIns="0" rtlCol="0" anchor="t"/>
          <a:lstStyle/>
          <a:p>
            <a:pPr algn="l" indent="0" marL="0">
              <a:lnSpc>
                <a:spcPts val="998"/>
              </a:lnSpc>
              <a:buNone/>
            </a:pPr>
            <a:r>
              <a:rPr lang="en-US" sz="739" b="1" spc="44" kern="0" dirty="0">
                <a:solidFill>
                  <a:srgbClr val="62DFB0"/>
                </a:solidFill>
                <a:latin typeface="Arial" pitchFamily="34" charset="0"/>
                <a:ea typeface="Arial" pitchFamily="34" charset="-122"/>
                <a:cs typeface="Arial" pitchFamily="34" charset="-120"/>
              </a:rPr>
              <a:t>KALAU ADA MASALAH</a:t>
            </a:r>
            <a:endParaRPr lang="en-US" sz="739" dirty="0"/>
          </a:p>
        </p:txBody>
      </p:sp>
      <p:sp>
        <p:nvSpPr>
          <p:cNvPr id="20" name="Shape 18"/>
          <p:cNvSpPr/>
          <p:nvPr/>
        </p:nvSpPr>
        <p:spPr>
          <a:xfrm>
            <a:off x="892454" y="5481919"/>
            <a:ext cx="93909" cy="93909"/>
          </a:xfrm>
          <a:prstGeom prst="roundRect">
            <a:avLst>
              <a:gd name="adj" fmla="val 21422"/>
            </a:avLst>
          </a:prstGeom>
          <a:ln w="11430">
            <a:solidFill>
              <a:srgbClr val="62DFB0"/>
            </a:solidFill>
            <a:prstDash val="solid"/>
          </a:ln>
        </p:spPr>
      </p:sp>
      <p:sp>
        <p:nvSpPr>
          <p:cNvPr id="21" name="Text 19"/>
          <p:cNvSpPr txBox="1"/>
          <p:nvPr/>
        </p:nvSpPr>
        <p:spPr>
          <a:xfrm>
            <a:off x="1066830" y="5429250"/>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'Sudah ada di ChatGPT, kenapa lagi?' → bedanya di tiga pertanyaan di atas</a:t>
            </a:r>
            <a:endParaRPr lang="en-US" sz="950" dirty="0"/>
          </a:p>
        </p:txBody>
      </p:sp>
      <p:sp>
        <p:nvSpPr>
          <p:cNvPr id="22" name="Shape 20"/>
          <p:cNvSpPr/>
          <p:nvPr/>
        </p:nvSpPr>
        <p:spPr>
          <a:xfrm>
            <a:off x="892454" y="5730728"/>
            <a:ext cx="93909" cy="93909"/>
          </a:xfrm>
          <a:prstGeom prst="roundRect">
            <a:avLst>
              <a:gd name="adj" fmla="val 21422"/>
            </a:avLst>
          </a:prstGeom>
          <a:ln w="11430">
            <a:solidFill>
              <a:srgbClr val="62DFB0"/>
            </a:solidFill>
            <a:prstDash val="solid"/>
          </a:ln>
        </p:spPr>
      </p:sp>
      <p:sp>
        <p:nvSpPr>
          <p:cNvPr id="23" name="Text 21"/>
          <p:cNvSpPr txBox="1"/>
          <p:nvPr/>
        </p:nvSpPr>
        <p:spPr>
          <a:xfrm>
            <a:off x="1066830" y="5678058"/>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Takut data bocor → data disimpan di server panitia, bukan akun pribadi</a:t>
            </a:r>
            <a:endParaRPr lang="en-US" sz="950" dirty="0"/>
          </a:p>
        </p:txBody>
      </p:sp>
      <p:sp>
        <p:nvSpPr>
          <p:cNvPr id="24" name="Text 2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03 / 12 · DETAIL</a:t>
            </a:r>
            <a:endParaRPr lang="en-US" sz="78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731520" y="1233343"/>
            <a:ext cx="198150" cy="0"/>
          </a:xfrm>
          <a:prstGeom prst="line">
            <a:avLst/>
          </a:prstGeom>
          <a:noFill/>
          <a:ln w="7620">
            <a:solidFill>
              <a:srgbClr val="323C5E"/>
            </a:solidFill>
            <a:prstDash val="solid"/>
          </a:ln>
        </p:spPr>
      </p:sp>
      <p:sp>
        <p:nvSpPr>
          <p:cNvPr id="3" name="Text 1"/>
          <p:cNvSpPr txBox="1"/>
          <p:nvPr/>
        </p:nvSpPr>
        <p:spPr>
          <a:xfrm>
            <a:off x="1021110" y="1162477"/>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01 · KENALI</a:t>
            </a:r>
            <a:endParaRPr lang="en-US" sz="900" dirty="0"/>
          </a:p>
        </p:txBody>
      </p:sp>
      <p:sp>
        <p:nvSpPr>
          <p:cNvPr id="4" name="Text 2"/>
          <p:cNvSpPr txBox="1"/>
          <p:nvPr/>
        </p:nvSpPr>
        <p:spPr>
          <a:xfrm>
            <a:off x="731520" y="155484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Bukan mengganti. </a:t>
            </a:r>
            <a:br/>
            <a:r>
              <a:rPr lang="en-US" sz="4800" b="1" spc="-96" kern="0" dirty="0">
                <a:solidFill>
                  <a:srgbClr val="F4F6FA"/>
                </a:solidFill>
                <a:latin typeface="Arial" pitchFamily="34" charset="0"/>
                <a:ea typeface="Arial" pitchFamily="34" charset="-122"/>
                <a:cs typeface="Arial" pitchFamily="34" charset="-120"/>
              </a:rPr>
              <a:t>Menambah kendali.</a:t>
            </a:r>
            <a:endParaRPr lang="en-US" sz="4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731520" y="3091038"/>
          <a:ext cx="10728930" cy="914400"/>
        </p:xfrm>
        <a:graphic>
          <a:graphicData uri="http://schemas.openxmlformats.org/drawingml/2006/table">
            <a:tbl>
              <a:tblPr/>
              <a:tblGrid>
                <a:gridCol w="3647816"/>
                <a:gridCol w="3540557"/>
                <a:gridCol w="3540557"/>
              </a:tblGrid>
              <a:tr h="245334">
                <a:tc>
                  <a:txBody>
                    <a:bodyPr/>
                    <a:lstStyle/>
                    <a:p>
                      <a:pPr indent="0" marL="0">
                        <a:buNone/>
                      </a:pP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APLIKASI AI VENDOR</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HERMES</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Pilihan model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Hanya model milik vendor itu</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Bebas — lebih dari 300 model lewat OpenRouter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Data &amp; konfigurasi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Tersimpan di server vendor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Tersimpan di server panitia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Tempat berjalan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Cloud vendor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Server Anda sendiri, menyala 24 jam</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Otomasi terjadwal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Terbatas fitur yang disediakan vendor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Cron penuh: perintah server, skrip, dan API apa </a:t>
                      </a:r>
                      <a:br/>
                      <a:r>
                        <a:rPr lang="en-US" sz="1140" dirty="0">
                          <a:solidFill>
                            <a:srgbClr val="B9C0CD"/>
                          </a:solidFill>
                          <a:latin typeface="Arial" pitchFamily="34" charset="0"/>
                          <a:ea typeface="Arial" pitchFamily="34" charset="-122"/>
                          <a:cs typeface="Arial" pitchFamily="34" charset="-120"/>
                        </a:rPr>
                        <a:t>pun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Kode sumber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Tertutup</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Open-source (MIT), bisa diaudit tim IT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04 / 12</a:t>
            </a:r>
            <a:endParaRPr lang="en-US" sz="78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04</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Model-agnostik</a:t>
            </a:r>
            <a:endParaRPr lang="en-US" sz="2592" dirty="0"/>
          </a:p>
        </p:txBody>
      </p:sp>
      <p:sp>
        <p:nvSpPr>
          <p:cNvPr id="5" name="Text 3"/>
          <p:cNvSpPr txBox="1"/>
          <p:nvPr/>
        </p:nvSpPr>
        <p:spPr>
          <a:xfrm>
            <a:off x="731520" y="1577614"/>
            <a:ext cx="5848868" cy="788670"/>
          </a:xfrm>
          <a:prstGeom prst="rect">
            <a:avLst/>
          </a:prstGeom>
          <a:noFill/>
          <a:ln/>
        </p:spPr>
        <p:txBody>
          <a:bodyPr wrap="square" lIns="0" tIns="0" rIns="0" bIns="0" rtlCol="0" anchor="t"/>
          <a:lstStyle/>
          <a:p>
            <a:pPr algn="l" indent="0" marL="0">
              <a:lnSpc>
                <a:spcPts val="1985"/>
              </a:lnSpc>
              <a:buNone/>
            </a:pPr>
            <a:r>
              <a:rPr lang="en-US" sz="1280" dirty="0">
                <a:solidFill>
                  <a:srgbClr val="7B8494"/>
                </a:solidFill>
                <a:latin typeface="Arial" pitchFamily="34" charset="0"/>
                <a:ea typeface="Arial" pitchFamily="34" charset="-122"/>
                <a:cs typeface="Arial" pitchFamily="34" charset="-120"/>
              </a:rPr>
              <a:t>Bayangkan Hermes sebagai mobil, dan model AI sebagai mesinnya. Kalau </a:t>
            </a:r>
            <a:br/>
            <a:r>
              <a:rPr lang="en-US" sz="1280" dirty="0">
                <a:solidFill>
                  <a:srgbClr val="7B8494"/>
                </a:solidFill>
                <a:latin typeface="Arial" pitchFamily="34" charset="0"/>
                <a:ea typeface="Arial" pitchFamily="34" charset="-122"/>
                <a:cs typeface="Arial" pitchFamily="34" charset="-120"/>
              </a:rPr>
              <a:t>ada mesin yang lebih bagus atau lebih murah, Anda cukup ganti mesin. Setir, </a:t>
            </a:r>
            <a:br/>
            <a:r>
              <a:rPr lang="en-US" sz="1280" dirty="0">
                <a:solidFill>
                  <a:srgbClr val="7B8494"/>
                </a:solidFill>
                <a:latin typeface="Arial" pitchFamily="34" charset="0"/>
                <a:ea typeface="Arial" pitchFamily="34" charset="-122"/>
                <a:cs typeface="Arial" pitchFamily="34" charset="-120"/>
              </a:rPr>
              <a:t>kursi, dan barang di bagasi tetap sama.</a:t>
            </a:r>
            <a:endParaRPr lang="en-US" sz="1280" dirty="0"/>
          </a:p>
        </p:txBody>
      </p:sp>
      <p:sp>
        <p:nvSpPr>
          <p:cNvPr id="6" name="Shape 4"/>
          <p:cNvSpPr/>
          <p:nvPr/>
        </p:nvSpPr>
        <p:spPr>
          <a:xfrm>
            <a:off x="731520" y="2570287"/>
            <a:ext cx="10728930" cy="1280160"/>
          </a:xfrm>
          <a:prstGeom prst="roundRect">
            <a:avLst>
              <a:gd name="adj" fmla="val 6929"/>
            </a:avLst>
          </a:prstGeom>
          <a:solidFill>
            <a:srgbClr val="0E0F12"/>
          </a:solidFill>
          <a:ln w="7620">
            <a:solidFill>
              <a:srgbClr val="1D1E21"/>
            </a:solidFill>
            <a:prstDash val="solid"/>
          </a:ln>
        </p:spPr>
      </p:sp>
      <p:sp>
        <p:nvSpPr>
          <p:cNvPr id="7" name="Shape 5"/>
          <p:cNvSpPr/>
          <p:nvPr/>
        </p:nvSpPr>
        <p:spPr>
          <a:xfrm>
            <a:off x="731520" y="2610155"/>
            <a:ext cx="14813" cy="1200333"/>
          </a:xfrm>
          <a:prstGeom prst="rect">
            <a:avLst/>
          </a:prstGeom>
          <a:solidFill>
            <a:srgbClr val="2F3032"/>
          </a:solidFill>
          <a:ln/>
        </p:spPr>
      </p:sp>
      <p:sp>
        <p:nvSpPr>
          <p:cNvPr id="8" name="Text 6"/>
          <p:cNvSpPr txBox="1"/>
          <p:nvPr/>
        </p:nvSpPr>
        <p:spPr>
          <a:xfrm>
            <a:off x="908914" y="2718054"/>
            <a:ext cx="10648737" cy="160386"/>
          </a:xfrm>
          <a:prstGeom prst="rect">
            <a:avLst/>
          </a:prstGeom>
          <a:noFill/>
          <a:ln/>
        </p:spPr>
        <p:txBody>
          <a:bodyPr wrap="square" lIns="0" tIns="0" rIns="0" bIns="0" rtlCol="0" anchor="t"/>
          <a:lstStyle/>
          <a:p>
            <a:pPr algn="l" indent="0" marL="0">
              <a:lnSpc>
                <a:spcPts val="1100"/>
              </a:lnSpc>
              <a:buNone/>
            </a:pPr>
            <a:r>
              <a:rPr lang="en-US" sz="815" b="1" spc="49" kern="0" dirty="0">
                <a:solidFill>
                  <a:srgbClr val="7B8494"/>
                </a:solidFill>
                <a:latin typeface="Arial" pitchFamily="34" charset="0"/>
                <a:ea typeface="Arial" pitchFamily="34" charset="-122"/>
                <a:cs typeface="Arial" pitchFamily="34" charset="-120"/>
              </a:rPr>
              <a:t>TIGA AKIBAT LANGSUNG</a:t>
            </a:r>
            <a:endParaRPr lang="en-US" sz="815" dirty="0"/>
          </a:p>
        </p:txBody>
      </p:sp>
      <p:sp>
        <p:nvSpPr>
          <p:cNvPr id="9" name="Shape 7"/>
          <p:cNvSpPr/>
          <p:nvPr/>
        </p:nvSpPr>
        <p:spPr>
          <a:xfrm>
            <a:off x="908914" y="3019257"/>
            <a:ext cx="103510" cy="103510"/>
          </a:xfrm>
          <a:prstGeom prst="roundRect">
            <a:avLst>
              <a:gd name="adj" fmla="val 21466"/>
            </a:avLst>
          </a:prstGeom>
          <a:ln w="11430">
            <a:solidFill>
              <a:srgbClr val="4C5464"/>
            </a:solidFill>
            <a:prstDash val="solid"/>
          </a:ln>
        </p:spPr>
      </p:sp>
      <p:sp>
        <p:nvSpPr>
          <p:cNvPr id="10" name="Text 8"/>
          <p:cNvSpPr txBox="1"/>
          <p:nvPr/>
        </p:nvSpPr>
        <p:spPr>
          <a:xfrm>
            <a:off x="1101120" y="2961284"/>
            <a:ext cx="10451775" cy="219547"/>
          </a:xfrm>
          <a:prstGeom prst="rect">
            <a:avLst/>
          </a:prstGeom>
          <a:noFill/>
          <a:ln/>
        </p:spPr>
        <p:txBody>
          <a:bodyPr wrap="square" lIns="0" tIns="0" rIns="0" bIns="0" rtlCol="0" anchor="t"/>
          <a:lstStyle/>
          <a:p>
            <a:pPr algn="l" indent="0" marL="0">
              <a:lnSpc>
                <a:spcPts val="1519"/>
              </a:lnSpc>
              <a:buNone/>
            </a:pPr>
            <a:r>
              <a:rPr lang="en-US" sz="1048" dirty="0">
                <a:solidFill>
                  <a:srgbClr val="B9C0CD"/>
                </a:solidFill>
                <a:latin typeface="Arial" pitchFamily="34" charset="0"/>
                <a:ea typeface="Arial" pitchFamily="34" charset="-122"/>
                <a:cs typeface="Arial" pitchFamily="34" charset="-120"/>
              </a:rPr>
              <a:t>Tidak terkunci satu vendor — keputusan di tangan perusahaan</a:t>
            </a:r>
            <a:endParaRPr lang="en-US" sz="1048" dirty="0"/>
          </a:p>
        </p:txBody>
      </p:sp>
      <p:sp>
        <p:nvSpPr>
          <p:cNvPr id="11" name="Shape 9"/>
          <p:cNvSpPr/>
          <p:nvPr/>
        </p:nvSpPr>
        <p:spPr>
          <a:xfrm>
            <a:off x="908914" y="3293486"/>
            <a:ext cx="103510" cy="103510"/>
          </a:xfrm>
          <a:prstGeom prst="roundRect">
            <a:avLst>
              <a:gd name="adj" fmla="val 21466"/>
            </a:avLst>
          </a:prstGeom>
          <a:ln w="11430">
            <a:solidFill>
              <a:srgbClr val="4C5464"/>
            </a:solidFill>
            <a:prstDash val="solid"/>
          </a:ln>
        </p:spPr>
      </p:sp>
      <p:sp>
        <p:nvSpPr>
          <p:cNvPr id="12" name="Text 10"/>
          <p:cNvSpPr txBox="1"/>
          <p:nvPr/>
        </p:nvSpPr>
        <p:spPr>
          <a:xfrm>
            <a:off x="1101120" y="3235513"/>
            <a:ext cx="10451775" cy="219547"/>
          </a:xfrm>
          <a:prstGeom prst="rect">
            <a:avLst/>
          </a:prstGeom>
          <a:noFill/>
          <a:ln/>
        </p:spPr>
        <p:txBody>
          <a:bodyPr wrap="square" lIns="0" tIns="0" rIns="0" bIns="0" rtlCol="0" anchor="t"/>
          <a:lstStyle/>
          <a:p>
            <a:pPr algn="l" indent="0" marL="0">
              <a:lnSpc>
                <a:spcPts val="1519"/>
              </a:lnSpc>
              <a:buNone/>
            </a:pPr>
            <a:r>
              <a:rPr lang="en-US" sz="1048" dirty="0">
                <a:solidFill>
                  <a:srgbClr val="B9C0CD"/>
                </a:solidFill>
                <a:latin typeface="Arial" pitchFamily="34" charset="0"/>
                <a:ea typeface="Arial" pitchFamily="34" charset="-122"/>
                <a:cs typeface="Arial" pitchFamily="34" charset="-120"/>
              </a:rPr>
              <a:t>Tahan gangguan — provider down bisa dialihkan ke lainnya</a:t>
            </a:r>
            <a:endParaRPr lang="en-US" sz="1048" dirty="0"/>
          </a:p>
        </p:txBody>
      </p:sp>
      <p:sp>
        <p:nvSpPr>
          <p:cNvPr id="13" name="Shape 11"/>
          <p:cNvSpPr/>
          <p:nvPr/>
        </p:nvSpPr>
        <p:spPr>
          <a:xfrm>
            <a:off x="908914" y="3567714"/>
            <a:ext cx="103510" cy="103510"/>
          </a:xfrm>
          <a:prstGeom prst="roundRect">
            <a:avLst>
              <a:gd name="adj" fmla="val 21466"/>
            </a:avLst>
          </a:prstGeom>
          <a:ln w="11430">
            <a:solidFill>
              <a:srgbClr val="4C5464"/>
            </a:solidFill>
            <a:prstDash val="solid"/>
          </a:ln>
        </p:spPr>
      </p:sp>
      <p:sp>
        <p:nvSpPr>
          <p:cNvPr id="14" name="Text 12"/>
          <p:cNvSpPr txBox="1"/>
          <p:nvPr/>
        </p:nvSpPr>
        <p:spPr>
          <a:xfrm>
            <a:off x="1101120" y="3509742"/>
            <a:ext cx="10451775" cy="219547"/>
          </a:xfrm>
          <a:prstGeom prst="rect">
            <a:avLst/>
          </a:prstGeom>
          <a:noFill/>
          <a:ln/>
        </p:spPr>
        <p:txBody>
          <a:bodyPr wrap="square" lIns="0" tIns="0" rIns="0" bIns="0" rtlCol="0" anchor="t"/>
          <a:lstStyle/>
          <a:p>
            <a:pPr algn="l" indent="0" marL="0">
              <a:lnSpc>
                <a:spcPts val="1519"/>
              </a:lnSpc>
              <a:buNone/>
            </a:pPr>
            <a:r>
              <a:rPr lang="en-US" sz="1048" dirty="0">
                <a:solidFill>
                  <a:srgbClr val="B9C0CD"/>
                </a:solidFill>
                <a:latin typeface="Arial" pitchFamily="34" charset="0"/>
                <a:ea typeface="Arial" pitchFamily="34" charset="-122"/>
                <a:cs typeface="Arial" pitchFamily="34" charset="-120"/>
              </a:rPr>
              <a:t>Bisa campur — model premium untuk analisis, model hemat untuk rutin</a:t>
            </a:r>
            <a:endParaRPr lang="en-US" sz="1048" dirty="0"/>
          </a:p>
        </p:txBody>
      </p:sp>
      <p:sp>
        <p:nvSpPr>
          <p:cNvPr id="15" name="Shape 13"/>
          <p:cNvSpPr/>
          <p:nvPr/>
        </p:nvSpPr>
        <p:spPr>
          <a:xfrm>
            <a:off x="731520" y="4087002"/>
            <a:ext cx="10728930" cy="1005931"/>
          </a:xfrm>
          <a:prstGeom prst="roundRect">
            <a:avLst>
              <a:gd name="adj" fmla="val 8817"/>
            </a:avLst>
          </a:prstGeom>
          <a:solidFill>
            <a:srgbClr val="132420"/>
          </a:solidFill>
          <a:ln w="7620">
            <a:solidFill>
              <a:srgbClr val="1D1E21"/>
            </a:solidFill>
            <a:prstDash val="solid"/>
          </a:ln>
        </p:spPr>
      </p:sp>
      <p:sp>
        <p:nvSpPr>
          <p:cNvPr id="16" name="Shape 14"/>
          <p:cNvSpPr/>
          <p:nvPr/>
        </p:nvSpPr>
        <p:spPr>
          <a:xfrm>
            <a:off x="731520" y="4126870"/>
            <a:ext cx="14813" cy="926104"/>
          </a:xfrm>
          <a:prstGeom prst="rect">
            <a:avLst/>
          </a:prstGeom>
          <a:solidFill>
            <a:srgbClr val="62DFB0"/>
          </a:solidFill>
          <a:ln/>
        </p:spPr>
      </p:sp>
      <p:sp>
        <p:nvSpPr>
          <p:cNvPr id="17" name="Text 15"/>
          <p:cNvSpPr txBox="1"/>
          <p:nvPr/>
        </p:nvSpPr>
        <p:spPr>
          <a:xfrm>
            <a:off x="908914" y="4234769"/>
            <a:ext cx="10648737" cy="160386"/>
          </a:xfrm>
          <a:prstGeom prst="rect">
            <a:avLst/>
          </a:prstGeom>
          <a:noFill/>
          <a:ln/>
        </p:spPr>
        <p:txBody>
          <a:bodyPr wrap="square" lIns="0" tIns="0" rIns="0" bIns="0" rtlCol="0" anchor="t"/>
          <a:lstStyle/>
          <a:p>
            <a:pPr algn="l" indent="0" marL="0">
              <a:lnSpc>
                <a:spcPts val="1100"/>
              </a:lnSpc>
              <a:buNone/>
            </a:pPr>
            <a:r>
              <a:rPr lang="en-US" sz="815" b="1" spc="49" kern="0" dirty="0">
                <a:solidFill>
                  <a:srgbClr val="62DFB0"/>
                </a:solidFill>
                <a:latin typeface="Arial" pitchFamily="34" charset="0"/>
                <a:ea typeface="Arial" pitchFamily="34" charset="-122"/>
                <a:cs typeface="Arial" pitchFamily="34" charset="-120"/>
              </a:rPr>
              <a:t>KAPAN TETAP PAKAI APLIKASI VENDOR?</a:t>
            </a:r>
            <a:endParaRPr lang="en-US" sz="815" dirty="0"/>
          </a:p>
        </p:txBody>
      </p:sp>
      <p:sp>
        <p:nvSpPr>
          <p:cNvPr id="18" name="Shape 16"/>
          <p:cNvSpPr/>
          <p:nvPr/>
        </p:nvSpPr>
        <p:spPr>
          <a:xfrm>
            <a:off x="908914" y="4535973"/>
            <a:ext cx="103510" cy="103510"/>
          </a:xfrm>
          <a:prstGeom prst="roundRect">
            <a:avLst>
              <a:gd name="adj" fmla="val 21466"/>
            </a:avLst>
          </a:prstGeom>
          <a:ln w="11430">
            <a:solidFill>
              <a:srgbClr val="62DFB0"/>
            </a:solidFill>
            <a:prstDash val="solid"/>
          </a:ln>
        </p:spPr>
      </p:sp>
      <p:sp>
        <p:nvSpPr>
          <p:cNvPr id="19" name="Text 17"/>
          <p:cNvSpPr txBox="1"/>
          <p:nvPr/>
        </p:nvSpPr>
        <p:spPr>
          <a:xfrm>
            <a:off x="1101120" y="4478000"/>
            <a:ext cx="10451775" cy="219547"/>
          </a:xfrm>
          <a:prstGeom prst="rect">
            <a:avLst/>
          </a:prstGeom>
          <a:noFill/>
          <a:ln/>
        </p:spPr>
        <p:txBody>
          <a:bodyPr wrap="square" lIns="0" tIns="0" rIns="0" bIns="0" rtlCol="0" anchor="t"/>
          <a:lstStyle/>
          <a:p>
            <a:pPr algn="l" indent="0" marL="0">
              <a:lnSpc>
                <a:spcPts val="1519"/>
              </a:lnSpc>
              <a:buNone/>
            </a:pPr>
            <a:r>
              <a:rPr lang="en-US" sz="1048" dirty="0">
                <a:solidFill>
                  <a:srgbClr val="B9C0CD"/>
                </a:solidFill>
                <a:latin typeface="Arial" pitchFamily="34" charset="0"/>
                <a:ea typeface="Arial" pitchFamily="34" charset="-122"/>
                <a:cs typeface="Arial" pitchFamily="34" charset="-120"/>
              </a:rPr>
              <a:t>Kerja interaktif sekali jalan: menulis, gagasan, satu dokumen</a:t>
            </a:r>
            <a:endParaRPr lang="en-US" sz="1048" dirty="0"/>
          </a:p>
        </p:txBody>
      </p:sp>
      <p:sp>
        <p:nvSpPr>
          <p:cNvPr id="20" name="Shape 18"/>
          <p:cNvSpPr/>
          <p:nvPr/>
        </p:nvSpPr>
        <p:spPr>
          <a:xfrm>
            <a:off x="908914" y="4810201"/>
            <a:ext cx="103510" cy="103510"/>
          </a:xfrm>
          <a:prstGeom prst="roundRect">
            <a:avLst>
              <a:gd name="adj" fmla="val 21466"/>
            </a:avLst>
          </a:prstGeom>
          <a:ln w="11430">
            <a:solidFill>
              <a:srgbClr val="62DFB0"/>
            </a:solidFill>
            <a:prstDash val="solid"/>
          </a:ln>
        </p:spPr>
      </p:sp>
      <p:sp>
        <p:nvSpPr>
          <p:cNvPr id="21" name="Text 19"/>
          <p:cNvSpPr txBox="1"/>
          <p:nvPr/>
        </p:nvSpPr>
        <p:spPr>
          <a:xfrm>
            <a:off x="1101120" y="4752228"/>
            <a:ext cx="10451775" cy="219547"/>
          </a:xfrm>
          <a:prstGeom prst="rect">
            <a:avLst/>
          </a:prstGeom>
          <a:noFill/>
          <a:ln/>
        </p:spPr>
        <p:txBody>
          <a:bodyPr wrap="square" lIns="0" tIns="0" rIns="0" bIns="0" rtlCol="0" anchor="t"/>
          <a:lstStyle/>
          <a:p>
            <a:pPr algn="l" indent="0" marL="0">
              <a:lnSpc>
                <a:spcPts val="1519"/>
              </a:lnSpc>
              <a:buNone/>
            </a:pPr>
            <a:r>
              <a:rPr lang="en-US" sz="1048" dirty="0">
                <a:solidFill>
                  <a:srgbClr val="B9C0CD"/>
                </a:solidFill>
                <a:latin typeface="Arial" pitchFamily="34" charset="0"/>
                <a:ea typeface="Arial" pitchFamily="34" charset="-122"/>
                <a:cs typeface="Arial" pitchFamily="34" charset="-120"/>
              </a:rPr>
              <a:t>Hermes untuk pekerjaan berulang, terjadwal, dan harus tetap jalan</a:t>
            </a:r>
            <a:endParaRPr lang="en-US" sz="1048" dirty="0"/>
          </a:p>
        </p:txBody>
      </p:sp>
      <p:sp>
        <p:nvSpPr>
          <p:cNvPr id="22" name="Text 20"/>
          <p:cNvSpPr txBox="1"/>
          <p:nvPr/>
        </p:nvSpPr>
        <p:spPr>
          <a:xfrm>
            <a:off x="731520" y="5329489"/>
            <a:ext cx="5848868" cy="788670"/>
          </a:xfrm>
          <a:prstGeom prst="rect">
            <a:avLst/>
          </a:prstGeom>
          <a:noFill/>
          <a:ln/>
        </p:spPr>
        <p:txBody>
          <a:bodyPr wrap="square" lIns="0" tIns="0" rIns="0" bIns="0" rtlCol="0" anchor="t"/>
          <a:lstStyle/>
          <a:p>
            <a:pPr algn="l" indent="0" marL="0">
              <a:lnSpc>
                <a:spcPts val="1985"/>
              </a:lnSpc>
              <a:buNone/>
            </a:pPr>
            <a:r>
              <a:rPr lang="en-US" sz="1280" dirty="0">
                <a:solidFill>
                  <a:srgbClr val="7B8494"/>
                </a:solidFill>
                <a:latin typeface="Arial" pitchFamily="34" charset="0"/>
                <a:ea typeface="Arial" pitchFamily="34" charset="-122"/>
                <a:cs typeface="Arial" pitchFamily="34" charset="-120"/>
              </a:rPr>
              <a:t>Ide per divisi — Marketing: riset tren tiap pagi. Sales: pengingat follow-up. </a:t>
            </a:r>
            <a:br/>
            <a:r>
              <a:rPr lang="en-US" sz="1280" dirty="0">
                <a:solidFill>
                  <a:srgbClr val="7B8494"/>
                </a:solidFill>
                <a:latin typeface="Arial" pitchFamily="34" charset="0"/>
                <a:ea typeface="Arial" pitchFamily="34" charset="-122"/>
                <a:cs typeface="Arial" pitchFamily="34" charset="-120"/>
              </a:rPr>
              <a:t>PPIC: peringatan stok di bawah minimum. HR: FAQ karyawan sebagai skill. IT: </a:t>
            </a:r>
            <a:br/>
            <a:r>
              <a:rPr lang="en-US" sz="1280" dirty="0">
                <a:solidFill>
                  <a:srgbClr val="7B8494"/>
                </a:solidFill>
                <a:latin typeface="Arial" pitchFamily="34" charset="0"/>
                <a:ea typeface="Arial" pitchFamily="34" charset="-122"/>
                <a:cs typeface="Arial" pitchFamily="34" charset="-120"/>
              </a:rPr>
              <a:t>cek status server berkala. Manajemen: ringkasan eksekutif mingguan.</a:t>
            </a:r>
            <a:endParaRPr lang="en-US" sz="128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04 / 12 · DETAIL</a:t>
            </a:r>
            <a:endParaRPr lang="en-US" sz="78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731520" y="1325880"/>
            <a:ext cx="198150" cy="0"/>
          </a:xfrm>
          <a:prstGeom prst="line">
            <a:avLst/>
          </a:prstGeom>
          <a:noFill/>
          <a:ln w="7620">
            <a:solidFill>
              <a:srgbClr val="323C5E"/>
            </a:solidFill>
            <a:prstDash val="solid"/>
          </a:ln>
        </p:spPr>
      </p:sp>
      <p:sp>
        <p:nvSpPr>
          <p:cNvPr id="3" name="Text 1"/>
          <p:cNvSpPr txBox="1"/>
          <p:nvPr/>
        </p:nvSpPr>
        <p:spPr>
          <a:xfrm>
            <a:off x="1021110" y="1255014"/>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01 · KENALI</a:t>
            </a:r>
            <a:endParaRPr lang="en-US" sz="900" dirty="0"/>
          </a:p>
        </p:txBody>
      </p:sp>
      <p:sp>
        <p:nvSpPr>
          <p:cNvPr id="4" name="Text 2"/>
          <p:cNvSpPr txBox="1"/>
          <p:nvPr/>
        </p:nvSpPr>
        <p:spPr>
          <a:xfrm>
            <a:off x="731520" y="1647474"/>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Tujuh bagian, satu peta.</a:t>
            </a:r>
            <a:endParaRPr lang="en-US" sz="4800" dirty="0"/>
          </a:p>
        </p:txBody>
      </p:sp>
      <p:sp>
        <p:nvSpPr>
          <p:cNvPr id="5" name="Shape 3"/>
          <p:cNvSpPr/>
          <p:nvPr/>
        </p:nvSpPr>
        <p:spPr>
          <a:xfrm>
            <a:off x="731520" y="2537460"/>
            <a:ext cx="2567910" cy="1243218"/>
          </a:xfrm>
          <a:prstGeom prst="roundRect">
            <a:avLst>
              <a:gd name="adj" fmla="val 8583"/>
            </a:avLst>
          </a:prstGeom>
          <a:solidFill>
            <a:srgbClr val="151618"/>
          </a:solidFill>
          <a:ln w="7620">
            <a:solidFill>
              <a:srgbClr val="1D1E21"/>
            </a:solidFill>
            <a:prstDash val="solid"/>
          </a:ln>
        </p:spPr>
      </p:sp>
      <p:sp>
        <p:nvSpPr>
          <p:cNvPr id="6" name="Text 4"/>
          <p:cNvSpPr txBox="1"/>
          <p:nvPr/>
        </p:nvSpPr>
        <p:spPr>
          <a:xfrm>
            <a:off x="929670" y="2735610"/>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7" name="Text 5"/>
          <p:cNvSpPr txBox="1"/>
          <p:nvPr/>
        </p:nvSpPr>
        <p:spPr>
          <a:xfrm>
            <a:off x="929670" y="2940528"/>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Model</a:t>
            </a:r>
            <a:endParaRPr lang="en-US" sz="1260" dirty="0"/>
          </a:p>
        </p:txBody>
      </p:sp>
      <p:sp>
        <p:nvSpPr>
          <p:cNvPr id="8" name="Text 6"/>
          <p:cNvSpPr txBox="1"/>
          <p:nvPr/>
        </p:nvSpPr>
        <p:spPr>
          <a:xfrm>
            <a:off x="929670" y="3216768"/>
            <a:ext cx="2241194"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Otak — menghasilkan kalimat. Diganti </a:t>
            </a:r>
            <a:br/>
            <a:r>
              <a:rPr lang="en-US" sz="960" dirty="0">
                <a:solidFill>
                  <a:srgbClr val="7B8494"/>
                </a:solidFill>
                <a:latin typeface="Arial" pitchFamily="34" charset="0"/>
                <a:ea typeface="Arial" pitchFamily="34" charset="-122"/>
                <a:cs typeface="Arial" pitchFamily="34" charset="-120"/>
              </a:rPr>
              <a:t>kapan saja.</a:t>
            </a:r>
            <a:endParaRPr lang="en-US" sz="960" dirty="0"/>
          </a:p>
        </p:txBody>
      </p:sp>
      <p:sp>
        <p:nvSpPr>
          <p:cNvPr id="9" name="Shape 7"/>
          <p:cNvSpPr/>
          <p:nvPr/>
        </p:nvSpPr>
        <p:spPr>
          <a:xfrm>
            <a:off x="3451860" y="2537460"/>
            <a:ext cx="2567910" cy="1243218"/>
          </a:xfrm>
          <a:prstGeom prst="roundRect">
            <a:avLst>
              <a:gd name="adj" fmla="val 8583"/>
            </a:avLst>
          </a:prstGeom>
          <a:solidFill>
            <a:srgbClr val="151618"/>
          </a:solidFill>
          <a:ln w="7620">
            <a:solidFill>
              <a:srgbClr val="1D1E21"/>
            </a:solidFill>
            <a:prstDash val="solid"/>
          </a:ln>
        </p:spPr>
      </p:sp>
      <p:sp>
        <p:nvSpPr>
          <p:cNvPr id="10" name="Text 8"/>
          <p:cNvSpPr txBox="1"/>
          <p:nvPr/>
        </p:nvSpPr>
        <p:spPr>
          <a:xfrm>
            <a:off x="3650010" y="2735610"/>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1" name="Text 9"/>
          <p:cNvSpPr txBox="1"/>
          <p:nvPr/>
        </p:nvSpPr>
        <p:spPr>
          <a:xfrm>
            <a:off x="3650010" y="2940528"/>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Tools</a:t>
            </a:r>
            <a:endParaRPr lang="en-US" sz="1260" dirty="0"/>
          </a:p>
        </p:txBody>
      </p:sp>
      <p:sp>
        <p:nvSpPr>
          <p:cNvPr id="12" name="Text 10"/>
          <p:cNvSpPr txBox="1"/>
          <p:nvPr/>
        </p:nvSpPr>
        <p:spPr>
          <a:xfrm>
            <a:off x="3650010" y="3216768"/>
            <a:ext cx="2241194"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Tangan — menjalankan perintah, </a:t>
            </a:r>
            <a:br/>
            <a:r>
              <a:rPr lang="en-US" sz="960" dirty="0">
                <a:solidFill>
                  <a:srgbClr val="7B8494"/>
                </a:solidFill>
                <a:latin typeface="Arial" pitchFamily="34" charset="0"/>
                <a:ea typeface="Arial" pitchFamily="34" charset="-122"/>
                <a:cs typeface="Arial" pitchFamily="34" charset="-120"/>
              </a:rPr>
              <a:t>membuka web, membaca file.</a:t>
            </a:r>
            <a:endParaRPr lang="en-US" sz="960" dirty="0"/>
          </a:p>
        </p:txBody>
      </p:sp>
      <p:sp>
        <p:nvSpPr>
          <p:cNvPr id="13" name="Shape 11"/>
          <p:cNvSpPr/>
          <p:nvPr/>
        </p:nvSpPr>
        <p:spPr>
          <a:xfrm>
            <a:off x="6172200" y="2537460"/>
            <a:ext cx="2567910" cy="1243218"/>
          </a:xfrm>
          <a:prstGeom prst="roundRect">
            <a:avLst>
              <a:gd name="adj" fmla="val 8583"/>
            </a:avLst>
          </a:prstGeom>
          <a:solidFill>
            <a:srgbClr val="151618"/>
          </a:solidFill>
          <a:ln w="7620">
            <a:solidFill>
              <a:srgbClr val="1D1E21"/>
            </a:solidFill>
            <a:prstDash val="solid"/>
          </a:ln>
        </p:spPr>
      </p:sp>
      <p:sp>
        <p:nvSpPr>
          <p:cNvPr id="14" name="Text 12"/>
          <p:cNvSpPr txBox="1"/>
          <p:nvPr/>
        </p:nvSpPr>
        <p:spPr>
          <a:xfrm>
            <a:off x="6370350" y="2735610"/>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5" name="Text 13"/>
          <p:cNvSpPr txBox="1"/>
          <p:nvPr/>
        </p:nvSpPr>
        <p:spPr>
          <a:xfrm>
            <a:off x="6370350" y="2940528"/>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Memory</a:t>
            </a:r>
            <a:endParaRPr lang="en-US" sz="1260" dirty="0"/>
          </a:p>
        </p:txBody>
      </p:sp>
      <p:sp>
        <p:nvSpPr>
          <p:cNvPr id="16" name="Text 14"/>
          <p:cNvSpPr txBox="1"/>
          <p:nvPr/>
        </p:nvSpPr>
        <p:spPr>
          <a:xfrm>
            <a:off x="6370350" y="3216768"/>
            <a:ext cx="2241194"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Ingatan — hal penting tentang Anda </a:t>
            </a:r>
            <a:br/>
            <a:r>
              <a:rPr lang="en-US" sz="960" dirty="0">
                <a:solidFill>
                  <a:srgbClr val="7B8494"/>
                </a:solidFill>
                <a:latin typeface="Arial" pitchFamily="34" charset="0"/>
                <a:ea typeface="Arial" pitchFamily="34" charset="-122"/>
                <a:cs typeface="Arial" pitchFamily="34" charset="-120"/>
              </a:rPr>
              <a:t>antar percakapan.</a:t>
            </a:r>
            <a:endParaRPr lang="en-US" sz="960" dirty="0"/>
          </a:p>
        </p:txBody>
      </p:sp>
      <p:sp>
        <p:nvSpPr>
          <p:cNvPr id="17" name="Shape 15"/>
          <p:cNvSpPr/>
          <p:nvPr/>
        </p:nvSpPr>
        <p:spPr>
          <a:xfrm>
            <a:off x="8892540" y="2537460"/>
            <a:ext cx="2567910" cy="1243218"/>
          </a:xfrm>
          <a:prstGeom prst="roundRect">
            <a:avLst>
              <a:gd name="adj" fmla="val 8583"/>
            </a:avLst>
          </a:prstGeom>
          <a:solidFill>
            <a:srgbClr val="151618"/>
          </a:solidFill>
          <a:ln w="7620">
            <a:solidFill>
              <a:srgbClr val="1D1E21"/>
            </a:solidFill>
            <a:prstDash val="solid"/>
          </a:ln>
        </p:spPr>
      </p:sp>
      <p:sp>
        <p:nvSpPr>
          <p:cNvPr id="18" name="Text 16"/>
          <p:cNvSpPr txBox="1"/>
          <p:nvPr/>
        </p:nvSpPr>
        <p:spPr>
          <a:xfrm>
            <a:off x="9090690" y="2735610"/>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04</a:t>
            </a:r>
            <a:endParaRPr lang="en-US" sz="780" dirty="0"/>
          </a:p>
        </p:txBody>
      </p:sp>
      <p:sp>
        <p:nvSpPr>
          <p:cNvPr id="19" name="Text 17"/>
          <p:cNvSpPr txBox="1"/>
          <p:nvPr/>
        </p:nvSpPr>
        <p:spPr>
          <a:xfrm>
            <a:off x="9090690" y="2940528"/>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Skills</a:t>
            </a:r>
            <a:endParaRPr lang="en-US" sz="1260" dirty="0"/>
          </a:p>
        </p:txBody>
      </p:sp>
      <p:sp>
        <p:nvSpPr>
          <p:cNvPr id="20" name="Text 18"/>
          <p:cNvSpPr txBox="1"/>
          <p:nvPr/>
        </p:nvSpPr>
        <p:spPr>
          <a:xfrm>
            <a:off x="9090690" y="3216768"/>
            <a:ext cx="2241194"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Resep — panduan kerja tersimpan </a:t>
            </a:r>
            <a:br/>
            <a:r>
              <a:rPr lang="en-US" sz="960" dirty="0">
                <a:solidFill>
                  <a:srgbClr val="7B8494"/>
                </a:solidFill>
                <a:latin typeface="Arial" pitchFamily="34" charset="0"/>
                <a:ea typeface="Arial" pitchFamily="34" charset="-122"/>
                <a:cs typeface="Arial" pitchFamily="34" charset="-120"/>
              </a:rPr>
              <a:t>yang dipakai ulang.</a:t>
            </a:r>
            <a:endParaRPr lang="en-US" sz="960" dirty="0"/>
          </a:p>
        </p:txBody>
      </p:sp>
      <p:sp>
        <p:nvSpPr>
          <p:cNvPr id="21" name="Shape 19"/>
          <p:cNvSpPr/>
          <p:nvPr/>
        </p:nvSpPr>
        <p:spPr>
          <a:xfrm>
            <a:off x="731520" y="3933017"/>
            <a:ext cx="2567910" cy="1243218"/>
          </a:xfrm>
          <a:prstGeom prst="roundRect">
            <a:avLst>
              <a:gd name="adj" fmla="val 8583"/>
            </a:avLst>
          </a:prstGeom>
          <a:solidFill>
            <a:srgbClr val="151618"/>
          </a:solidFill>
          <a:ln w="7620">
            <a:solidFill>
              <a:srgbClr val="1D1E21"/>
            </a:solidFill>
            <a:prstDash val="solid"/>
          </a:ln>
        </p:spPr>
      </p:sp>
      <p:sp>
        <p:nvSpPr>
          <p:cNvPr id="22" name="Text 20"/>
          <p:cNvSpPr txBox="1"/>
          <p:nvPr/>
        </p:nvSpPr>
        <p:spPr>
          <a:xfrm>
            <a:off x="929670" y="4131168"/>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05</a:t>
            </a:r>
            <a:endParaRPr lang="en-US" sz="780" dirty="0"/>
          </a:p>
        </p:txBody>
      </p:sp>
      <p:sp>
        <p:nvSpPr>
          <p:cNvPr id="23" name="Text 21"/>
          <p:cNvSpPr txBox="1"/>
          <p:nvPr/>
        </p:nvSpPr>
        <p:spPr>
          <a:xfrm>
            <a:off x="929670" y="4336176"/>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Gateway</a:t>
            </a:r>
            <a:endParaRPr lang="en-US" sz="1260" dirty="0"/>
          </a:p>
        </p:txBody>
      </p:sp>
      <p:sp>
        <p:nvSpPr>
          <p:cNvPr id="24" name="Text 22"/>
          <p:cNvSpPr txBox="1"/>
          <p:nvPr/>
        </p:nvSpPr>
        <p:spPr>
          <a:xfrm>
            <a:off x="929670" y="4612416"/>
            <a:ext cx="2241194"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Pintu — sambungan ke Telegram dan </a:t>
            </a:r>
            <a:br/>
            <a:r>
              <a:rPr lang="en-US" sz="960" dirty="0">
                <a:solidFill>
                  <a:srgbClr val="7B8494"/>
                </a:solidFill>
                <a:latin typeface="Arial" pitchFamily="34" charset="0"/>
                <a:ea typeface="Arial" pitchFamily="34" charset="-122"/>
                <a:cs typeface="Arial" pitchFamily="34" charset="-120"/>
              </a:rPr>
              <a:t>aplikasi chat.</a:t>
            </a:r>
            <a:endParaRPr lang="en-US" sz="960" dirty="0"/>
          </a:p>
        </p:txBody>
      </p:sp>
      <p:sp>
        <p:nvSpPr>
          <p:cNvPr id="25" name="Shape 23"/>
          <p:cNvSpPr/>
          <p:nvPr/>
        </p:nvSpPr>
        <p:spPr>
          <a:xfrm>
            <a:off x="3451860" y="3933017"/>
            <a:ext cx="2567910" cy="1243218"/>
          </a:xfrm>
          <a:prstGeom prst="roundRect">
            <a:avLst>
              <a:gd name="adj" fmla="val 8583"/>
            </a:avLst>
          </a:prstGeom>
          <a:solidFill>
            <a:srgbClr val="151618"/>
          </a:solidFill>
          <a:ln w="7620">
            <a:solidFill>
              <a:srgbClr val="1D1E21"/>
            </a:solidFill>
            <a:prstDash val="solid"/>
          </a:ln>
        </p:spPr>
      </p:sp>
      <p:sp>
        <p:nvSpPr>
          <p:cNvPr id="26" name="Text 24"/>
          <p:cNvSpPr txBox="1"/>
          <p:nvPr/>
        </p:nvSpPr>
        <p:spPr>
          <a:xfrm>
            <a:off x="3650010" y="4131168"/>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06</a:t>
            </a:r>
            <a:endParaRPr lang="en-US" sz="780" dirty="0"/>
          </a:p>
        </p:txBody>
      </p:sp>
      <p:sp>
        <p:nvSpPr>
          <p:cNvPr id="27" name="Text 25"/>
          <p:cNvSpPr txBox="1"/>
          <p:nvPr/>
        </p:nvSpPr>
        <p:spPr>
          <a:xfrm>
            <a:off x="3650010" y="4336176"/>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Cron</a:t>
            </a:r>
            <a:endParaRPr lang="en-US" sz="1260" dirty="0"/>
          </a:p>
        </p:txBody>
      </p:sp>
      <p:sp>
        <p:nvSpPr>
          <p:cNvPr id="28" name="Text 26"/>
          <p:cNvSpPr txBox="1"/>
          <p:nvPr/>
        </p:nvSpPr>
        <p:spPr>
          <a:xfrm>
            <a:off x="3650010" y="4612416"/>
            <a:ext cx="2241194"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Jam alarm — menjalankan tugas sesuai </a:t>
            </a:r>
            <a:br/>
            <a:r>
              <a:rPr lang="en-US" sz="960" dirty="0">
                <a:solidFill>
                  <a:srgbClr val="7B8494"/>
                </a:solidFill>
                <a:latin typeface="Arial" pitchFamily="34" charset="0"/>
                <a:ea typeface="Arial" pitchFamily="34" charset="-122"/>
                <a:cs typeface="Arial" pitchFamily="34" charset="-120"/>
              </a:rPr>
              <a:t>jadwal.</a:t>
            </a:r>
            <a:endParaRPr lang="en-US" sz="960" dirty="0"/>
          </a:p>
        </p:txBody>
      </p:sp>
      <p:sp>
        <p:nvSpPr>
          <p:cNvPr id="29" name="Shape 27"/>
          <p:cNvSpPr/>
          <p:nvPr/>
        </p:nvSpPr>
        <p:spPr>
          <a:xfrm>
            <a:off x="6172200" y="3933017"/>
            <a:ext cx="2567910" cy="1243218"/>
          </a:xfrm>
          <a:prstGeom prst="roundRect">
            <a:avLst>
              <a:gd name="adj" fmla="val 8583"/>
            </a:avLst>
          </a:prstGeom>
          <a:solidFill>
            <a:srgbClr val="151618"/>
          </a:solidFill>
          <a:ln w="7620">
            <a:solidFill>
              <a:srgbClr val="1D1E21"/>
            </a:solidFill>
            <a:prstDash val="solid"/>
          </a:ln>
        </p:spPr>
      </p:sp>
      <p:sp>
        <p:nvSpPr>
          <p:cNvPr id="30" name="Text 28"/>
          <p:cNvSpPr txBox="1"/>
          <p:nvPr/>
        </p:nvSpPr>
        <p:spPr>
          <a:xfrm>
            <a:off x="6370350" y="4131168"/>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07</a:t>
            </a:r>
            <a:endParaRPr lang="en-US" sz="780" dirty="0"/>
          </a:p>
        </p:txBody>
      </p:sp>
      <p:sp>
        <p:nvSpPr>
          <p:cNvPr id="31" name="Text 29"/>
          <p:cNvSpPr txBox="1"/>
          <p:nvPr/>
        </p:nvSpPr>
        <p:spPr>
          <a:xfrm>
            <a:off x="6370350" y="4336176"/>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Web UI</a:t>
            </a:r>
            <a:endParaRPr lang="en-US" sz="1260" dirty="0"/>
          </a:p>
        </p:txBody>
      </p:sp>
      <p:sp>
        <p:nvSpPr>
          <p:cNvPr id="32" name="Text 30"/>
          <p:cNvSpPr txBox="1"/>
          <p:nvPr/>
        </p:nvSpPr>
        <p:spPr>
          <a:xfrm>
            <a:off x="6370350" y="4612416"/>
            <a:ext cx="2241194"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Panel — jendela di browser untuk </a:t>
            </a:r>
            <a:br/>
            <a:r>
              <a:rPr lang="en-US" sz="960" dirty="0">
                <a:solidFill>
                  <a:srgbClr val="7B8494"/>
                </a:solidFill>
                <a:latin typeface="Arial" pitchFamily="34" charset="0"/>
                <a:ea typeface="Arial" pitchFamily="34" charset="-122"/>
                <a:cs typeface="Arial" pitchFamily="34" charset="-120"/>
              </a:rPr>
              <a:t>mengatur keenam bagian lain.</a:t>
            </a:r>
            <a:endParaRPr lang="en-US" sz="960" dirty="0"/>
          </a:p>
        </p:txBody>
      </p:sp>
      <p:sp>
        <p:nvSpPr>
          <p:cNvPr id="33" name="Text 31"/>
          <p:cNvSpPr txBox="1"/>
          <p:nvPr/>
        </p:nvSpPr>
        <p:spPr>
          <a:xfrm>
            <a:off x="731520" y="5420106"/>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Hermes tidak punya kecerdasan sendiri. Setiap berpikir, ia bertanya ke model yang Anda pilih.</a:t>
            </a:r>
            <a:endParaRPr lang="en-US" sz="960" dirty="0"/>
          </a:p>
        </p:txBody>
      </p:sp>
      <p:sp>
        <p:nvSpPr>
          <p:cNvPr id="34" name="Text 3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05 / 12</a:t>
            </a:r>
            <a:endParaRPr lang="en-US" sz="78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05</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Peta ke sesi berikutnya</a:t>
            </a:r>
            <a:endParaRPr lang="en-US" sz="2592"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BAGIAN</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DIBAHAS DI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Model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Sesi 3 — Menghubungkan model AI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Tools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Sesi 5 dan 6 — Workspace dan API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Memory</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Sesi 8 — Reusable skills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Skills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Sesi 8 — Reusable skills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Gateway</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Sesi 4 — Menghubungkan Telegram</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Cron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Sesi 7 — Jadwal otomatis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Web UI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Semua sesi — halaman yang Anda pakai sepanjang hari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731520" y="5085801"/>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Peta ini dipakai ulang sepanjang hari. Kalau Anda bingung sebuah langkah </a:t>
            </a:r>
            <a:br/>
            <a:r>
              <a:rPr lang="en-US" sz="1320" dirty="0">
                <a:solidFill>
                  <a:srgbClr val="7B8494"/>
                </a:solidFill>
                <a:latin typeface="Arial" pitchFamily="34" charset="0"/>
                <a:ea typeface="Arial" pitchFamily="34" charset="-122"/>
                <a:cs typeface="Arial" pitchFamily="34" charset="-120"/>
              </a:rPr>
              <a:t>bekerja di bagian mana, kembali ke sini.</a:t>
            </a:r>
            <a:endParaRPr lang="en-US" sz="1320" dirty="0"/>
          </a:p>
        </p:txBody>
      </p:sp>
      <p:sp>
        <p:nvSpPr>
          <p:cNvPr id="7"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05 / 12 · DETAIL</a:t>
            </a:r>
            <a:endParaRPr lang="en-US" sz="78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731520" y="1094262"/>
            <a:ext cx="198150" cy="0"/>
          </a:xfrm>
          <a:prstGeom prst="line">
            <a:avLst/>
          </a:prstGeom>
          <a:noFill/>
          <a:ln w="7620">
            <a:solidFill>
              <a:srgbClr val="323C5E"/>
            </a:solidFill>
            <a:prstDash val="solid"/>
          </a:ln>
        </p:spPr>
      </p:sp>
      <p:sp>
        <p:nvSpPr>
          <p:cNvPr id="3" name="Text 1"/>
          <p:cNvSpPr txBox="1"/>
          <p:nvPr/>
        </p:nvSpPr>
        <p:spPr>
          <a:xfrm>
            <a:off x="1021110" y="102339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02 · MASUK</a:t>
            </a:r>
            <a:endParaRPr lang="en-US" sz="900" dirty="0"/>
          </a:p>
        </p:txBody>
      </p:sp>
      <p:sp>
        <p:nvSpPr>
          <p:cNvPr id="4" name="Text 2"/>
          <p:cNvSpPr txBox="1"/>
          <p:nvPr/>
        </p:nvSpPr>
        <p:spPr>
          <a:xfrm>
            <a:off x="731520" y="141576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Delapan halaman. Semua </a:t>
            </a:r>
            <a:br/>
            <a:r>
              <a:rPr lang="en-US" sz="4800" b="1" spc="-96" kern="0" dirty="0">
                <a:solidFill>
                  <a:srgbClr val="F4F6FA"/>
                </a:solidFill>
                <a:latin typeface="Arial" pitchFamily="34" charset="0"/>
                <a:ea typeface="Arial" pitchFamily="34" charset="-122"/>
                <a:cs typeface="Arial" pitchFamily="34" charset="-120"/>
              </a:rPr>
              <a:t>di browser.</a:t>
            </a:r>
            <a:endParaRPr lang="en-US" sz="4800" dirty="0"/>
          </a:p>
        </p:txBody>
      </p:sp>
      <p:sp>
        <p:nvSpPr>
          <p:cNvPr id="5" name="Shape 3"/>
          <p:cNvSpPr/>
          <p:nvPr/>
        </p:nvSpPr>
        <p:spPr>
          <a:xfrm>
            <a:off x="731520" y="2951958"/>
            <a:ext cx="2567910" cy="1243218"/>
          </a:xfrm>
          <a:prstGeom prst="roundRect">
            <a:avLst>
              <a:gd name="adj" fmla="val 8583"/>
            </a:avLst>
          </a:prstGeom>
          <a:solidFill>
            <a:srgbClr val="151618"/>
          </a:solidFill>
          <a:ln w="7620">
            <a:solidFill>
              <a:srgbClr val="1D1E21"/>
            </a:solidFill>
            <a:prstDash val="solid"/>
          </a:ln>
        </p:spPr>
      </p:sp>
      <p:sp>
        <p:nvSpPr>
          <p:cNvPr id="6" name="Text 4"/>
          <p:cNvSpPr txBox="1"/>
          <p:nvPr/>
        </p:nvSpPr>
        <p:spPr>
          <a:xfrm>
            <a:off x="929670" y="3150108"/>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7" name="Text 5"/>
          <p:cNvSpPr txBox="1"/>
          <p:nvPr/>
        </p:nvSpPr>
        <p:spPr>
          <a:xfrm>
            <a:off x="929670" y="3355116"/>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Status</a:t>
            </a:r>
            <a:endParaRPr lang="en-US" sz="1260" dirty="0"/>
          </a:p>
        </p:txBody>
      </p:sp>
      <p:sp>
        <p:nvSpPr>
          <p:cNvPr id="8" name="Text 6"/>
          <p:cNvSpPr txBox="1"/>
          <p:nvPr/>
        </p:nvSpPr>
        <p:spPr>
          <a:xfrm>
            <a:off x="929670" y="3631265"/>
            <a:ext cx="2241194"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Versi, gateway, sesi aktif. Halaman </a:t>
            </a:r>
            <a:br/>
            <a:r>
              <a:rPr lang="en-US" sz="960" dirty="0">
                <a:solidFill>
                  <a:srgbClr val="7B8494"/>
                </a:solidFill>
                <a:latin typeface="Arial" pitchFamily="34" charset="0"/>
                <a:ea typeface="Arial" pitchFamily="34" charset="-122"/>
                <a:cs typeface="Arial" pitchFamily="34" charset="-120"/>
              </a:rPr>
              <a:t>awal.</a:t>
            </a:r>
            <a:endParaRPr lang="en-US" sz="960" dirty="0"/>
          </a:p>
        </p:txBody>
      </p:sp>
      <p:sp>
        <p:nvSpPr>
          <p:cNvPr id="9" name="Shape 7"/>
          <p:cNvSpPr/>
          <p:nvPr/>
        </p:nvSpPr>
        <p:spPr>
          <a:xfrm>
            <a:off x="3451860" y="2951958"/>
            <a:ext cx="2567910" cy="1243218"/>
          </a:xfrm>
          <a:prstGeom prst="roundRect">
            <a:avLst>
              <a:gd name="adj" fmla="val 8583"/>
            </a:avLst>
          </a:prstGeom>
          <a:solidFill>
            <a:srgbClr val="151618"/>
          </a:solidFill>
          <a:ln w="7620">
            <a:solidFill>
              <a:srgbClr val="1D1E21"/>
            </a:solidFill>
            <a:prstDash val="solid"/>
          </a:ln>
        </p:spPr>
      </p:sp>
      <p:sp>
        <p:nvSpPr>
          <p:cNvPr id="10" name="Text 8"/>
          <p:cNvSpPr txBox="1"/>
          <p:nvPr/>
        </p:nvSpPr>
        <p:spPr>
          <a:xfrm>
            <a:off x="3650010" y="3150108"/>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1" name="Text 9"/>
          <p:cNvSpPr txBox="1"/>
          <p:nvPr/>
        </p:nvSpPr>
        <p:spPr>
          <a:xfrm>
            <a:off x="3650010" y="3355116"/>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Chat</a:t>
            </a:r>
            <a:endParaRPr lang="en-US" sz="1260" dirty="0"/>
          </a:p>
        </p:txBody>
      </p:sp>
      <p:sp>
        <p:nvSpPr>
          <p:cNvPr id="12" name="Text 10"/>
          <p:cNvSpPr txBox="1"/>
          <p:nvPr/>
        </p:nvSpPr>
        <p:spPr>
          <a:xfrm>
            <a:off x="3650010" y="3631265"/>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Tempat Anda bicara dengan Hermes.</a:t>
            </a:r>
            <a:endParaRPr lang="en-US" sz="960" dirty="0"/>
          </a:p>
        </p:txBody>
      </p:sp>
      <p:sp>
        <p:nvSpPr>
          <p:cNvPr id="13" name="Shape 11"/>
          <p:cNvSpPr/>
          <p:nvPr/>
        </p:nvSpPr>
        <p:spPr>
          <a:xfrm>
            <a:off x="6172200" y="2951958"/>
            <a:ext cx="2567910" cy="1243218"/>
          </a:xfrm>
          <a:prstGeom prst="roundRect">
            <a:avLst>
              <a:gd name="adj" fmla="val 8583"/>
            </a:avLst>
          </a:prstGeom>
          <a:solidFill>
            <a:srgbClr val="151618"/>
          </a:solidFill>
          <a:ln w="7620">
            <a:solidFill>
              <a:srgbClr val="1D1E21"/>
            </a:solidFill>
            <a:prstDash val="solid"/>
          </a:ln>
        </p:spPr>
      </p:sp>
      <p:sp>
        <p:nvSpPr>
          <p:cNvPr id="14" name="Text 12"/>
          <p:cNvSpPr txBox="1"/>
          <p:nvPr/>
        </p:nvSpPr>
        <p:spPr>
          <a:xfrm>
            <a:off x="6370350" y="3150108"/>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5" name="Text 13"/>
          <p:cNvSpPr txBox="1"/>
          <p:nvPr/>
        </p:nvSpPr>
        <p:spPr>
          <a:xfrm>
            <a:off x="6370350" y="3355116"/>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API Keys</a:t>
            </a:r>
            <a:endParaRPr lang="en-US" sz="1260" dirty="0"/>
          </a:p>
        </p:txBody>
      </p:sp>
      <p:sp>
        <p:nvSpPr>
          <p:cNvPr id="16" name="Text 14"/>
          <p:cNvSpPr txBox="1"/>
          <p:nvPr/>
        </p:nvSpPr>
        <p:spPr>
          <a:xfrm>
            <a:off x="6370350" y="3631265"/>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Menempel API key model AI.</a:t>
            </a:r>
            <a:endParaRPr lang="en-US" sz="960" dirty="0"/>
          </a:p>
        </p:txBody>
      </p:sp>
      <p:sp>
        <p:nvSpPr>
          <p:cNvPr id="17" name="Shape 15"/>
          <p:cNvSpPr/>
          <p:nvPr/>
        </p:nvSpPr>
        <p:spPr>
          <a:xfrm>
            <a:off x="8892540" y="2951958"/>
            <a:ext cx="2567910" cy="1243218"/>
          </a:xfrm>
          <a:prstGeom prst="roundRect">
            <a:avLst>
              <a:gd name="adj" fmla="val 8583"/>
            </a:avLst>
          </a:prstGeom>
          <a:solidFill>
            <a:srgbClr val="151618"/>
          </a:solidFill>
          <a:ln w="7620">
            <a:solidFill>
              <a:srgbClr val="1D1E21"/>
            </a:solidFill>
            <a:prstDash val="solid"/>
          </a:ln>
        </p:spPr>
      </p:sp>
      <p:sp>
        <p:nvSpPr>
          <p:cNvPr id="18" name="Text 16"/>
          <p:cNvSpPr txBox="1"/>
          <p:nvPr/>
        </p:nvSpPr>
        <p:spPr>
          <a:xfrm>
            <a:off x="9090690" y="3150108"/>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04</a:t>
            </a:r>
            <a:endParaRPr lang="en-US" sz="780" dirty="0"/>
          </a:p>
        </p:txBody>
      </p:sp>
      <p:sp>
        <p:nvSpPr>
          <p:cNvPr id="19" name="Text 17"/>
          <p:cNvSpPr txBox="1"/>
          <p:nvPr/>
        </p:nvSpPr>
        <p:spPr>
          <a:xfrm>
            <a:off x="9090690" y="3355116"/>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Config</a:t>
            </a:r>
            <a:endParaRPr lang="en-US" sz="1260" dirty="0"/>
          </a:p>
        </p:txBody>
      </p:sp>
      <p:sp>
        <p:nvSpPr>
          <p:cNvPr id="20" name="Text 18"/>
          <p:cNvSpPr txBox="1"/>
          <p:nvPr/>
        </p:nvSpPr>
        <p:spPr>
          <a:xfrm>
            <a:off x="9090690" y="3631265"/>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Pengaturan, termasuk zona waktu.</a:t>
            </a:r>
            <a:endParaRPr lang="en-US" sz="960" dirty="0"/>
          </a:p>
        </p:txBody>
      </p:sp>
      <p:sp>
        <p:nvSpPr>
          <p:cNvPr id="21" name="Shape 19"/>
          <p:cNvSpPr/>
          <p:nvPr/>
        </p:nvSpPr>
        <p:spPr>
          <a:xfrm>
            <a:off x="731520" y="4347606"/>
            <a:ext cx="2567910" cy="1060338"/>
          </a:xfrm>
          <a:prstGeom prst="roundRect">
            <a:avLst>
              <a:gd name="adj" fmla="val 10064"/>
            </a:avLst>
          </a:prstGeom>
          <a:solidFill>
            <a:srgbClr val="151618"/>
          </a:solidFill>
          <a:ln w="7620">
            <a:solidFill>
              <a:srgbClr val="1D1E21"/>
            </a:solidFill>
            <a:prstDash val="solid"/>
          </a:ln>
        </p:spPr>
      </p:sp>
      <p:sp>
        <p:nvSpPr>
          <p:cNvPr id="22" name="Text 20"/>
          <p:cNvSpPr txBox="1"/>
          <p:nvPr/>
        </p:nvSpPr>
        <p:spPr>
          <a:xfrm>
            <a:off x="929670" y="4545665"/>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05</a:t>
            </a:r>
            <a:endParaRPr lang="en-US" sz="780" dirty="0"/>
          </a:p>
        </p:txBody>
      </p:sp>
      <p:sp>
        <p:nvSpPr>
          <p:cNvPr id="23" name="Text 21"/>
          <p:cNvSpPr txBox="1"/>
          <p:nvPr/>
        </p:nvSpPr>
        <p:spPr>
          <a:xfrm>
            <a:off x="929670" y="4750674"/>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Channels</a:t>
            </a:r>
            <a:endParaRPr lang="en-US" sz="1260" dirty="0"/>
          </a:p>
        </p:txBody>
      </p:sp>
      <p:sp>
        <p:nvSpPr>
          <p:cNvPr id="24" name="Text 22"/>
          <p:cNvSpPr txBox="1"/>
          <p:nvPr/>
        </p:nvSpPr>
        <p:spPr>
          <a:xfrm>
            <a:off x="929670" y="5026914"/>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Menyambungkan Telegram.</a:t>
            </a:r>
            <a:endParaRPr lang="en-US" sz="960" dirty="0"/>
          </a:p>
        </p:txBody>
      </p:sp>
      <p:sp>
        <p:nvSpPr>
          <p:cNvPr id="25" name="Shape 23"/>
          <p:cNvSpPr/>
          <p:nvPr/>
        </p:nvSpPr>
        <p:spPr>
          <a:xfrm>
            <a:off x="3451860" y="4347606"/>
            <a:ext cx="2567910" cy="1060338"/>
          </a:xfrm>
          <a:prstGeom prst="roundRect">
            <a:avLst>
              <a:gd name="adj" fmla="val 10064"/>
            </a:avLst>
          </a:prstGeom>
          <a:solidFill>
            <a:srgbClr val="151618"/>
          </a:solidFill>
          <a:ln w="7620">
            <a:solidFill>
              <a:srgbClr val="1D1E21"/>
            </a:solidFill>
            <a:prstDash val="solid"/>
          </a:ln>
        </p:spPr>
      </p:sp>
      <p:sp>
        <p:nvSpPr>
          <p:cNvPr id="26" name="Text 24"/>
          <p:cNvSpPr txBox="1"/>
          <p:nvPr/>
        </p:nvSpPr>
        <p:spPr>
          <a:xfrm>
            <a:off x="3650010" y="4545665"/>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06</a:t>
            </a:r>
            <a:endParaRPr lang="en-US" sz="780" dirty="0"/>
          </a:p>
        </p:txBody>
      </p:sp>
      <p:sp>
        <p:nvSpPr>
          <p:cNvPr id="27" name="Text 25"/>
          <p:cNvSpPr txBox="1"/>
          <p:nvPr/>
        </p:nvSpPr>
        <p:spPr>
          <a:xfrm>
            <a:off x="3650010" y="4750674"/>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Cron</a:t>
            </a:r>
            <a:endParaRPr lang="en-US" sz="1260" dirty="0"/>
          </a:p>
        </p:txBody>
      </p:sp>
      <p:sp>
        <p:nvSpPr>
          <p:cNvPr id="28" name="Text 26"/>
          <p:cNvSpPr txBox="1"/>
          <p:nvPr/>
        </p:nvSpPr>
        <p:spPr>
          <a:xfrm>
            <a:off x="3650010" y="5026914"/>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Membuat dan mengelola jadwal.</a:t>
            </a:r>
            <a:endParaRPr lang="en-US" sz="960" dirty="0"/>
          </a:p>
        </p:txBody>
      </p:sp>
      <p:sp>
        <p:nvSpPr>
          <p:cNvPr id="29" name="Shape 27"/>
          <p:cNvSpPr/>
          <p:nvPr/>
        </p:nvSpPr>
        <p:spPr>
          <a:xfrm>
            <a:off x="6172200" y="4347606"/>
            <a:ext cx="2567910" cy="1060338"/>
          </a:xfrm>
          <a:prstGeom prst="roundRect">
            <a:avLst>
              <a:gd name="adj" fmla="val 10064"/>
            </a:avLst>
          </a:prstGeom>
          <a:solidFill>
            <a:srgbClr val="151618"/>
          </a:solidFill>
          <a:ln w="7620">
            <a:solidFill>
              <a:srgbClr val="1D1E21"/>
            </a:solidFill>
            <a:prstDash val="solid"/>
          </a:ln>
        </p:spPr>
      </p:sp>
      <p:sp>
        <p:nvSpPr>
          <p:cNvPr id="30" name="Text 28"/>
          <p:cNvSpPr txBox="1"/>
          <p:nvPr/>
        </p:nvSpPr>
        <p:spPr>
          <a:xfrm>
            <a:off x="6370350" y="4545665"/>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07</a:t>
            </a:r>
            <a:endParaRPr lang="en-US" sz="780" dirty="0"/>
          </a:p>
        </p:txBody>
      </p:sp>
      <p:sp>
        <p:nvSpPr>
          <p:cNvPr id="31" name="Text 29"/>
          <p:cNvSpPr txBox="1"/>
          <p:nvPr/>
        </p:nvSpPr>
        <p:spPr>
          <a:xfrm>
            <a:off x="6370350" y="4750674"/>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Skills</a:t>
            </a:r>
            <a:endParaRPr lang="en-US" sz="1260" dirty="0"/>
          </a:p>
        </p:txBody>
      </p:sp>
      <p:sp>
        <p:nvSpPr>
          <p:cNvPr id="32" name="Text 30"/>
          <p:cNvSpPr txBox="1"/>
          <p:nvPr/>
        </p:nvSpPr>
        <p:spPr>
          <a:xfrm>
            <a:off x="6370350" y="5026914"/>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Melihat dan memasang skill.</a:t>
            </a:r>
            <a:endParaRPr lang="en-US" sz="960" dirty="0"/>
          </a:p>
        </p:txBody>
      </p:sp>
      <p:sp>
        <p:nvSpPr>
          <p:cNvPr id="33" name="Shape 31"/>
          <p:cNvSpPr/>
          <p:nvPr/>
        </p:nvSpPr>
        <p:spPr>
          <a:xfrm>
            <a:off x="8892540" y="4347606"/>
            <a:ext cx="2567910" cy="1060338"/>
          </a:xfrm>
          <a:prstGeom prst="roundRect">
            <a:avLst>
              <a:gd name="adj" fmla="val 10064"/>
            </a:avLst>
          </a:prstGeom>
          <a:solidFill>
            <a:srgbClr val="151618"/>
          </a:solidFill>
          <a:ln w="7620">
            <a:solidFill>
              <a:srgbClr val="1D1E21"/>
            </a:solidFill>
            <a:prstDash val="solid"/>
          </a:ln>
        </p:spPr>
      </p:sp>
      <p:sp>
        <p:nvSpPr>
          <p:cNvPr id="34" name="Text 32"/>
          <p:cNvSpPr txBox="1"/>
          <p:nvPr/>
        </p:nvSpPr>
        <p:spPr>
          <a:xfrm>
            <a:off x="9090690" y="4545665"/>
            <a:ext cx="2219523"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08</a:t>
            </a:r>
            <a:endParaRPr lang="en-US" sz="780" dirty="0"/>
          </a:p>
        </p:txBody>
      </p:sp>
      <p:sp>
        <p:nvSpPr>
          <p:cNvPr id="35" name="Text 33"/>
          <p:cNvSpPr txBox="1"/>
          <p:nvPr/>
        </p:nvSpPr>
        <p:spPr>
          <a:xfrm>
            <a:off x="9090690" y="4750674"/>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System</a:t>
            </a:r>
            <a:endParaRPr lang="en-US" sz="1260" dirty="0"/>
          </a:p>
        </p:txBody>
      </p:sp>
      <p:sp>
        <p:nvSpPr>
          <p:cNvPr id="36" name="Text 34"/>
          <p:cNvSpPr txBox="1"/>
          <p:nvPr/>
        </p:nvSpPr>
        <p:spPr>
          <a:xfrm>
            <a:off x="9090690" y="5026914"/>
            <a:ext cx="2241194"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Cek kesehatan, jalankan doctor.</a:t>
            </a:r>
            <a:endParaRPr lang="en-US" sz="960" dirty="0"/>
          </a:p>
        </p:txBody>
      </p:sp>
      <p:sp>
        <p:nvSpPr>
          <p:cNvPr id="37" name="Text 35"/>
          <p:cNvSpPr txBox="1"/>
          <p:nvPr/>
        </p:nvSpPr>
        <p:spPr>
          <a:xfrm>
            <a:off x="731520" y="565172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Enam dari delapan halaman ini akan Anda pakai hari ini. Dua sisanya — Config dan System — hanya untuk pengecekan.</a:t>
            </a:r>
            <a:endParaRPr lang="en-US" sz="960" dirty="0"/>
          </a:p>
        </p:txBody>
      </p:sp>
      <p:sp>
        <p:nvSpPr>
          <p:cNvPr id="38" name="Text 3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06 / 12</a:t>
            </a:r>
            <a:endParaRPr lang="en-US" sz="78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06</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Alur kerja hari ini</a:t>
            </a:r>
            <a:endParaRPr lang="en-US" sz="2592"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3540557"/>
                <a:gridCol w="3540557"/>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SESI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HALAMAN</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YANG DIKERJAKAN</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3</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API Keys → Chat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Tempel API key, pilih model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4</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Channels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Sambungkan Telegram</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5–6</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Chat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Google Workspace dan API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7</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Cron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Buat jadwal otomatis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8</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Skills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Lihat skill buatan sendiri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731520" y="4223248"/>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Navigasinya ada di menu samping. Kalau Anda tersesat, klik Status — </a:t>
            </a:r>
            <a:br/>
            <a:r>
              <a:rPr lang="en-US" sz="1320" dirty="0">
                <a:solidFill>
                  <a:srgbClr val="7B8494"/>
                </a:solidFill>
                <a:latin typeface="Arial" pitchFamily="34" charset="0"/>
                <a:ea typeface="Arial" pitchFamily="34" charset="-122"/>
                <a:cs typeface="Arial" pitchFamily="34" charset="-120"/>
              </a:rPr>
              <a:t>halaman itu selalu menjadi titik awal.</a:t>
            </a:r>
            <a:endParaRPr lang="en-US" sz="1320" dirty="0"/>
          </a:p>
        </p:txBody>
      </p:sp>
      <p:sp>
        <p:nvSpPr>
          <p:cNvPr id="7" name="Shape 4"/>
          <p:cNvSpPr/>
          <p:nvPr/>
        </p:nvSpPr>
        <p:spPr>
          <a:xfrm>
            <a:off x="731520" y="4986772"/>
            <a:ext cx="10728930" cy="754380"/>
          </a:xfrm>
          <a:prstGeom prst="roundRect">
            <a:avLst>
              <a:gd name="adj" fmla="val 12121"/>
            </a:avLst>
          </a:prstGeom>
          <a:solidFill>
            <a:srgbClr val="132420"/>
          </a:solidFill>
          <a:ln w="7620">
            <a:solidFill>
              <a:srgbClr val="1D1E21"/>
            </a:solidFill>
            <a:prstDash val="solid"/>
          </a:ln>
        </p:spPr>
      </p:sp>
      <p:sp>
        <p:nvSpPr>
          <p:cNvPr id="8" name="Shape 5"/>
          <p:cNvSpPr/>
          <p:nvPr/>
        </p:nvSpPr>
        <p:spPr>
          <a:xfrm>
            <a:off x="731520" y="5027920"/>
            <a:ext cx="15270" cy="672084"/>
          </a:xfrm>
          <a:prstGeom prst="rect">
            <a:avLst/>
          </a:prstGeom>
          <a:solidFill>
            <a:srgbClr val="62DFB0"/>
          </a:solidFill>
          <a:ln/>
        </p:spPr>
      </p:sp>
      <p:sp>
        <p:nvSpPr>
          <p:cNvPr id="9" name="Text 6"/>
          <p:cNvSpPr txBox="1"/>
          <p:nvPr/>
        </p:nvSpPr>
        <p:spPr>
          <a:xfrm>
            <a:off x="914400" y="5139202"/>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KALAU ADA MASALAH</a:t>
            </a:r>
            <a:endParaRPr lang="en-US" sz="840" dirty="0"/>
          </a:p>
        </p:txBody>
      </p:sp>
      <p:sp>
        <p:nvSpPr>
          <p:cNvPr id="10" name="Shape 7"/>
          <p:cNvSpPr/>
          <p:nvPr/>
        </p:nvSpPr>
        <p:spPr>
          <a:xfrm>
            <a:off x="914400" y="5449641"/>
            <a:ext cx="106710" cy="106710"/>
          </a:xfrm>
          <a:prstGeom prst="roundRect">
            <a:avLst>
              <a:gd name="adj" fmla="val 21423"/>
            </a:avLst>
          </a:prstGeom>
          <a:ln w="11430">
            <a:solidFill>
              <a:srgbClr val="62DFB0"/>
            </a:solidFill>
            <a:prstDash val="solid"/>
          </a:ln>
        </p:spPr>
      </p:sp>
      <p:sp>
        <p:nvSpPr>
          <p:cNvPr id="11" name="Text 8"/>
          <p:cNvSpPr txBox="1"/>
          <p:nvPr/>
        </p:nvSpPr>
        <p:spPr>
          <a:xfrm>
            <a:off x="1112550" y="5389839"/>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Menu yang saya sebut tidak ada dengan nama persis itu → cari maknanya, nama bisa berbeda per versi</a:t>
            </a:r>
            <a:endParaRPr lang="en-US" sz="1080" dirty="0"/>
          </a:p>
        </p:txBody>
      </p:sp>
      <p:sp>
        <p:nvSpPr>
          <p:cNvPr id="12" name="Text 9"/>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06 / 12 · DETAIL</a:t>
            </a:r>
            <a:endParaRPr lang="en-US" sz="78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731520" y="1600932"/>
            <a:ext cx="198150" cy="0"/>
          </a:xfrm>
          <a:prstGeom prst="line">
            <a:avLst/>
          </a:prstGeom>
          <a:noFill/>
          <a:ln w="7620">
            <a:solidFill>
              <a:srgbClr val="323C5E"/>
            </a:solidFill>
            <a:prstDash val="solid"/>
          </a:ln>
        </p:spPr>
      </p:sp>
      <p:sp>
        <p:nvSpPr>
          <p:cNvPr id="3" name="Text 1"/>
          <p:cNvSpPr txBox="1"/>
          <p:nvPr/>
        </p:nvSpPr>
        <p:spPr>
          <a:xfrm>
            <a:off x="1021110" y="153006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02 · MASUK</a:t>
            </a:r>
            <a:endParaRPr lang="en-US" sz="900" dirty="0"/>
          </a:p>
        </p:txBody>
      </p:sp>
      <p:sp>
        <p:nvSpPr>
          <p:cNvPr id="4" name="Text 2"/>
          <p:cNvSpPr txBox="1"/>
          <p:nvPr/>
        </p:nvSpPr>
        <p:spPr>
          <a:xfrm>
            <a:off x="731520" y="192252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Sebelum mulai, buktikan </a:t>
            </a:r>
            <a:br/>
            <a:r>
              <a:rPr lang="en-US" sz="4800" b="1" spc="-96" kern="0" dirty="0">
                <a:solidFill>
                  <a:srgbClr val="F4F6FA"/>
                </a:solidFill>
                <a:latin typeface="Arial" pitchFamily="34" charset="0"/>
                <a:ea typeface="Arial" pitchFamily="34" charset="-122"/>
                <a:cs typeface="Arial" pitchFamily="34" charset="-120"/>
              </a:rPr>
              <a:t>semuanya sehat.</a:t>
            </a:r>
            <a:endParaRPr lang="en-US" sz="4800" dirty="0"/>
          </a:p>
        </p:txBody>
      </p:sp>
      <p:sp>
        <p:nvSpPr>
          <p:cNvPr id="5" name="Shape 3"/>
          <p:cNvSpPr/>
          <p:nvPr/>
        </p:nvSpPr>
        <p:spPr>
          <a:xfrm>
            <a:off x="731520" y="3458718"/>
            <a:ext cx="1301374" cy="305592"/>
          </a:xfrm>
          <a:prstGeom prst="roundRect">
            <a:avLst>
              <a:gd name="adj" fmla="val 19958"/>
            </a:avLst>
          </a:prstGeom>
          <a:solidFill>
            <a:srgbClr val="0E0F12"/>
          </a:solidFill>
          <a:ln w="7620">
            <a:solidFill>
              <a:srgbClr val="1D1E21"/>
            </a:solidFill>
            <a:prstDash val="solid"/>
          </a:ln>
        </p:spPr>
      </p:sp>
      <p:sp>
        <p:nvSpPr>
          <p:cNvPr id="6" name="Text 4"/>
          <p:cNvSpPr txBox="1"/>
          <p:nvPr/>
        </p:nvSpPr>
        <p:spPr>
          <a:xfrm>
            <a:off x="714146" y="3527298"/>
            <a:ext cx="1336213"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BUKA STATUS</a:t>
            </a:r>
            <a:endParaRPr lang="en-US" sz="1020" dirty="0"/>
          </a:p>
        </p:txBody>
      </p:sp>
      <p:sp>
        <p:nvSpPr>
          <p:cNvPr id="7" name="Shape 5"/>
          <p:cNvSpPr/>
          <p:nvPr/>
        </p:nvSpPr>
        <p:spPr>
          <a:xfrm>
            <a:off x="2048165" y="3611514"/>
            <a:ext cx="221010" cy="0"/>
          </a:xfrm>
          <a:prstGeom prst="line">
            <a:avLst/>
          </a:prstGeom>
          <a:noFill/>
          <a:ln w="7620">
            <a:solidFill>
              <a:srgbClr val="2F3032"/>
            </a:solidFill>
            <a:prstDash val="solid"/>
            <a:tailEnd type="triangle"/>
          </a:ln>
        </p:spPr>
      </p:sp>
      <p:sp>
        <p:nvSpPr>
          <p:cNvPr id="8" name="Shape 6"/>
          <p:cNvSpPr/>
          <p:nvPr/>
        </p:nvSpPr>
        <p:spPr>
          <a:xfrm>
            <a:off x="2292035" y="3458718"/>
            <a:ext cx="1674906" cy="305592"/>
          </a:xfrm>
          <a:prstGeom prst="roundRect">
            <a:avLst>
              <a:gd name="adj" fmla="val 19958"/>
            </a:avLst>
          </a:prstGeom>
          <a:solidFill>
            <a:srgbClr val="181D2D"/>
          </a:solidFill>
          <a:ln w="7620">
            <a:solidFill>
              <a:srgbClr val="323C5E"/>
            </a:solidFill>
            <a:prstDash val="solid"/>
          </a:ln>
        </p:spPr>
      </p:sp>
      <p:sp>
        <p:nvSpPr>
          <p:cNvPr id="9" name="Text 7"/>
          <p:cNvSpPr txBox="1"/>
          <p:nvPr/>
        </p:nvSpPr>
        <p:spPr>
          <a:xfrm>
            <a:off x="2271827" y="3527298"/>
            <a:ext cx="1715232"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JALANKAN DOCTOR</a:t>
            </a:r>
            <a:endParaRPr lang="en-US" sz="1020" dirty="0"/>
          </a:p>
        </p:txBody>
      </p:sp>
      <p:sp>
        <p:nvSpPr>
          <p:cNvPr id="10" name="Shape 8"/>
          <p:cNvSpPr/>
          <p:nvPr/>
        </p:nvSpPr>
        <p:spPr>
          <a:xfrm>
            <a:off x="3982121" y="3611514"/>
            <a:ext cx="221010" cy="0"/>
          </a:xfrm>
          <a:prstGeom prst="line">
            <a:avLst/>
          </a:prstGeom>
          <a:noFill/>
          <a:ln w="7620">
            <a:solidFill>
              <a:srgbClr val="2F3032"/>
            </a:solidFill>
            <a:prstDash val="solid"/>
            <a:tailEnd type="triangle"/>
          </a:ln>
        </p:spPr>
      </p:sp>
      <p:sp>
        <p:nvSpPr>
          <p:cNvPr id="11" name="Shape 9"/>
          <p:cNvSpPr/>
          <p:nvPr/>
        </p:nvSpPr>
        <p:spPr>
          <a:xfrm>
            <a:off x="4225991" y="3458718"/>
            <a:ext cx="1488186" cy="305592"/>
          </a:xfrm>
          <a:prstGeom prst="roundRect">
            <a:avLst>
              <a:gd name="adj" fmla="val 19958"/>
            </a:avLst>
          </a:prstGeom>
          <a:solidFill>
            <a:srgbClr val="132420"/>
          </a:solidFill>
          <a:ln w="7620">
            <a:solidFill>
              <a:srgbClr val="295244"/>
            </a:solidFill>
            <a:prstDash val="solid"/>
          </a:ln>
        </p:spPr>
      </p:sp>
      <p:sp>
        <p:nvSpPr>
          <p:cNvPr id="12" name="Text 10"/>
          <p:cNvSpPr txBox="1"/>
          <p:nvPr/>
        </p:nvSpPr>
        <p:spPr>
          <a:xfrm>
            <a:off x="4207246" y="3527298"/>
            <a:ext cx="1525768"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PERIKSA HASIL</a:t>
            </a:r>
            <a:endParaRPr lang="en-US" sz="1020" dirty="0"/>
          </a:p>
        </p:txBody>
      </p:sp>
      <p:sp>
        <p:nvSpPr>
          <p:cNvPr id="13" name="Shape 11"/>
          <p:cNvSpPr/>
          <p:nvPr/>
        </p:nvSpPr>
        <p:spPr>
          <a:xfrm>
            <a:off x="731520" y="4008090"/>
            <a:ext cx="10728930" cy="1319754"/>
          </a:xfrm>
          <a:prstGeom prst="roundRect">
            <a:avLst>
              <a:gd name="adj" fmla="val 6929"/>
            </a:avLst>
          </a:prstGeom>
          <a:solidFill>
            <a:srgbClr val="132420"/>
          </a:solidFill>
          <a:ln w="7620">
            <a:solidFill>
              <a:srgbClr val="1D1E21"/>
            </a:solidFill>
            <a:prstDash val="solid"/>
          </a:ln>
        </p:spPr>
      </p:sp>
      <p:sp>
        <p:nvSpPr>
          <p:cNvPr id="14" name="Shape 12"/>
          <p:cNvSpPr/>
          <p:nvPr/>
        </p:nvSpPr>
        <p:spPr>
          <a:xfrm>
            <a:off x="731520" y="4049238"/>
            <a:ext cx="15270" cy="1237458"/>
          </a:xfrm>
          <a:prstGeom prst="rect">
            <a:avLst/>
          </a:prstGeom>
          <a:solidFill>
            <a:srgbClr val="62DFB0"/>
          </a:solidFill>
          <a:ln/>
        </p:spPr>
      </p:sp>
      <p:sp>
        <p:nvSpPr>
          <p:cNvPr id="15" name="Text 13"/>
          <p:cNvSpPr txBox="1"/>
          <p:nvPr/>
        </p:nvSpPr>
        <p:spPr>
          <a:xfrm>
            <a:off x="914400" y="4160520"/>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TIGA TANDA SEHAT</a:t>
            </a:r>
            <a:endParaRPr lang="en-US" sz="840" dirty="0"/>
          </a:p>
        </p:txBody>
      </p:sp>
      <p:sp>
        <p:nvSpPr>
          <p:cNvPr id="16" name="Shape 14"/>
          <p:cNvSpPr/>
          <p:nvPr/>
        </p:nvSpPr>
        <p:spPr>
          <a:xfrm>
            <a:off x="914400" y="4471050"/>
            <a:ext cx="106710" cy="106710"/>
          </a:xfrm>
          <a:prstGeom prst="roundRect">
            <a:avLst>
              <a:gd name="adj" fmla="val 21423"/>
            </a:avLst>
          </a:prstGeom>
          <a:ln w="11430">
            <a:solidFill>
              <a:srgbClr val="62DFB0"/>
            </a:solidFill>
            <a:prstDash val="solid"/>
          </a:ln>
        </p:spPr>
      </p:sp>
      <p:sp>
        <p:nvSpPr>
          <p:cNvPr id="17" name="Text 15"/>
          <p:cNvSpPr txBox="1"/>
          <p:nvPr/>
        </p:nvSpPr>
        <p:spPr>
          <a:xfrm>
            <a:off x="1112550" y="441124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Versi Hermes dan tanggal rilis terlihat</a:t>
            </a:r>
            <a:endParaRPr lang="en-US" sz="1080" dirty="0"/>
          </a:p>
        </p:txBody>
      </p:sp>
      <p:sp>
        <p:nvSpPr>
          <p:cNvPr id="18" name="Shape 16"/>
          <p:cNvSpPr/>
          <p:nvPr/>
        </p:nvSpPr>
        <p:spPr>
          <a:xfrm>
            <a:off x="914400" y="4753691"/>
            <a:ext cx="106710" cy="106710"/>
          </a:xfrm>
          <a:prstGeom prst="roundRect">
            <a:avLst>
              <a:gd name="adj" fmla="val 21423"/>
            </a:avLst>
          </a:prstGeom>
          <a:ln w="11430">
            <a:solidFill>
              <a:srgbClr val="62DFB0"/>
            </a:solidFill>
            <a:prstDash val="solid"/>
          </a:ln>
        </p:spPr>
      </p:sp>
      <p:sp>
        <p:nvSpPr>
          <p:cNvPr id="19" name="Text 17"/>
          <p:cNvSpPr txBox="1"/>
          <p:nvPr/>
        </p:nvSpPr>
        <p:spPr>
          <a:xfrm>
            <a:off x="1112550" y="469389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Gateway berjalan, atau memang belum diaktifkan (wajar di awal)</a:t>
            </a:r>
            <a:endParaRPr lang="en-US" sz="1080" dirty="0"/>
          </a:p>
        </p:txBody>
      </p:sp>
      <p:sp>
        <p:nvSpPr>
          <p:cNvPr id="20" name="Shape 18"/>
          <p:cNvSpPr/>
          <p:nvPr/>
        </p:nvSpPr>
        <p:spPr>
          <a:xfrm>
            <a:off x="914400" y="5036424"/>
            <a:ext cx="106710" cy="106710"/>
          </a:xfrm>
          <a:prstGeom prst="roundRect">
            <a:avLst>
              <a:gd name="adj" fmla="val 21423"/>
            </a:avLst>
          </a:prstGeom>
          <a:ln w="11430">
            <a:solidFill>
              <a:srgbClr val="62DFB0"/>
            </a:solidFill>
            <a:prstDash val="solid"/>
          </a:ln>
        </p:spPr>
      </p:sp>
      <p:sp>
        <p:nvSpPr>
          <p:cNvPr id="21" name="Text 19"/>
          <p:cNvSpPr txBox="1"/>
          <p:nvPr/>
        </p:nvSpPr>
        <p:spPr>
          <a:xfrm>
            <a:off x="1112550" y="497662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Tidak ada peringatan merah soal memori atau disk</a:t>
            </a:r>
            <a:endParaRPr lang="en-US" sz="1080" dirty="0"/>
          </a:p>
        </p:txBody>
      </p:sp>
      <p:sp>
        <p:nvSpPr>
          <p:cNvPr id="22" name="Text 2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07 / 12</a:t>
            </a:r>
            <a:endParaRPr lang="en-US" sz="78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07</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Langkah cek kesehatan</a:t>
            </a:r>
            <a:endParaRPr lang="en-US" sz="2592" dirty="0"/>
          </a:p>
        </p:txBody>
      </p:sp>
      <p:sp>
        <p:nvSpPr>
          <p:cNvPr id="5" name="Text 3"/>
          <p:cNvSpPr txBox="1"/>
          <p:nvPr/>
        </p:nvSpPr>
        <p:spPr>
          <a:xfrm>
            <a:off x="731520" y="1577614"/>
            <a:ext cx="4946813" cy="453634"/>
          </a:xfrm>
          <a:prstGeom prst="rect">
            <a:avLst/>
          </a:prstGeom>
          <a:noFill/>
          <a:ln/>
        </p:spPr>
        <p:txBody>
          <a:bodyPr wrap="square" lIns="0" tIns="0" rIns="0" bIns="0" rtlCol="0" anchor="t"/>
          <a:lstStyle/>
          <a:p>
            <a:pPr algn="l" indent="0" marL="0">
              <a:lnSpc>
                <a:spcPts val="1678"/>
              </a:lnSpc>
              <a:buNone/>
            </a:pPr>
            <a:r>
              <a:rPr lang="en-US" sz="1082" dirty="0">
                <a:solidFill>
                  <a:srgbClr val="7B8494"/>
                </a:solidFill>
                <a:latin typeface="Arial" pitchFamily="34" charset="0"/>
                <a:ea typeface="Arial" pitchFamily="34" charset="-122"/>
                <a:cs typeface="Arial" pitchFamily="34" charset="-120"/>
              </a:rPr>
              <a:t>Setara dengan perintah `hermes doctor` yang biasa dijalankan di terminal. Di </a:t>
            </a:r>
            <a:br/>
            <a:r>
              <a:rPr lang="en-US" sz="1082" dirty="0">
                <a:solidFill>
                  <a:srgbClr val="7B8494"/>
                </a:solidFill>
                <a:latin typeface="Arial" pitchFamily="34" charset="0"/>
                <a:ea typeface="Arial" pitchFamily="34" charset="-122"/>
                <a:cs typeface="Arial" pitchFamily="34" charset="-120"/>
              </a:rPr>
              <a:t>Web UI, jalannya lewat halaman System.</a:t>
            </a:r>
            <a:endParaRPr lang="en-US" sz="1082" dirty="0"/>
          </a:p>
        </p:txBody>
      </p:sp>
      <p:sp>
        <p:nvSpPr>
          <p:cNvPr id="6" name="Shape 4"/>
          <p:cNvSpPr/>
          <p:nvPr/>
        </p:nvSpPr>
        <p:spPr>
          <a:xfrm>
            <a:off x="731520" y="2203704"/>
            <a:ext cx="10728930" cy="1545885"/>
          </a:xfrm>
          <a:prstGeom prst="roundRect">
            <a:avLst>
              <a:gd name="adj" fmla="val 4850"/>
            </a:avLst>
          </a:prstGeom>
          <a:solidFill>
            <a:srgbClr val="0E0F12"/>
          </a:solidFill>
          <a:ln w="7620">
            <a:solidFill>
              <a:srgbClr val="1D1E21"/>
            </a:solidFill>
            <a:prstDash val="solid"/>
          </a:ln>
        </p:spPr>
      </p:sp>
      <p:sp>
        <p:nvSpPr>
          <p:cNvPr id="7" name="Shape 5"/>
          <p:cNvSpPr/>
          <p:nvPr/>
        </p:nvSpPr>
        <p:spPr>
          <a:xfrm>
            <a:off x="731520" y="2237445"/>
            <a:ext cx="12527" cy="1478402"/>
          </a:xfrm>
          <a:prstGeom prst="rect">
            <a:avLst/>
          </a:prstGeom>
          <a:solidFill>
            <a:srgbClr val="2F3032"/>
          </a:solidFill>
          <a:ln/>
        </p:spPr>
      </p:sp>
      <p:sp>
        <p:nvSpPr>
          <p:cNvPr id="8" name="Text 6"/>
          <p:cNvSpPr txBox="1"/>
          <p:nvPr/>
        </p:nvSpPr>
        <p:spPr>
          <a:xfrm>
            <a:off x="881482" y="2328611"/>
            <a:ext cx="10704972" cy="135606"/>
          </a:xfrm>
          <a:prstGeom prst="rect">
            <a:avLst/>
          </a:prstGeom>
          <a:noFill/>
          <a:ln/>
        </p:spPr>
        <p:txBody>
          <a:bodyPr wrap="square" lIns="0" tIns="0" rIns="0" bIns="0" rtlCol="0" anchor="t"/>
          <a:lstStyle/>
          <a:p>
            <a:pPr algn="l" indent="0" marL="0">
              <a:lnSpc>
                <a:spcPts val="930"/>
              </a:lnSpc>
              <a:buNone/>
            </a:pPr>
            <a:r>
              <a:rPr lang="en-US" sz="689" b="1" spc="41" kern="0" dirty="0">
                <a:solidFill>
                  <a:srgbClr val="7B8494"/>
                </a:solidFill>
                <a:latin typeface="Arial" pitchFamily="34" charset="0"/>
                <a:ea typeface="Arial" pitchFamily="34" charset="-122"/>
                <a:cs typeface="Arial" pitchFamily="34" charset="-120"/>
              </a:rPr>
              <a:t>LANGKAH</a:t>
            </a:r>
            <a:endParaRPr lang="en-US" sz="689" dirty="0"/>
          </a:p>
        </p:txBody>
      </p:sp>
      <p:sp>
        <p:nvSpPr>
          <p:cNvPr id="9" name="Shape 7"/>
          <p:cNvSpPr/>
          <p:nvPr/>
        </p:nvSpPr>
        <p:spPr>
          <a:xfrm>
            <a:off x="881482" y="2583271"/>
            <a:ext cx="87508" cy="87508"/>
          </a:xfrm>
          <a:prstGeom prst="roundRect">
            <a:avLst>
              <a:gd name="adj" fmla="val 21421"/>
            </a:avLst>
          </a:prstGeom>
          <a:ln w="11430">
            <a:solidFill>
              <a:srgbClr val="4C5464"/>
            </a:solidFill>
            <a:prstDash val="solid"/>
          </a:ln>
        </p:spPr>
      </p:sp>
      <p:sp>
        <p:nvSpPr>
          <p:cNvPr id="10" name="Text 8"/>
          <p:cNvSpPr txBox="1"/>
          <p:nvPr/>
        </p:nvSpPr>
        <p:spPr>
          <a:xfrm>
            <a:off x="1043970" y="2534168"/>
            <a:ext cx="10538460" cy="185623"/>
          </a:xfrm>
          <a:prstGeom prst="rect">
            <a:avLst/>
          </a:prstGeom>
          <a:noFill/>
          <a:ln/>
        </p:spPr>
        <p:txBody>
          <a:bodyPr wrap="square" lIns="0" tIns="0" rIns="0" bIns="0" rtlCol="0" anchor="t"/>
          <a:lstStyle/>
          <a:p>
            <a:pPr algn="l" indent="0" marL="0">
              <a:lnSpc>
                <a:spcPts val="1284"/>
              </a:lnSpc>
              <a:buNone/>
            </a:pPr>
            <a:r>
              <a:rPr lang="en-US" sz="886" dirty="0">
                <a:solidFill>
                  <a:srgbClr val="B9C0CD"/>
                </a:solidFill>
                <a:latin typeface="Arial" pitchFamily="34" charset="0"/>
                <a:ea typeface="Arial" pitchFamily="34" charset="-122"/>
                <a:cs typeface="Arial" pitchFamily="34" charset="-120"/>
              </a:rPr>
              <a:t>1. Klik menu System</a:t>
            </a:r>
            <a:endParaRPr lang="en-US" sz="886" dirty="0"/>
          </a:p>
        </p:txBody>
      </p:sp>
      <p:sp>
        <p:nvSpPr>
          <p:cNvPr id="11" name="Shape 9"/>
          <p:cNvSpPr/>
          <p:nvPr/>
        </p:nvSpPr>
        <p:spPr>
          <a:xfrm>
            <a:off x="881482" y="2815072"/>
            <a:ext cx="87508" cy="87508"/>
          </a:xfrm>
          <a:prstGeom prst="roundRect">
            <a:avLst>
              <a:gd name="adj" fmla="val 21421"/>
            </a:avLst>
          </a:prstGeom>
          <a:ln w="11430">
            <a:solidFill>
              <a:srgbClr val="4C5464"/>
            </a:solidFill>
            <a:prstDash val="solid"/>
          </a:ln>
        </p:spPr>
      </p:sp>
      <p:sp>
        <p:nvSpPr>
          <p:cNvPr id="12" name="Text 10"/>
          <p:cNvSpPr txBox="1"/>
          <p:nvPr/>
        </p:nvSpPr>
        <p:spPr>
          <a:xfrm>
            <a:off x="1043970" y="2766060"/>
            <a:ext cx="10538460" cy="185623"/>
          </a:xfrm>
          <a:prstGeom prst="rect">
            <a:avLst/>
          </a:prstGeom>
          <a:noFill/>
          <a:ln/>
        </p:spPr>
        <p:txBody>
          <a:bodyPr wrap="square" lIns="0" tIns="0" rIns="0" bIns="0" rtlCol="0" anchor="t"/>
          <a:lstStyle/>
          <a:p>
            <a:pPr algn="l" indent="0" marL="0">
              <a:lnSpc>
                <a:spcPts val="1284"/>
              </a:lnSpc>
              <a:buNone/>
            </a:pPr>
            <a:r>
              <a:rPr lang="en-US" sz="886" dirty="0">
                <a:solidFill>
                  <a:srgbClr val="B9C0CD"/>
                </a:solidFill>
                <a:latin typeface="Arial" pitchFamily="34" charset="0"/>
                <a:ea typeface="Arial" pitchFamily="34" charset="-122"/>
                <a:cs typeface="Arial" pitchFamily="34" charset="-120"/>
              </a:rPr>
              <a:t>2. Cari bagian Operations</a:t>
            </a:r>
            <a:endParaRPr lang="en-US" sz="886" dirty="0"/>
          </a:p>
        </p:txBody>
      </p:sp>
      <p:sp>
        <p:nvSpPr>
          <p:cNvPr id="13" name="Shape 11"/>
          <p:cNvSpPr/>
          <p:nvPr/>
        </p:nvSpPr>
        <p:spPr>
          <a:xfrm>
            <a:off x="881482" y="3046872"/>
            <a:ext cx="87508" cy="87508"/>
          </a:xfrm>
          <a:prstGeom prst="roundRect">
            <a:avLst>
              <a:gd name="adj" fmla="val 21421"/>
            </a:avLst>
          </a:prstGeom>
          <a:ln w="11430">
            <a:solidFill>
              <a:srgbClr val="4C5464"/>
            </a:solidFill>
            <a:prstDash val="solid"/>
          </a:ln>
        </p:spPr>
      </p:sp>
      <p:sp>
        <p:nvSpPr>
          <p:cNvPr id="14" name="Text 12"/>
          <p:cNvSpPr txBox="1"/>
          <p:nvPr/>
        </p:nvSpPr>
        <p:spPr>
          <a:xfrm>
            <a:off x="1043970" y="2997860"/>
            <a:ext cx="10538460" cy="185623"/>
          </a:xfrm>
          <a:prstGeom prst="rect">
            <a:avLst/>
          </a:prstGeom>
          <a:noFill/>
          <a:ln/>
        </p:spPr>
        <p:txBody>
          <a:bodyPr wrap="square" lIns="0" tIns="0" rIns="0" bIns="0" rtlCol="0" anchor="t"/>
          <a:lstStyle/>
          <a:p>
            <a:pPr algn="l" indent="0" marL="0">
              <a:lnSpc>
                <a:spcPts val="1284"/>
              </a:lnSpc>
              <a:buNone/>
            </a:pPr>
            <a:r>
              <a:rPr lang="en-US" sz="886" dirty="0">
                <a:solidFill>
                  <a:srgbClr val="B9C0CD"/>
                </a:solidFill>
                <a:latin typeface="Arial" pitchFamily="34" charset="0"/>
                <a:ea typeface="Arial" pitchFamily="34" charset="-122"/>
                <a:cs typeface="Arial" pitchFamily="34" charset="-120"/>
              </a:rPr>
              <a:t>3. Klik run doctor</a:t>
            </a:r>
            <a:endParaRPr lang="en-US" sz="886" dirty="0"/>
          </a:p>
        </p:txBody>
      </p:sp>
      <p:sp>
        <p:nvSpPr>
          <p:cNvPr id="15" name="Shape 13"/>
          <p:cNvSpPr/>
          <p:nvPr/>
        </p:nvSpPr>
        <p:spPr>
          <a:xfrm>
            <a:off x="881482" y="3278673"/>
            <a:ext cx="87508" cy="87508"/>
          </a:xfrm>
          <a:prstGeom prst="roundRect">
            <a:avLst>
              <a:gd name="adj" fmla="val 21421"/>
            </a:avLst>
          </a:prstGeom>
          <a:ln w="11430">
            <a:solidFill>
              <a:srgbClr val="4C5464"/>
            </a:solidFill>
            <a:prstDash val="solid"/>
          </a:ln>
        </p:spPr>
      </p:sp>
      <p:sp>
        <p:nvSpPr>
          <p:cNvPr id="16" name="Text 14"/>
          <p:cNvSpPr txBox="1"/>
          <p:nvPr/>
        </p:nvSpPr>
        <p:spPr>
          <a:xfrm>
            <a:off x="1043970" y="3229661"/>
            <a:ext cx="10538460" cy="185623"/>
          </a:xfrm>
          <a:prstGeom prst="rect">
            <a:avLst/>
          </a:prstGeom>
          <a:noFill/>
          <a:ln/>
        </p:spPr>
        <p:txBody>
          <a:bodyPr wrap="square" lIns="0" tIns="0" rIns="0" bIns="0" rtlCol="0" anchor="t"/>
          <a:lstStyle/>
          <a:p>
            <a:pPr algn="l" indent="0" marL="0">
              <a:lnSpc>
                <a:spcPts val="1284"/>
              </a:lnSpc>
              <a:buNone/>
            </a:pPr>
            <a:r>
              <a:rPr lang="en-US" sz="886" dirty="0">
                <a:solidFill>
                  <a:srgbClr val="B9C0CD"/>
                </a:solidFill>
                <a:latin typeface="Arial" pitchFamily="34" charset="0"/>
                <a:ea typeface="Arial" pitchFamily="34" charset="-122"/>
                <a:cs typeface="Arial" pitchFamily="34" charset="-120"/>
              </a:rPr>
              <a:t>4. Tunggu sampai selesai — hasilnya muncul di halaman yang sama</a:t>
            </a:r>
            <a:endParaRPr lang="en-US" sz="886" dirty="0"/>
          </a:p>
        </p:txBody>
      </p:sp>
      <p:sp>
        <p:nvSpPr>
          <p:cNvPr id="17" name="Shape 15"/>
          <p:cNvSpPr/>
          <p:nvPr/>
        </p:nvSpPr>
        <p:spPr>
          <a:xfrm>
            <a:off x="881482" y="3510564"/>
            <a:ext cx="87508" cy="87508"/>
          </a:xfrm>
          <a:prstGeom prst="roundRect">
            <a:avLst>
              <a:gd name="adj" fmla="val 21421"/>
            </a:avLst>
          </a:prstGeom>
          <a:ln w="11430">
            <a:solidFill>
              <a:srgbClr val="4C5464"/>
            </a:solidFill>
            <a:prstDash val="solid"/>
          </a:ln>
        </p:spPr>
      </p:sp>
      <p:sp>
        <p:nvSpPr>
          <p:cNvPr id="18" name="Text 16"/>
          <p:cNvSpPr txBox="1"/>
          <p:nvPr/>
        </p:nvSpPr>
        <p:spPr>
          <a:xfrm>
            <a:off x="1043970" y="3461461"/>
            <a:ext cx="10538460" cy="185623"/>
          </a:xfrm>
          <a:prstGeom prst="rect">
            <a:avLst/>
          </a:prstGeom>
          <a:noFill/>
          <a:ln/>
        </p:spPr>
        <p:txBody>
          <a:bodyPr wrap="square" lIns="0" tIns="0" rIns="0" bIns="0" rtlCol="0" anchor="t"/>
          <a:lstStyle/>
          <a:p>
            <a:pPr algn="l" indent="0" marL="0">
              <a:lnSpc>
                <a:spcPts val="1284"/>
              </a:lnSpc>
              <a:buNone/>
            </a:pPr>
            <a:r>
              <a:rPr lang="en-US" sz="886" dirty="0">
                <a:solidFill>
                  <a:srgbClr val="B9C0CD"/>
                </a:solidFill>
                <a:latin typeface="Arial" pitchFamily="34" charset="0"/>
                <a:ea typeface="Arial" pitchFamily="34" charset="-122"/>
                <a:cs typeface="Arial" pitchFamily="34" charset="-120"/>
              </a:rPr>
              <a:t>5. Baca: peringatan berarti ada yang belum siap, bukan berarti gagal</a:t>
            </a:r>
            <a:endParaRPr lang="en-US" sz="886" dirty="0"/>
          </a:p>
        </p:txBody>
      </p:sp>
      <p:sp>
        <p:nvSpPr>
          <p:cNvPr id="19" name="Shape 17"/>
          <p:cNvSpPr/>
          <p:nvPr/>
        </p:nvSpPr>
        <p:spPr>
          <a:xfrm>
            <a:off x="731520" y="3949476"/>
            <a:ext cx="10728930" cy="1313993"/>
          </a:xfrm>
          <a:prstGeom prst="roundRect">
            <a:avLst>
              <a:gd name="adj" fmla="val 5706"/>
            </a:avLst>
          </a:prstGeom>
          <a:solidFill>
            <a:srgbClr val="132420"/>
          </a:solidFill>
          <a:ln w="7620">
            <a:solidFill>
              <a:srgbClr val="1D1E21"/>
            </a:solidFill>
            <a:prstDash val="solid"/>
          </a:ln>
        </p:spPr>
      </p:sp>
      <p:sp>
        <p:nvSpPr>
          <p:cNvPr id="20" name="Shape 18"/>
          <p:cNvSpPr/>
          <p:nvPr/>
        </p:nvSpPr>
        <p:spPr>
          <a:xfrm>
            <a:off x="731520" y="3983218"/>
            <a:ext cx="12527" cy="1246510"/>
          </a:xfrm>
          <a:prstGeom prst="rect">
            <a:avLst/>
          </a:prstGeom>
          <a:solidFill>
            <a:srgbClr val="62DFB0"/>
          </a:solidFill>
          <a:ln/>
        </p:spPr>
      </p:sp>
      <p:sp>
        <p:nvSpPr>
          <p:cNvPr id="21" name="Text 19"/>
          <p:cNvSpPr txBox="1"/>
          <p:nvPr/>
        </p:nvSpPr>
        <p:spPr>
          <a:xfrm>
            <a:off x="881482" y="4074475"/>
            <a:ext cx="10704972" cy="135606"/>
          </a:xfrm>
          <a:prstGeom prst="rect">
            <a:avLst/>
          </a:prstGeom>
          <a:noFill/>
          <a:ln/>
        </p:spPr>
        <p:txBody>
          <a:bodyPr wrap="square" lIns="0" tIns="0" rIns="0" bIns="0" rtlCol="0" anchor="t"/>
          <a:lstStyle/>
          <a:p>
            <a:pPr algn="l" indent="0" marL="0">
              <a:lnSpc>
                <a:spcPts val="930"/>
              </a:lnSpc>
              <a:buNone/>
            </a:pPr>
            <a:r>
              <a:rPr lang="en-US" sz="689" b="1" spc="41" kern="0" dirty="0">
                <a:solidFill>
                  <a:srgbClr val="62DFB0"/>
                </a:solidFill>
                <a:latin typeface="Arial" pitchFamily="34" charset="0"/>
                <a:ea typeface="Arial" pitchFamily="34" charset="-122"/>
                <a:cs typeface="Arial" pitchFamily="34" charset="-120"/>
              </a:rPr>
              <a:t>KALAU ADA MASALAH</a:t>
            </a:r>
            <a:endParaRPr lang="en-US" sz="689" dirty="0"/>
          </a:p>
        </p:txBody>
      </p:sp>
      <p:sp>
        <p:nvSpPr>
          <p:cNvPr id="22" name="Shape 20"/>
          <p:cNvSpPr/>
          <p:nvPr/>
        </p:nvSpPr>
        <p:spPr>
          <a:xfrm>
            <a:off x="881482" y="4329044"/>
            <a:ext cx="87508" cy="87508"/>
          </a:xfrm>
          <a:prstGeom prst="roundRect">
            <a:avLst>
              <a:gd name="adj" fmla="val 21421"/>
            </a:avLst>
          </a:prstGeom>
          <a:ln w="11430">
            <a:solidFill>
              <a:srgbClr val="62DFB0"/>
            </a:solidFill>
            <a:prstDash val="solid"/>
          </a:ln>
        </p:spPr>
      </p:sp>
      <p:sp>
        <p:nvSpPr>
          <p:cNvPr id="23" name="Text 21"/>
          <p:cNvSpPr txBox="1"/>
          <p:nvPr/>
        </p:nvSpPr>
        <p:spPr>
          <a:xfrm>
            <a:off x="1043970" y="4280032"/>
            <a:ext cx="10538460" cy="185623"/>
          </a:xfrm>
          <a:prstGeom prst="rect">
            <a:avLst/>
          </a:prstGeom>
          <a:noFill/>
          <a:ln/>
        </p:spPr>
        <p:txBody>
          <a:bodyPr wrap="square" lIns="0" tIns="0" rIns="0" bIns="0" rtlCol="0" anchor="t"/>
          <a:lstStyle/>
          <a:p>
            <a:pPr algn="l" indent="0" marL="0">
              <a:lnSpc>
                <a:spcPts val="1284"/>
              </a:lnSpc>
              <a:buNone/>
            </a:pPr>
            <a:r>
              <a:rPr lang="en-US" sz="886" dirty="0">
                <a:solidFill>
                  <a:srgbClr val="B9C0CD"/>
                </a:solidFill>
                <a:latin typeface="Arial" pitchFamily="34" charset="0"/>
                <a:ea typeface="Arial" pitchFamily="34" charset="-122"/>
                <a:cs typeface="Arial" pitchFamily="34" charset="-120"/>
              </a:rPr>
              <a:t>Ada peringatan model belum diatur → wajar, itu Sesi 3</a:t>
            </a:r>
            <a:endParaRPr lang="en-US" sz="886" dirty="0"/>
          </a:p>
        </p:txBody>
      </p:sp>
      <p:sp>
        <p:nvSpPr>
          <p:cNvPr id="24" name="Shape 22"/>
          <p:cNvSpPr/>
          <p:nvPr/>
        </p:nvSpPr>
        <p:spPr>
          <a:xfrm>
            <a:off x="881482" y="4560844"/>
            <a:ext cx="87508" cy="87508"/>
          </a:xfrm>
          <a:prstGeom prst="roundRect">
            <a:avLst>
              <a:gd name="adj" fmla="val 21421"/>
            </a:avLst>
          </a:prstGeom>
          <a:ln w="11430">
            <a:solidFill>
              <a:srgbClr val="62DFB0"/>
            </a:solidFill>
            <a:prstDash val="solid"/>
          </a:ln>
        </p:spPr>
      </p:sp>
      <p:sp>
        <p:nvSpPr>
          <p:cNvPr id="25" name="Text 23"/>
          <p:cNvSpPr txBox="1"/>
          <p:nvPr/>
        </p:nvSpPr>
        <p:spPr>
          <a:xfrm>
            <a:off x="1043970" y="4511832"/>
            <a:ext cx="10538460" cy="185623"/>
          </a:xfrm>
          <a:prstGeom prst="rect">
            <a:avLst/>
          </a:prstGeom>
          <a:noFill/>
          <a:ln/>
        </p:spPr>
        <p:txBody>
          <a:bodyPr wrap="square" lIns="0" tIns="0" rIns="0" bIns="0" rtlCol="0" anchor="t"/>
          <a:lstStyle/>
          <a:p>
            <a:pPr algn="l" indent="0" marL="0">
              <a:lnSpc>
                <a:spcPts val="1284"/>
              </a:lnSpc>
              <a:buNone/>
            </a:pPr>
            <a:r>
              <a:rPr lang="en-US" sz="886" dirty="0">
                <a:solidFill>
                  <a:srgbClr val="B9C0CD"/>
                </a:solidFill>
                <a:latin typeface="Arial" pitchFamily="34" charset="0"/>
                <a:ea typeface="Arial" pitchFamily="34" charset="-122"/>
                <a:cs typeface="Arial" pitchFamily="34" charset="-120"/>
              </a:rPr>
              <a:t>Ada peringatan gateway belum jalan → wajar, itu Sesi 4</a:t>
            </a:r>
            <a:endParaRPr lang="en-US" sz="886" dirty="0"/>
          </a:p>
        </p:txBody>
      </p:sp>
      <p:sp>
        <p:nvSpPr>
          <p:cNvPr id="26" name="Shape 24"/>
          <p:cNvSpPr/>
          <p:nvPr/>
        </p:nvSpPr>
        <p:spPr>
          <a:xfrm>
            <a:off x="881482" y="4792736"/>
            <a:ext cx="87508" cy="87508"/>
          </a:xfrm>
          <a:prstGeom prst="roundRect">
            <a:avLst>
              <a:gd name="adj" fmla="val 21421"/>
            </a:avLst>
          </a:prstGeom>
          <a:ln w="11430">
            <a:solidFill>
              <a:srgbClr val="62DFB0"/>
            </a:solidFill>
            <a:prstDash val="solid"/>
          </a:ln>
        </p:spPr>
      </p:sp>
      <p:sp>
        <p:nvSpPr>
          <p:cNvPr id="27" name="Text 25"/>
          <p:cNvSpPr txBox="1"/>
          <p:nvPr/>
        </p:nvSpPr>
        <p:spPr>
          <a:xfrm>
            <a:off x="1043970" y="4743633"/>
            <a:ext cx="10538460" cy="185623"/>
          </a:xfrm>
          <a:prstGeom prst="rect">
            <a:avLst/>
          </a:prstGeom>
          <a:noFill/>
          <a:ln/>
        </p:spPr>
        <p:txBody>
          <a:bodyPr wrap="square" lIns="0" tIns="0" rIns="0" bIns="0" rtlCol="0" anchor="t"/>
          <a:lstStyle/>
          <a:p>
            <a:pPr algn="l" indent="0" marL="0">
              <a:lnSpc>
                <a:spcPts val="1284"/>
              </a:lnSpc>
              <a:buNone/>
            </a:pPr>
            <a:r>
              <a:rPr lang="en-US" sz="886" dirty="0">
                <a:solidFill>
                  <a:srgbClr val="B9C0CD"/>
                </a:solidFill>
                <a:latin typeface="Arial" pitchFamily="34" charset="0"/>
                <a:ea typeface="Arial" pitchFamily="34" charset="-122"/>
                <a:cs typeface="Arial" pitchFamily="34" charset="-120"/>
              </a:rPr>
              <a:t>Halaman doctor kosong atau error → minta assistant memeriksa server</a:t>
            </a:r>
            <a:endParaRPr lang="en-US" sz="886" dirty="0"/>
          </a:p>
        </p:txBody>
      </p:sp>
      <p:sp>
        <p:nvSpPr>
          <p:cNvPr id="28" name="Shape 26"/>
          <p:cNvSpPr/>
          <p:nvPr/>
        </p:nvSpPr>
        <p:spPr>
          <a:xfrm>
            <a:off x="881482" y="5024537"/>
            <a:ext cx="87508" cy="87508"/>
          </a:xfrm>
          <a:prstGeom prst="roundRect">
            <a:avLst>
              <a:gd name="adj" fmla="val 21421"/>
            </a:avLst>
          </a:prstGeom>
          <a:ln w="11430">
            <a:solidFill>
              <a:srgbClr val="62DFB0"/>
            </a:solidFill>
            <a:prstDash val="solid"/>
          </a:ln>
        </p:spPr>
      </p:sp>
      <p:sp>
        <p:nvSpPr>
          <p:cNvPr id="29" name="Text 27"/>
          <p:cNvSpPr txBox="1"/>
          <p:nvPr/>
        </p:nvSpPr>
        <p:spPr>
          <a:xfrm>
            <a:off x="1043970" y="4975433"/>
            <a:ext cx="10538460" cy="185623"/>
          </a:xfrm>
          <a:prstGeom prst="rect">
            <a:avLst/>
          </a:prstGeom>
          <a:noFill/>
          <a:ln/>
        </p:spPr>
        <p:txBody>
          <a:bodyPr wrap="square" lIns="0" tIns="0" rIns="0" bIns="0" rtlCol="0" anchor="t"/>
          <a:lstStyle/>
          <a:p>
            <a:pPr algn="l" indent="0" marL="0">
              <a:lnSpc>
                <a:spcPts val="1284"/>
              </a:lnSpc>
              <a:buNone/>
            </a:pPr>
            <a:r>
              <a:rPr lang="en-US" sz="886" dirty="0">
                <a:solidFill>
                  <a:srgbClr val="B9C0CD"/>
                </a:solidFill>
                <a:latin typeface="Arial" pitchFamily="34" charset="0"/>
                <a:ea typeface="Arial" pitchFamily="34" charset="-122"/>
                <a:cs typeface="Arial" pitchFamily="34" charset="-120"/>
              </a:rPr>
              <a:t>Tombol tidak ditemukan → lihat halaman Status, informasinya mirip</a:t>
            </a:r>
            <a:endParaRPr lang="en-US" sz="886" dirty="0"/>
          </a:p>
        </p:txBody>
      </p:sp>
      <p:sp>
        <p:nvSpPr>
          <p:cNvPr id="30" name="Shape 28"/>
          <p:cNvSpPr/>
          <p:nvPr/>
        </p:nvSpPr>
        <p:spPr>
          <a:xfrm>
            <a:off x="731520" y="5463449"/>
            <a:ext cx="10728930" cy="618592"/>
          </a:xfrm>
          <a:prstGeom prst="roundRect">
            <a:avLst>
              <a:gd name="adj" fmla="val 12121"/>
            </a:avLst>
          </a:prstGeom>
          <a:solidFill>
            <a:srgbClr val="0E0F12"/>
          </a:solidFill>
          <a:ln w="7620">
            <a:solidFill>
              <a:srgbClr val="1D1E21"/>
            </a:solidFill>
            <a:prstDash val="solid"/>
          </a:ln>
        </p:spPr>
      </p:sp>
      <p:sp>
        <p:nvSpPr>
          <p:cNvPr id="31" name="Shape 29"/>
          <p:cNvSpPr/>
          <p:nvPr/>
        </p:nvSpPr>
        <p:spPr>
          <a:xfrm>
            <a:off x="731520" y="5497190"/>
            <a:ext cx="12527" cy="551109"/>
          </a:xfrm>
          <a:prstGeom prst="rect">
            <a:avLst/>
          </a:prstGeom>
          <a:solidFill>
            <a:srgbClr val="2F3032"/>
          </a:solidFill>
          <a:ln/>
        </p:spPr>
      </p:sp>
      <p:sp>
        <p:nvSpPr>
          <p:cNvPr id="32" name="Text 30"/>
          <p:cNvSpPr txBox="1"/>
          <p:nvPr/>
        </p:nvSpPr>
        <p:spPr>
          <a:xfrm>
            <a:off x="881482" y="5588447"/>
            <a:ext cx="10704972" cy="135606"/>
          </a:xfrm>
          <a:prstGeom prst="rect">
            <a:avLst/>
          </a:prstGeom>
          <a:noFill/>
          <a:ln/>
        </p:spPr>
        <p:txBody>
          <a:bodyPr wrap="square" lIns="0" tIns="0" rIns="0" bIns="0" rtlCol="0" anchor="t"/>
          <a:lstStyle/>
          <a:p>
            <a:pPr algn="l" indent="0" marL="0">
              <a:lnSpc>
                <a:spcPts val="930"/>
              </a:lnSpc>
              <a:buNone/>
            </a:pPr>
            <a:r>
              <a:rPr lang="en-US" sz="689" b="1" spc="41" kern="0" dirty="0">
                <a:solidFill>
                  <a:srgbClr val="7B8494"/>
                </a:solidFill>
                <a:latin typeface="Arial" pitchFamily="34" charset="0"/>
                <a:ea typeface="Arial" pitchFamily="34" charset="-122"/>
                <a:cs typeface="Arial" pitchFamily="34" charset="-120"/>
              </a:rPr>
              <a:t>IDE PER DIVISI</a:t>
            </a:r>
            <a:endParaRPr lang="en-US" sz="689" dirty="0"/>
          </a:p>
        </p:txBody>
      </p:sp>
      <p:sp>
        <p:nvSpPr>
          <p:cNvPr id="33" name="Shape 31"/>
          <p:cNvSpPr/>
          <p:nvPr/>
        </p:nvSpPr>
        <p:spPr>
          <a:xfrm>
            <a:off x="881482" y="5843016"/>
            <a:ext cx="87508" cy="87508"/>
          </a:xfrm>
          <a:prstGeom prst="roundRect">
            <a:avLst>
              <a:gd name="adj" fmla="val 21421"/>
            </a:avLst>
          </a:prstGeom>
          <a:ln w="11430">
            <a:solidFill>
              <a:srgbClr val="4C5464"/>
            </a:solidFill>
            <a:prstDash val="solid"/>
          </a:ln>
        </p:spPr>
      </p:sp>
      <p:sp>
        <p:nvSpPr>
          <p:cNvPr id="34" name="Text 32"/>
          <p:cNvSpPr txBox="1"/>
          <p:nvPr/>
        </p:nvSpPr>
        <p:spPr>
          <a:xfrm>
            <a:off x="1043970" y="5794004"/>
            <a:ext cx="10538460" cy="185623"/>
          </a:xfrm>
          <a:prstGeom prst="rect">
            <a:avLst/>
          </a:prstGeom>
          <a:noFill/>
          <a:ln/>
        </p:spPr>
        <p:txBody>
          <a:bodyPr wrap="square" lIns="0" tIns="0" rIns="0" bIns="0" rtlCol="0" anchor="t"/>
          <a:lstStyle/>
          <a:p>
            <a:pPr algn="l" indent="0" marL="0">
              <a:lnSpc>
                <a:spcPts val="1284"/>
              </a:lnSpc>
              <a:buNone/>
            </a:pPr>
            <a:r>
              <a:rPr lang="en-US" sz="886" dirty="0">
                <a:solidFill>
                  <a:srgbClr val="B9C0CD"/>
                </a:solidFill>
                <a:latin typeface="Arial" pitchFamily="34" charset="0"/>
                <a:ea typeface="Arial" pitchFamily="34" charset="-122"/>
                <a:cs typeface="Arial" pitchFamily="34" charset="-120"/>
              </a:rPr>
              <a:t>Catat satu hal yang ingin divisi Anda otomatiskan hari ini — daftarnya dipakai lagi di Sesi 7 dan 8</a:t>
            </a:r>
            <a:endParaRPr lang="en-US" sz="886" dirty="0"/>
          </a:p>
        </p:txBody>
      </p:sp>
      <p:sp>
        <p:nvSpPr>
          <p:cNvPr id="35" name="Text 3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07 / 12 · DETAIL</a:t>
            </a:r>
            <a:endParaRPr lang="en-US" sz="78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731520" y="925098"/>
            <a:ext cx="198150" cy="0"/>
          </a:xfrm>
          <a:prstGeom prst="line">
            <a:avLst/>
          </a:prstGeom>
          <a:noFill/>
          <a:ln w="7620">
            <a:solidFill>
              <a:srgbClr val="323C5E"/>
            </a:solidFill>
            <a:prstDash val="solid"/>
          </a:ln>
        </p:spPr>
      </p:sp>
      <p:sp>
        <p:nvSpPr>
          <p:cNvPr id="3" name="Text 1"/>
          <p:cNvSpPr txBox="1"/>
          <p:nvPr/>
        </p:nvSpPr>
        <p:spPr>
          <a:xfrm>
            <a:off x="1021110" y="85423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02 · MASUK</a:t>
            </a:r>
            <a:endParaRPr lang="en-US" sz="900" dirty="0"/>
          </a:p>
        </p:txBody>
      </p:sp>
      <p:sp>
        <p:nvSpPr>
          <p:cNvPr id="4" name="Text 2"/>
          <p:cNvSpPr txBox="1"/>
          <p:nvPr/>
        </p:nvSpPr>
        <p:spPr>
          <a:xfrm>
            <a:off x="731520" y="1246602"/>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Semua percakapan terjadi </a:t>
            </a:r>
            <a:br/>
            <a:r>
              <a:rPr lang="en-US" sz="4800" b="1" spc="-96" kern="0" dirty="0">
                <a:solidFill>
                  <a:srgbClr val="F4F6FA"/>
                </a:solidFill>
                <a:latin typeface="Arial" pitchFamily="34" charset="0"/>
                <a:ea typeface="Arial" pitchFamily="34" charset="-122"/>
                <a:cs typeface="Arial" pitchFamily="34" charset="-120"/>
              </a:rPr>
              <a:t>di sini.</a:t>
            </a:r>
            <a:endParaRPr lang="en-US" sz="4800" dirty="0"/>
          </a:p>
        </p:txBody>
      </p:sp>
      <p:sp>
        <p:nvSpPr>
          <p:cNvPr id="5" name="Shape 3"/>
          <p:cNvSpPr/>
          <p:nvPr/>
        </p:nvSpPr>
        <p:spPr>
          <a:xfrm>
            <a:off x="4495830" y="2782794"/>
            <a:ext cx="3200400" cy="799368"/>
          </a:xfrm>
          <a:prstGeom prst="roundRect">
            <a:avLst>
              <a:gd name="adj" fmla="val 11439"/>
            </a:avLst>
          </a:prstGeom>
          <a:solidFill>
            <a:srgbClr val="181D2D"/>
          </a:solidFill>
          <a:ln w="7620">
            <a:solidFill>
              <a:srgbClr val="323C5E"/>
            </a:solidFill>
            <a:prstDash val="solid"/>
          </a:ln>
        </p:spPr>
      </p:sp>
      <p:sp>
        <p:nvSpPr>
          <p:cNvPr id="6" name="Text 4"/>
          <p:cNvSpPr txBox="1"/>
          <p:nvPr/>
        </p:nvSpPr>
        <p:spPr>
          <a:xfrm>
            <a:off x="4635642" y="2919954"/>
            <a:ext cx="2920776" cy="243048"/>
          </a:xfrm>
          <a:prstGeom prst="rect">
            <a:avLst/>
          </a:prstGeom>
          <a:noFill/>
          <a:ln/>
        </p:spPr>
        <p:txBody>
          <a:bodyPr wrap="square" lIns="0" tIns="0" rIns="0" bIns="0" rtlCol="0" anchor="t"/>
          <a:lstStyle/>
          <a:p>
            <a:pPr algn="ctr" indent="0" marL="0">
              <a:lnSpc>
                <a:spcPts val="1650"/>
              </a:lnSpc>
              <a:buNone/>
            </a:pPr>
            <a:r>
              <a:rPr lang="en-US" sz="1320" b="1" spc="26" kern="0" dirty="0">
                <a:solidFill>
                  <a:srgbClr val="7F9CFF"/>
                </a:solidFill>
                <a:latin typeface="Arial" pitchFamily="34" charset="0"/>
                <a:ea typeface="Arial" pitchFamily="34" charset="-122"/>
                <a:cs typeface="Arial" pitchFamily="34" charset="-120"/>
              </a:rPr>
              <a:t>Chat</a:t>
            </a:r>
            <a:endParaRPr lang="en-US" sz="1320" dirty="0"/>
          </a:p>
        </p:txBody>
      </p:sp>
      <p:sp>
        <p:nvSpPr>
          <p:cNvPr id="7" name="Text 5"/>
          <p:cNvSpPr txBox="1"/>
          <p:nvPr/>
        </p:nvSpPr>
        <p:spPr>
          <a:xfrm>
            <a:off x="4649815" y="3167664"/>
            <a:ext cx="2892430" cy="297180"/>
          </a:xfrm>
          <a:prstGeom prst="rect">
            <a:avLst/>
          </a:prstGeom>
          <a:noFill/>
          <a:ln/>
        </p:spPr>
        <p:txBody>
          <a:bodyPr wrap="square" lIns="0" tIns="0" rIns="0" bIns="0" rtlCol="0" anchor="t"/>
          <a:lstStyle/>
          <a:p>
            <a:pPr algn="ctr" indent="0" marL="0">
              <a:lnSpc>
                <a:spcPts val="1092"/>
              </a:lnSpc>
              <a:buNone/>
            </a:pPr>
            <a:r>
              <a:rPr lang="en-US" sz="780" spc="109" kern="0" dirty="0">
                <a:solidFill>
                  <a:srgbClr val="4C5464"/>
                </a:solidFill>
                <a:latin typeface="Courier New" pitchFamily="34" charset="0"/>
                <a:ea typeface="Courier New" pitchFamily="34" charset="-122"/>
                <a:cs typeface="Courier New" pitchFamily="34" charset="-120"/>
              </a:rPr>
              <a:t>TAMPILAN HERMES DI BROWSER — MENGETIK,</a:t>
            </a:r>
            <a:br/>
            <a:r>
              <a:rPr lang="en-US" sz="780" spc="109" kern="0" dirty="0">
                <a:solidFill>
                  <a:srgbClr val="4C5464"/>
                </a:solidFill>
                <a:latin typeface="Courier New" pitchFamily="34" charset="0"/>
                <a:ea typeface="Courier New" pitchFamily="34" charset="-122"/>
                <a:cs typeface="Courier New" pitchFamily="34" charset="-120"/>
              </a:rPr>
              <a:t>MEMILIH MODEL, MELIHAT TOOL BEKERJA</a:t>
            </a:r>
            <a:endParaRPr lang="en-US" sz="780" dirty="0"/>
          </a:p>
        </p:txBody>
      </p:sp>
      <p:sp>
        <p:nvSpPr>
          <p:cNvPr id="8" name="Shape 6"/>
          <p:cNvSpPr/>
          <p:nvPr/>
        </p:nvSpPr>
        <p:spPr>
          <a:xfrm>
            <a:off x="6096030" y="3582162"/>
            <a:ext cx="0" cy="198150"/>
          </a:xfrm>
          <a:prstGeom prst="line">
            <a:avLst/>
          </a:prstGeom>
          <a:noFill/>
          <a:ln w="7620">
            <a:solidFill>
              <a:srgbClr val="2F3032"/>
            </a:solidFill>
            <a:prstDash val="solid"/>
            <a:tailEnd type="triangle"/>
          </a:ln>
        </p:spPr>
      </p:sp>
      <p:sp>
        <p:nvSpPr>
          <p:cNvPr id="9" name="Shape 7"/>
          <p:cNvSpPr/>
          <p:nvPr/>
        </p:nvSpPr>
        <p:spPr>
          <a:xfrm>
            <a:off x="4495830" y="3780312"/>
            <a:ext cx="3200400" cy="799368"/>
          </a:xfrm>
          <a:prstGeom prst="roundRect">
            <a:avLst>
              <a:gd name="adj" fmla="val 11439"/>
            </a:avLst>
          </a:prstGeom>
          <a:solidFill>
            <a:srgbClr val="0E0F12"/>
          </a:solidFill>
          <a:ln w="7620">
            <a:solidFill>
              <a:srgbClr val="1D1E21"/>
            </a:solidFill>
            <a:prstDash val="solid"/>
          </a:ln>
        </p:spPr>
      </p:sp>
      <p:sp>
        <p:nvSpPr>
          <p:cNvPr id="10" name="Text 8"/>
          <p:cNvSpPr txBox="1"/>
          <p:nvPr/>
        </p:nvSpPr>
        <p:spPr>
          <a:xfrm>
            <a:off x="4635642" y="3917472"/>
            <a:ext cx="2920776" cy="243048"/>
          </a:xfrm>
          <a:prstGeom prst="rect">
            <a:avLst/>
          </a:prstGeom>
          <a:noFill/>
          <a:ln/>
        </p:spPr>
        <p:txBody>
          <a:bodyPr wrap="square" lIns="0" tIns="0" rIns="0" bIns="0" rtlCol="0" anchor="t"/>
          <a:lstStyle/>
          <a:p>
            <a:pPr algn="ctr" indent="0" marL="0">
              <a:lnSpc>
                <a:spcPts val="1650"/>
              </a:lnSpc>
              <a:buNone/>
            </a:pPr>
            <a:r>
              <a:rPr lang="en-US" sz="1320" b="1" spc="26" kern="0" dirty="0">
                <a:solidFill>
                  <a:srgbClr val="F4F6FA"/>
                </a:solidFill>
                <a:latin typeface="Arial" pitchFamily="34" charset="0"/>
                <a:ea typeface="Arial" pitchFamily="34" charset="-122"/>
                <a:cs typeface="Arial" pitchFamily="34" charset="-120"/>
              </a:rPr>
              <a:t>Pemilih model</a:t>
            </a:r>
            <a:endParaRPr lang="en-US" sz="1320" dirty="0"/>
          </a:p>
        </p:txBody>
      </p:sp>
      <p:sp>
        <p:nvSpPr>
          <p:cNvPr id="11" name="Text 9"/>
          <p:cNvSpPr txBox="1"/>
          <p:nvPr/>
        </p:nvSpPr>
        <p:spPr>
          <a:xfrm>
            <a:off x="4649815" y="4165092"/>
            <a:ext cx="2892430" cy="297180"/>
          </a:xfrm>
          <a:prstGeom prst="rect">
            <a:avLst/>
          </a:prstGeom>
          <a:noFill/>
          <a:ln/>
        </p:spPr>
        <p:txBody>
          <a:bodyPr wrap="square" lIns="0" tIns="0" rIns="0" bIns="0" rtlCol="0" anchor="t"/>
          <a:lstStyle/>
          <a:p>
            <a:pPr algn="ctr" indent="0" marL="0">
              <a:lnSpc>
                <a:spcPts val="1092"/>
              </a:lnSpc>
              <a:buNone/>
            </a:pPr>
            <a:r>
              <a:rPr lang="en-US" sz="780" spc="109" kern="0" dirty="0">
                <a:solidFill>
                  <a:srgbClr val="4C5464"/>
                </a:solidFill>
                <a:latin typeface="Courier New" pitchFamily="34" charset="0"/>
                <a:ea typeface="Courier New" pitchFamily="34" charset="-122"/>
                <a:cs typeface="Courier New" pitchFamily="34" charset="-120"/>
              </a:rPr>
              <a:t>DAFTAR MODEL DI PANEL KANAN — DI</a:t>
            </a:r>
            <a:br/>
            <a:r>
              <a:rPr lang="en-US" sz="780" spc="109" kern="0" dirty="0">
                <a:solidFill>
                  <a:srgbClr val="4C5464"/>
                </a:solidFill>
                <a:latin typeface="Courier New" pitchFamily="34" charset="0"/>
                <a:ea typeface="Courier New" pitchFamily="34" charset="-122"/>
                <a:cs typeface="Courier New" pitchFamily="34" charset="-120"/>
              </a:rPr>
              <a:t>SINILAH ANDA MENUKAR OTAK</a:t>
            </a:r>
            <a:endParaRPr lang="en-US" sz="780" dirty="0"/>
          </a:p>
        </p:txBody>
      </p:sp>
      <p:sp>
        <p:nvSpPr>
          <p:cNvPr id="12" name="Shape 10"/>
          <p:cNvSpPr/>
          <p:nvPr/>
        </p:nvSpPr>
        <p:spPr>
          <a:xfrm>
            <a:off x="6096030" y="4579590"/>
            <a:ext cx="0" cy="198150"/>
          </a:xfrm>
          <a:prstGeom prst="line">
            <a:avLst/>
          </a:prstGeom>
          <a:noFill/>
          <a:ln w="7620">
            <a:solidFill>
              <a:srgbClr val="2F3032"/>
            </a:solidFill>
            <a:prstDash val="solid"/>
            <a:tailEnd type="triangle"/>
          </a:ln>
        </p:spPr>
      </p:sp>
      <p:sp>
        <p:nvSpPr>
          <p:cNvPr id="13" name="Shape 11"/>
          <p:cNvSpPr/>
          <p:nvPr/>
        </p:nvSpPr>
        <p:spPr>
          <a:xfrm>
            <a:off x="4495830" y="4777740"/>
            <a:ext cx="3200400" cy="799368"/>
          </a:xfrm>
          <a:prstGeom prst="roundRect">
            <a:avLst>
              <a:gd name="adj" fmla="val 11439"/>
            </a:avLst>
          </a:prstGeom>
          <a:solidFill>
            <a:srgbClr val="132420"/>
          </a:solidFill>
          <a:ln w="7620">
            <a:solidFill>
              <a:srgbClr val="295244"/>
            </a:solidFill>
            <a:prstDash val="solid"/>
          </a:ln>
        </p:spPr>
      </p:sp>
      <p:sp>
        <p:nvSpPr>
          <p:cNvPr id="14" name="Text 12"/>
          <p:cNvSpPr txBox="1"/>
          <p:nvPr/>
        </p:nvSpPr>
        <p:spPr>
          <a:xfrm>
            <a:off x="4635642" y="4914900"/>
            <a:ext cx="2920776" cy="243048"/>
          </a:xfrm>
          <a:prstGeom prst="rect">
            <a:avLst/>
          </a:prstGeom>
          <a:noFill/>
          <a:ln/>
        </p:spPr>
        <p:txBody>
          <a:bodyPr wrap="square" lIns="0" tIns="0" rIns="0" bIns="0" rtlCol="0" anchor="t"/>
          <a:lstStyle/>
          <a:p>
            <a:pPr algn="ctr" indent="0" marL="0">
              <a:lnSpc>
                <a:spcPts val="1650"/>
              </a:lnSpc>
              <a:buNone/>
            </a:pPr>
            <a:r>
              <a:rPr lang="en-US" sz="1320" b="1" spc="26" kern="0" dirty="0">
                <a:solidFill>
                  <a:srgbClr val="62DFB0"/>
                </a:solidFill>
                <a:latin typeface="Arial" pitchFamily="34" charset="0"/>
                <a:ea typeface="Arial" pitchFamily="34" charset="-122"/>
                <a:cs typeface="Arial" pitchFamily="34" charset="-120"/>
              </a:rPr>
              <a:t>Slash command</a:t>
            </a:r>
            <a:endParaRPr lang="en-US" sz="1320" dirty="0"/>
          </a:p>
        </p:txBody>
      </p:sp>
      <p:sp>
        <p:nvSpPr>
          <p:cNvPr id="15" name="Text 13"/>
          <p:cNvSpPr txBox="1"/>
          <p:nvPr/>
        </p:nvSpPr>
        <p:spPr>
          <a:xfrm>
            <a:off x="4649815" y="5162520"/>
            <a:ext cx="2892430" cy="297180"/>
          </a:xfrm>
          <a:prstGeom prst="rect">
            <a:avLst/>
          </a:prstGeom>
          <a:noFill/>
          <a:ln/>
        </p:spPr>
        <p:txBody>
          <a:bodyPr wrap="square" lIns="0" tIns="0" rIns="0" bIns="0" rtlCol="0" anchor="t"/>
          <a:lstStyle/>
          <a:p>
            <a:pPr algn="ctr" indent="0" marL="0">
              <a:lnSpc>
                <a:spcPts val="1092"/>
              </a:lnSpc>
              <a:buNone/>
            </a:pPr>
            <a:r>
              <a:rPr lang="en-US" sz="780" spc="109" kern="0" dirty="0">
                <a:solidFill>
                  <a:srgbClr val="4C5464"/>
                </a:solidFill>
                <a:latin typeface="Courier New" pitchFamily="34" charset="0"/>
                <a:ea typeface="Courier New" pitchFamily="34" charset="-122"/>
                <a:cs typeface="Courier New" pitchFamily="34" charset="-120"/>
              </a:rPr>
              <a:t>PERINTAH BERAWALAN / — DAFTAR</a:t>
            </a:r>
            <a:br/>
            <a:r>
              <a:rPr lang="en-US" sz="780" spc="109" kern="0" dirty="0">
                <a:solidFill>
                  <a:srgbClr val="4C5464"/>
                </a:solidFill>
                <a:latin typeface="Courier New" pitchFamily="34" charset="0"/>
                <a:ea typeface="Courier New" pitchFamily="34" charset="-122"/>
                <a:cs typeface="Courier New" pitchFamily="34" charset="-120"/>
              </a:rPr>
              <a:t>LENGKAPNYA ADA DI HALAMAN SAMPING</a:t>
            </a:r>
            <a:endParaRPr lang="en-US" sz="780" dirty="0"/>
          </a:p>
        </p:txBody>
      </p:sp>
      <p:sp>
        <p:nvSpPr>
          <p:cNvPr id="16" name="Text 14"/>
          <p:cNvSpPr txBox="1"/>
          <p:nvPr/>
        </p:nvSpPr>
        <p:spPr>
          <a:xfrm>
            <a:off x="731520" y="5820888"/>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Chat bukan simulasi. Ini antarmuka Hermes yang sama persis, hanya saja dirender di browser.</a:t>
            </a:r>
            <a:endParaRPr lang="en-US" sz="960" dirty="0"/>
          </a:p>
        </p:txBody>
      </p:sp>
      <p:sp>
        <p:nvSpPr>
          <p:cNvPr id="17" name="Text 1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08 / 12</a:t>
            </a:r>
            <a:endParaRPr lang="en-US" sz="78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08</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Perintah yang dipakai hari ini</a:t>
            </a:r>
            <a:endParaRPr lang="en-US" sz="2592"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3540557"/>
                <a:gridCol w="3540557"/>
              </a:tblGrid>
              <a:tr h="186446">
                <a:tc>
                  <a:txBody>
                    <a:bodyPr/>
                    <a:lstStyle/>
                    <a:p>
                      <a:pPr indent="0" marL="0">
                        <a:buNone/>
                      </a:pPr>
                      <a:r>
                        <a:rPr lang="en-US" sz="593" spc="119" kern="0" dirty="0">
                          <a:solidFill>
                            <a:srgbClr val="4C5464"/>
                          </a:solidFill>
                          <a:latin typeface="Courier New" pitchFamily="34" charset="0"/>
                          <a:ea typeface="Courier New" pitchFamily="34" charset="-122"/>
                          <a:cs typeface="Courier New" pitchFamily="34" charset="-120"/>
                        </a:rPr>
                        <a:t>PERINTAH</a:t>
                      </a:r>
                      <a:endParaRPr lang="en-US" sz="593" dirty="0">
                        <a:latin typeface="Courier New" charset="0"/>
                        <a:ea typeface="Courier New" charset="0"/>
                        <a:cs typeface="Courier New" charset="0"/>
                      </a:endParaRPr>
                    </a:p>
                  </a:txBody>
                  <a:tcPr marL="0" marR="162179" marT="12700" marB="81026"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593" spc="119" kern="0" dirty="0">
                          <a:solidFill>
                            <a:srgbClr val="4C5464"/>
                          </a:solidFill>
                          <a:latin typeface="Courier New" pitchFamily="34" charset="0"/>
                          <a:ea typeface="Courier New" pitchFamily="34" charset="-122"/>
                          <a:cs typeface="Courier New" pitchFamily="34" charset="-120"/>
                        </a:rPr>
                        <a:t>FUNGSI</a:t>
                      </a:r>
                      <a:endParaRPr lang="en-US" sz="593" dirty="0">
                        <a:latin typeface="Courier New" charset="0"/>
                        <a:ea typeface="Courier New" charset="0"/>
                        <a:cs typeface="Courier New" charset="0"/>
                      </a:endParaRPr>
                    </a:p>
                  </a:txBody>
                  <a:tcPr marL="0" marR="162179" marT="12700" marB="81026"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593" spc="119" kern="0" dirty="0">
                          <a:solidFill>
                            <a:srgbClr val="4C5464"/>
                          </a:solidFill>
                          <a:latin typeface="Courier New" pitchFamily="34" charset="0"/>
                          <a:ea typeface="Courier New" pitchFamily="34" charset="-122"/>
                          <a:cs typeface="Courier New" pitchFamily="34" charset="-120"/>
                        </a:rPr>
                        <a:t>DIPAKAI DI</a:t>
                      </a:r>
                      <a:endParaRPr lang="en-US" sz="593" dirty="0">
                        <a:latin typeface="Courier New" charset="0"/>
                        <a:ea typeface="Courier New" charset="0"/>
                        <a:cs typeface="Courier New" charset="0"/>
                      </a:endParaRPr>
                    </a:p>
                  </a:txBody>
                  <a:tcPr marL="0" marR="162179" marT="12700" marB="81026"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27812">
                <a:tc>
                  <a:txBody>
                    <a:bodyPr/>
                    <a:lstStyle/>
                    <a:p>
                      <a:pPr indent="0" marL="0">
                        <a:lnSpc>
                          <a:spcPts val="1213"/>
                        </a:lnSpc>
                        <a:buNone/>
                      </a:pPr>
                      <a:r>
                        <a:rPr lang="en-US" sz="866" b="1" dirty="0">
                          <a:solidFill>
                            <a:srgbClr val="7F9CFF"/>
                          </a:solidFill>
                          <a:latin typeface="Arial" pitchFamily="34" charset="0"/>
                          <a:ea typeface="Arial" pitchFamily="34" charset="-122"/>
                          <a:cs typeface="Arial" pitchFamily="34" charset="-120"/>
                        </a:rPr>
                        <a:t>/new</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Mulai percakapan baru, konteks lama dilepas</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Harian</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27812">
                <a:tc>
                  <a:txBody>
                    <a:bodyPr/>
                    <a:lstStyle/>
                    <a:p>
                      <a:pPr indent="0" marL="0">
                        <a:lnSpc>
                          <a:spcPts val="1213"/>
                        </a:lnSpc>
                        <a:buNone/>
                      </a:pPr>
                      <a:r>
                        <a:rPr lang="en-US" sz="866" b="1" dirty="0">
                          <a:solidFill>
                            <a:srgbClr val="7F9CFF"/>
                          </a:solidFill>
                          <a:latin typeface="Arial" pitchFamily="34" charset="0"/>
                          <a:ea typeface="Arial" pitchFamily="34" charset="-122"/>
                          <a:cs typeface="Arial" pitchFamily="34" charset="-120"/>
                        </a:rPr>
                        <a:t>/model</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Ganti model</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Sesi 3</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27812">
                <a:tc>
                  <a:txBody>
                    <a:bodyPr/>
                    <a:lstStyle/>
                    <a:p>
                      <a:pPr indent="0" marL="0">
                        <a:lnSpc>
                          <a:spcPts val="1213"/>
                        </a:lnSpc>
                        <a:buNone/>
                      </a:pPr>
                      <a:r>
                        <a:rPr lang="en-US" sz="866" b="1" dirty="0">
                          <a:solidFill>
                            <a:srgbClr val="F4F6FA"/>
                          </a:solidFill>
                          <a:latin typeface="Arial" pitchFamily="34" charset="0"/>
                          <a:ea typeface="Arial" pitchFamily="34" charset="-122"/>
                          <a:cs typeface="Arial" pitchFamily="34" charset="-120"/>
                        </a:rPr>
                        <a:t>/help</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Daftar perintah</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Harian</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27812">
                <a:tc>
                  <a:txBody>
                    <a:bodyPr/>
                    <a:lstStyle/>
                    <a:p>
                      <a:pPr indent="0" marL="0">
                        <a:lnSpc>
                          <a:spcPts val="1213"/>
                        </a:lnSpc>
                        <a:buNone/>
                      </a:pPr>
                      <a:r>
                        <a:rPr lang="en-US" sz="866" b="1" dirty="0">
                          <a:solidFill>
                            <a:srgbClr val="62DFB0"/>
                          </a:solidFill>
                          <a:latin typeface="Arial" pitchFamily="34" charset="0"/>
                          <a:ea typeface="Arial" pitchFamily="34" charset="-122"/>
                          <a:cs typeface="Arial" pitchFamily="34" charset="-120"/>
                        </a:rPr>
                        <a:t>/cron list</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Lihat semua jadwal</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Sesi 7</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27812">
                <a:tc>
                  <a:txBody>
                    <a:bodyPr/>
                    <a:lstStyle/>
                    <a:p>
                      <a:pPr indent="0" marL="0">
                        <a:lnSpc>
                          <a:spcPts val="1213"/>
                        </a:lnSpc>
                        <a:buNone/>
                      </a:pPr>
                      <a:r>
                        <a:rPr lang="en-US" sz="866" b="1" dirty="0">
                          <a:solidFill>
                            <a:srgbClr val="62DFB0"/>
                          </a:solidFill>
                          <a:latin typeface="Arial" pitchFamily="34" charset="0"/>
                          <a:ea typeface="Arial" pitchFamily="34" charset="-122"/>
                          <a:cs typeface="Arial" pitchFamily="34" charset="-120"/>
                        </a:rPr>
                        <a:t>/skills</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Lihat daftar skill</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Sesi 8</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27812">
                <a:tc>
                  <a:txBody>
                    <a:bodyPr/>
                    <a:lstStyle/>
                    <a:p>
                      <a:pPr indent="0" marL="0">
                        <a:lnSpc>
                          <a:spcPts val="1213"/>
                        </a:lnSpc>
                        <a:buNone/>
                      </a:pPr>
                      <a:r>
                        <a:rPr lang="en-US" sz="866" b="1" dirty="0">
                          <a:solidFill>
                            <a:srgbClr val="62DFB0"/>
                          </a:solidFill>
                          <a:latin typeface="Arial" pitchFamily="34" charset="0"/>
                          <a:ea typeface="Arial" pitchFamily="34" charset="-122"/>
                          <a:cs typeface="Arial" pitchFamily="34" charset="-120"/>
                        </a:rPr>
                        <a:t>/learn</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Minta Hermes menulis skill</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Sesi 8</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Shape 3"/>
          <p:cNvSpPr/>
          <p:nvPr/>
        </p:nvSpPr>
        <p:spPr>
          <a:xfrm>
            <a:off x="731520" y="3916101"/>
            <a:ext cx="10728930" cy="1003005"/>
          </a:xfrm>
          <a:prstGeom prst="roundRect">
            <a:avLst>
              <a:gd name="adj" fmla="val 6929"/>
            </a:avLst>
          </a:prstGeom>
          <a:solidFill>
            <a:srgbClr val="0E0F12"/>
          </a:solidFill>
          <a:ln w="7620">
            <a:solidFill>
              <a:srgbClr val="1D1E21"/>
            </a:solidFill>
            <a:prstDash val="solid"/>
          </a:ln>
        </p:spPr>
      </p:sp>
      <p:sp>
        <p:nvSpPr>
          <p:cNvPr id="7" name="Shape 4"/>
          <p:cNvSpPr/>
          <p:nvPr/>
        </p:nvSpPr>
        <p:spPr>
          <a:xfrm>
            <a:off x="731520" y="3947373"/>
            <a:ext cx="11613" cy="940460"/>
          </a:xfrm>
          <a:prstGeom prst="rect">
            <a:avLst/>
          </a:prstGeom>
          <a:solidFill>
            <a:srgbClr val="2F3032"/>
          </a:solidFill>
          <a:ln/>
        </p:spPr>
      </p:sp>
      <p:sp>
        <p:nvSpPr>
          <p:cNvPr id="8" name="Text 5"/>
          <p:cNvSpPr txBox="1"/>
          <p:nvPr/>
        </p:nvSpPr>
        <p:spPr>
          <a:xfrm>
            <a:off x="870509" y="4031864"/>
            <a:ext cx="10727466" cy="125639"/>
          </a:xfrm>
          <a:prstGeom prst="rect">
            <a:avLst/>
          </a:prstGeom>
          <a:noFill/>
          <a:ln/>
        </p:spPr>
        <p:txBody>
          <a:bodyPr wrap="square" lIns="0" tIns="0" rIns="0" bIns="0" rtlCol="0" anchor="t"/>
          <a:lstStyle/>
          <a:p>
            <a:pPr algn="l" indent="0" marL="0">
              <a:lnSpc>
                <a:spcPts val="862"/>
              </a:lnSpc>
              <a:buNone/>
            </a:pPr>
            <a:r>
              <a:rPr lang="en-US" sz="638" b="1" spc="38" kern="0" dirty="0">
                <a:solidFill>
                  <a:srgbClr val="7B8494"/>
                </a:solidFill>
                <a:latin typeface="Arial" pitchFamily="34" charset="0"/>
                <a:ea typeface="Arial" pitchFamily="34" charset="-122"/>
                <a:cs typeface="Arial" pitchFamily="34" charset="-120"/>
              </a:rPr>
              <a:t>COBA SEKARANG</a:t>
            </a:r>
            <a:endParaRPr lang="en-US" sz="638" dirty="0"/>
          </a:p>
        </p:txBody>
      </p:sp>
      <p:sp>
        <p:nvSpPr>
          <p:cNvPr id="9" name="Shape 6"/>
          <p:cNvSpPr/>
          <p:nvPr/>
        </p:nvSpPr>
        <p:spPr>
          <a:xfrm>
            <a:off x="870509" y="4267871"/>
            <a:ext cx="81107" cy="81107"/>
          </a:xfrm>
          <a:prstGeom prst="roundRect">
            <a:avLst>
              <a:gd name="adj" fmla="val 21421"/>
            </a:avLst>
          </a:prstGeom>
          <a:ln w="11430">
            <a:solidFill>
              <a:srgbClr val="4C5464"/>
            </a:solidFill>
            <a:prstDash val="solid"/>
          </a:ln>
        </p:spPr>
      </p:sp>
      <p:sp>
        <p:nvSpPr>
          <p:cNvPr id="10" name="Text 7"/>
          <p:cNvSpPr txBox="1"/>
          <p:nvPr/>
        </p:nvSpPr>
        <p:spPr>
          <a:xfrm>
            <a:off x="1021110" y="4222425"/>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1. Klik Chat di menu samping</a:t>
            </a:r>
            <a:endParaRPr lang="en-US" sz="821" dirty="0"/>
          </a:p>
        </p:txBody>
      </p:sp>
      <p:sp>
        <p:nvSpPr>
          <p:cNvPr id="11" name="Shape 8"/>
          <p:cNvSpPr/>
          <p:nvPr/>
        </p:nvSpPr>
        <p:spPr>
          <a:xfrm>
            <a:off x="870509" y="4482755"/>
            <a:ext cx="81107" cy="81107"/>
          </a:xfrm>
          <a:prstGeom prst="roundRect">
            <a:avLst>
              <a:gd name="adj" fmla="val 21421"/>
            </a:avLst>
          </a:prstGeom>
          <a:ln w="11430">
            <a:solidFill>
              <a:srgbClr val="4C5464"/>
            </a:solidFill>
            <a:prstDash val="solid"/>
          </a:ln>
        </p:spPr>
      </p:sp>
      <p:sp>
        <p:nvSpPr>
          <p:cNvPr id="12" name="Text 9"/>
          <p:cNvSpPr txBox="1"/>
          <p:nvPr/>
        </p:nvSpPr>
        <p:spPr>
          <a:xfrm>
            <a:off x="1021110" y="4437309"/>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2. Ketik /help lalu Enter — lihat daftar perintahnya</a:t>
            </a:r>
            <a:endParaRPr lang="en-US" sz="821" dirty="0"/>
          </a:p>
        </p:txBody>
      </p:sp>
      <p:sp>
        <p:nvSpPr>
          <p:cNvPr id="13" name="Shape 10"/>
          <p:cNvSpPr/>
          <p:nvPr/>
        </p:nvSpPr>
        <p:spPr>
          <a:xfrm>
            <a:off x="870509" y="4697639"/>
            <a:ext cx="81107" cy="81107"/>
          </a:xfrm>
          <a:prstGeom prst="roundRect">
            <a:avLst>
              <a:gd name="adj" fmla="val 21421"/>
            </a:avLst>
          </a:prstGeom>
          <a:ln w="11430">
            <a:solidFill>
              <a:srgbClr val="4C5464"/>
            </a:solidFill>
            <a:prstDash val="solid"/>
          </a:ln>
        </p:spPr>
      </p:sp>
      <p:sp>
        <p:nvSpPr>
          <p:cNvPr id="14" name="Text 11"/>
          <p:cNvSpPr txBox="1"/>
          <p:nvPr/>
        </p:nvSpPr>
        <p:spPr>
          <a:xfrm>
            <a:off x="1021110" y="4652101"/>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3. Ketik /new untuk memastikan Anda mulai dari percakapan bersih</a:t>
            </a:r>
            <a:endParaRPr lang="en-US" sz="821" dirty="0"/>
          </a:p>
        </p:txBody>
      </p:sp>
      <p:sp>
        <p:nvSpPr>
          <p:cNvPr id="15" name="Shape 12"/>
          <p:cNvSpPr/>
          <p:nvPr/>
        </p:nvSpPr>
        <p:spPr>
          <a:xfrm>
            <a:off x="731520" y="5104455"/>
            <a:ext cx="10728930" cy="1003005"/>
          </a:xfrm>
          <a:prstGeom prst="roundRect">
            <a:avLst>
              <a:gd name="adj" fmla="val 6929"/>
            </a:avLst>
          </a:prstGeom>
          <a:solidFill>
            <a:srgbClr val="132420"/>
          </a:solidFill>
          <a:ln w="7620">
            <a:solidFill>
              <a:srgbClr val="1D1E21"/>
            </a:solidFill>
            <a:prstDash val="solid"/>
          </a:ln>
        </p:spPr>
      </p:sp>
      <p:sp>
        <p:nvSpPr>
          <p:cNvPr id="16" name="Shape 13"/>
          <p:cNvSpPr/>
          <p:nvPr/>
        </p:nvSpPr>
        <p:spPr>
          <a:xfrm>
            <a:off x="731520" y="5135728"/>
            <a:ext cx="11613" cy="940460"/>
          </a:xfrm>
          <a:prstGeom prst="rect">
            <a:avLst/>
          </a:prstGeom>
          <a:solidFill>
            <a:srgbClr val="62DFB0"/>
          </a:solidFill>
          <a:ln/>
        </p:spPr>
      </p:sp>
      <p:sp>
        <p:nvSpPr>
          <p:cNvPr id="17" name="Text 14"/>
          <p:cNvSpPr txBox="1"/>
          <p:nvPr/>
        </p:nvSpPr>
        <p:spPr>
          <a:xfrm>
            <a:off x="870509" y="5220218"/>
            <a:ext cx="10727466" cy="125639"/>
          </a:xfrm>
          <a:prstGeom prst="rect">
            <a:avLst/>
          </a:prstGeom>
          <a:noFill/>
          <a:ln/>
        </p:spPr>
        <p:txBody>
          <a:bodyPr wrap="square" lIns="0" tIns="0" rIns="0" bIns="0" rtlCol="0" anchor="t"/>
          <a:lstStyle/>
          <a:p>
            <a:pPr algn="l" indent="0" marL="0">
              <a:lnSpc>
                <a:spcPts val="862"/>
              </a:lnSpc>
              <a:buNone/>
            </a:pPr>
            <a:r>
              <a:rPr lang="en-US" sz="638" b="1" spc="38" kern="0" dirty="0">
                <a:solidFill>
                  <a:srgbClr val="62DFB0"/>
                </a:solidFill>
                <a:latin typeface="Arial" pitchFamily="34" charset="0"/>
                <a:ea typeface="Arial" pitchFamily="34" charset="-122"/>
                <a:cs typeface="Arial" pitchFamily="34" charset="-120"/>
              </a:rPr>
              <a:t>KALAU ADA MASALAH</a:t>
            </a:r>
            <a:endParaRPr lang="en-US" sz="638" dirty="0"/>
          </a:p>
        </p:txBody>
      </p:sp>
      <p:sp>
        <p:nvSpPr>
          <p:cNvPr id="18" name="Shape 15"/>
          <p:cNvSpPr/>
          <p:nvPr/>
        </p:nvSpPr>
        <p:spPr>
          <a:xfrm>
            <a:off x="870509" y="5456225"/>
            <a:ext cx="81107" cy="81107"/>
          </a:xfrm>
          <a:prstGeom prst="roundRect">
            <a:avLst>
              <a:gd name="adj" fmla="val 21421"/>
            </a:avLst>
          </a:prstGeom>
          <a:ln w="11430">
            <a:solidFill>
              <a:srgbClr val="62DFB0"/>
            </a:solidFill>
            <a:prstDash val="solid"/>
          </a:ln>
        </p:spPr>
      </p:sp>
      <p:sp>
        <p:nvSpPr>
          <p:cNvPr id="19" name="Text 16"/>
          <p:cNvSpPr txBox="1"/>
          <p:nvPr/>
        </p:nvSpPr>
        <p:spPr>
          <a:xfrm>
            <a:off x="1021110" y="5410779"/>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Chat minta memilih model dulu → normal, lanjut ke Sesi 3</a:t>
            </a:r>
            <a:endParaRPr lang="en-US" sz="821" dirty="0"/>
          </a:p>
        </p:txBody>
      </p:sp>
      <p:sp>
        <p:nvSpPr>
          <p:cNvPr id="20" name="Shape 17"/>
          <p:cNvSpPr/>
          <p:nvPr/>
        </p:nvSpPr>
        <p:spPr>
          <a:xfrm>
            <a:off x="870509" y="5671109"/>
            <a:ext cx="81107" cy="81107"/>
          </a:xfrm>
          <a:prstGeom prst="roundRect">
            <a:avLst>
              <a:gd name="adj" fmla="val 21421"/>
            </a:avLst>
          </a:prstGeom>
          <a:ln w="11430">
            <a:solidFill>
              <a:srgbClr val="62DFB0"/>
            </a:solidFill>
            <a:prstDash val="solid"/>
          </a:ln>
        </p:spPr>
      </p:sp>
      <p:sp>
        <p:nvSpPr>
          <p:cNvPr id="21" name="Text 18"/>
          <p:cNvSpPr txBox="1"/>
          <p:nvPr/>
        </p:nvSpPr>
        <p:spPr>
          <a:xfrm>
            <a:off x="1021110" y="5625663"/>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Tampilan kosong → muat ulang halaman, tab Chat terbuka lagi</a:t>
            </a:r>
            <a:endParaRPr lang="en-US" sz="821" dirty="0"/>
          </a:p>
        </p:txBody>
      </p:sp>
      <p:sp>
        <p:nvSpPr>
          <p:cNvPr id="22" name="Shape 19"/>
          <p:cNvSpPr/>
          <p:nvPr/>
        </p:nvSpPr>
        <p:spPr>
          <a:xfrm>
            <a:off x="870509" y="5885901"/>
            <a:ext cx="81107" cy="81107"/>
          </a:xfrm>
          <a:prstGeom prst="roundRect">
            <a:avLst>
              <a:gd name="adj" fmla="val 21421"/>
            </a:avLst>
          </a:prstGeom>
          <a:ln w="11430">
            <a:solidFill>
              <a:srgbClr val="62DFB0"/>
            </a:solidFill>
            <a:prstDash val="solid"/>
          </a:ln>
        </p:spPr>
      </p:sp>
      <p:sp>
        <p:nvSpPr>
          <p:cNvPr id="23" name="Text 20"/>
          <p:cNvSpPr txBox="1"/>
          <p:nvPr/>
        </p:nvSpPr>
        <p:spPr>
          <a:xfrm>
            <a:off x="1021110" y="5840456"/>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Perintah tidak dikenali → pastikan diawali / dan tanpa spasi</a:t>
            </a:r>
            <a:endParaRPr lang="en-US" sz="821" dirty="0"/>
          </a:p>
        </p:txBody>
      </p:sp>
      <p:sp>
        <p:nvSpPr>
          <p:cNvPr id="24"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08 / 12 · DETAIL</a:t>
            </a:r>
            <a:endParaRPr lang="en-US" sz="78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731520" y="2492472"/>
            <a:ext cx="198150" cy="0"/>
          </a:xfrm>
          <a:prstGeom prst="line">
            <a:avLst/>
          </a:prstGeom>
          <a:noFill/>
          <a:ln w="7620">
            <a:solidFill>
              <a:srgbClr val="323C5E"/>
            </a:solidFill>
            <a:prstDash val="solid"/>
          </a:ln>
        </p:spPr>
      </p:sp>
      <p:sp>
        <p:nvSpPr>
          <p:cNvPr id="3" name="Text 1"/>
          <p:cNvSpPr txBox="1"/>
          <p:nvPr/>
        </p:nvSpPr>
        <p:spPr>
          <a:xfrm>
            <a:off x="1021110" y="242160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03 · OTAK</a:t>
            </a:r>
            <a:endParaRPr lang="en-US" sz="900" dirty="0"/>
          </a:p>
        </p:txBody>
      </p:sp>
      <p:sp>
        <p:nvSpPr>
          <p:cNvPr id="4" name="Text 2"/>
          <p:cNvSpPr txBox="1"/>
          <p:nvPr/>
        </p:nvSpPr>
        <p:spPr>
          <a:xfrm>
            <a:off x="731520" y="2814066"/>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Badan dan otak.</a:t>
            </a:r>
            <a:endParaRPr lang="en-US" sz="4800" dirty="0"/>
          </a:p>
        </p:txBody>
      </p:sp>
      <p:sp>
        <p:nvSpPr>
          <p:cNvPr id="5" name="Shape 3"/>
          <p:cNvSpPr/>
          <p:nvPr/>
        </p:nvSpPr>
        <p:spPr>
          <a:xfrm>
            <a:off x="731520" y="3704052"/>
            <a:ext cx="647852" cy="305592"/>
          </a:xfrm>
          <a:prstGeom prst="roundRect">
            <a:avLst>
              <a:gd name="adj" fmla="val 19958"/>
            </a:avLst>
          </a:prstGeom>
          <a:solidFill>
            <a:srgbClr val="2A201B"/>
          </a:solidFill>
          <a:ln w="7620">
            <a:solidFill>
              <a:srgbClr val="5B4333"/>
            </a:solidFill>
            <a:prstDash val="solid"/>
          </a:ln>
        </p:spPr>
      </p:sp>
      <p:sp>
        <p:nvSpPr>
          <p:cNvPr id="6" name="Text 4"/>
          <p:cNvSpPr txBox="1"/>
          <p:nvPr/>
        </p:nvSpPr>
        <p:spPr>
          <a:xfrm>
            <a:off x="719084" y="3772632"/>
            <a:ext cx="672724"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ANDA</a:t>
            </a:r>
            <a:endParaRPr lang="en-US" sz="1020" dirty="0"/>
          </a:p>
        </p:txBody>
      </p:sp>
      <p:sp>
        <p:nvSpPr>
          <p:cNvPr id="7" name="Shape 5"/>
          <p:cNvSpPr/>
          <p:nvPr/>
        </p:nvSpPr>
        <p:spPr>
          <a:xfrm>
            <a:off x="1394551" y="3856848"/>
            <a:ext cx="221010" cy="0"/>
          </a:xfrm>
          <a:prstGeom prst="line">
            <a:avLst/>
          </a:prstGeom>
          <a:noFill/>
          <a:ln w="7620">
            <a:solidFill>
              <a:srgbClr val="2F3032"/>
            </a:solidFill>
            <a:prstDash val="solid"/>
            <a:tailEnd type="triangle"/>
          </a:ln>
        </p:spPr>
      </p:sp>
      <p:sp>
        <p:nvSpPr>
          <p:cNvPr id="8" name="Shape 6"/>
          <p:cNvSpPr/>
          <p:nvPr/>
        </p:nvSpPr>
        <p:spPr>
          <a:xfrm>
            <a:off x="1638422" y="3704052"/>
            <a:ext cx="834573" cy="305592"/>
          </a:xfrm>
          <a:prstGeom prst="roundRect">
            <a:avLst>
              <a:gd name="adj" fmla="val 19958"/>
            </a:avLst>
          </a:prstGeom>
          <a:solidFill>
            <a:srgbClr val="0E0F12"/>
          </a:solidFill>
          <a:ln w="7620">
            <a:solidFill>
              <a:srgbClr val="1D1E21"/>
            </a:solidFill>
            <a:prstDash val="solid"/>
          </a:ln>
        </p:spPr>
      </p:sp>
      <p:sp>
        <p:nvSpPr>
          <p:cNvPr id="9" name="Text 7"/>
          <p:cNvSpPr txBox="1"/>
          <p:nvPr/>
        </p:nvSpPr>
        <p:spPr>
          <a:xfrm>
            <a:off x="1624523" y="3772632"/>
            <a:ext cx="86227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HERMES</a:t>
            </a:r>
            <a:endParaRPr lang="en-US" sz="1020" dirty="0"/>
          </a:p>
        </p:txBody>
      </p:sp>
      <p:sp>
        <p:nvSpPr>
          <p:cNvPr id="10" name="Shape 8"/>
          <p:cNvSpPr/>
          <p:nvPr/>
        </p:nvSpPr>
        <p:spPr>
          <a:xfrm>
            <a:off x="2488174" y="3856848"/>
            <a:ext cx="221010" cy="0"/>
          </a:xfrm>
          <a:prstGeom prst="line">
            <a:avLst/>
          </a:prstGeom>
          <a:noFill/>
          <a:ln w="7620">
            <a:solidFill>
              <a:srgbClr val="2F3032"/>
            </a:solidFill>
            <a:prstDash val="solid"/>
            <a:tailEnd type="triangle"/>
          </a:ln>
        </p:spPr>
      </p:sp>
      <p:sp>
        <p:nvSpPr>
          <p:cNvPr id="11" name="Shape 9"/>
          <p:cNvSpPr/>
          <p:nvPr/>
        </p:nvSpPr>
        <p:spPr>
          <a:xfrm>
            <a:off x="2732044" y="3704052"/>
            <a:ext cx="741213" cy="305592"/>
          </a:xfrm>
          <a:prstGeom prst="roundRect">
            <a:avLst>
              <a:gd name="adj" fmla="val 19958"/>
            </a:avLst>
          </a:prstGeom>
          <a:solidFill>
            <a:srgbClr val="181D2D"/>
          </a:solidFill>
          <a:ln w="7620">
            <a:solidFill>
              <a:srgbClr val="323C5E"/>
            </a:solidFill>
            <a:prstDash val="solid"/>
          </a:ln>
        </p:spPr>
      </p:sp>
      <p:sp>
        <p:nvSpPr>
          <p:cNvPr id="12" name="Text 10"/>
          <p:cNvSpPr txBox="1"/>
          <p:nvPr/>
        </p:nvSpPr>
        <p:spPr>
          <a:xfrm>
            <a:off x="2718877" y="3772632"/>
            <a:ext cx="767547"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MODEL</a:t>
            </a:r>
            <a:endParaRPr lang="en-US" sz="1020" dirty="0"/>
          </a:p>
        </p:txBody>
      </p:sp>
      <p:sp>
        <p:nvSpPr>
          <p:cNvPr id="13" name="Shape 11"/>
          <p:cNvSpPr/>
          <p:nvPr/>
        </p:nvSpPr>
        <p:spPr>
          <a:xfrm>
            <a:off x="3488436" y="3856848"/>
            <a:ext cx="221010" cy="0"/>
          </a:xfrm>
          <a:prstGeom prst="line">
            <a:avLst/>
          </a:prstGeom>
          <a:noFill/>
          <a:ln w="7620">
            <a:solidFill>
              <a:srgbClr val="2F3032"/>
            </a:solidFill>
            <a:prstDash val="solid"/>
            <a:tailEnd type="triangle"/>
          </a:ln>
        </p:spPr>
      </p:sp>
      <p:sp>
        <p:nvSpPr>
          <p:cNvPr id="14" name="Shape 12"/>
          <p:cNvSpPr/>
          <p:nvPr/>
        </p:nvSpPr>
        <p:spPr>
          <a:xfrm>
            <a:off x="3732306" y="3704052"/>
            <a:ext cx="741213" cy="305592"/>
          </a:xfrm>
          <a:prstGeom prst="roundRect">
            <a:avLst>
              <a:gd name="adj" fmla="val 19958"/>
            </a:avLst>
          </a:prstGeom>
          <a:solidFill>
            <a:srgbClr val="132420"/>
          </a:solidFill>
          <a:ln w="7620">
            <a:solidFill>
              <a:srgbClr val="295244"/>
            </a:solidFill>
            <a:prstDash val="solid"/>
          </a:ln>
        </p:spPr>
      </p:sp>
      <p:sp>
        <p:nvSpPr>
          <p:cNvPr id="15" name="Text 13"/>
          <p:cNvSpPr txBox="1"/>
          <p:nvPr/>
        </p:nvSpPr>
        <p:spPr>
          <a:xfrm>
            <a:off x="3719139" y="3772632"/>
            <a:ext cx="767547"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HASIL</a:t>
            </a:r>
            <a:endParaRPr lang="en-US" sz="1020" dirty="0"/>
          </a:p>
        </p:txBody>
      </p:sp>
      <p:sp>
        <p:nvSpPr>
          <p:cNvPr id="16" name="Text 14"/>
          <p:cNvSpPr txBox="1"/>
          <p:nvPr/>
        </p:nvSpPr>
        <p:spPr>
          <a:xfrm>
            <a:off x="731520" y="425351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Hermes tidak punya kecerdasan sendiri. Setiap kali berpikir, ia bertanya ke model yang Anda pilih.</a:t>
            </a:r>
            <a:endParaRPr lang="en-US" sz="960" dirty="0"/>
          </a:p>
        </p:txBody>
      </p:sp>
      <p:sp>
        <p:nvSpPr>
          <p:cNvPr id="17" name="Text 1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09 / 12</a:t>
            </a:r>
            <a:endParaRPr lang="en-US" sz="78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09</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Tiga cara memasang otak</a:t>
            </a:r>
            <a:endParaRPr lang="en-US" sz="2592"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3540557"/>
                <a:gridCol w="3540557"/>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CARA</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BAYAR</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COCOK UNTUK</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OpenRouter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Isi saldo, bayar per pemakaian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Satu akun untuk ratusan model — jalur utama hari </a:t>
                      </a:r>
                      <a:br/>
                      <a:r>
                        <a:rPr lang="en-US" sz="1140" dirty="0">
                          <a:solidFill>
                            <a:srgbClr val="B9C0CD"/>
                          </a:solidFill>
                          <a:latin typeface="Arial" pitchFamily="34" charset="0"/>
                          <a:ea typeface="Arial" pitchFamily="34" charset="-122"/>
                          <a:cs typeface="Arial" pitchFamily="34" charset="-120"/>
                        </a:rPr>
                        <a:t>ini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Langganan Claude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Memakai langganan bulanan yang sudah ada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Peserta berlangganan Claude Code — didampingi </a:t>
                      </a:r>
                      <a:br/>
                      <a:r>
                        <a:rPr lang="en-US" sz="1140" dirty="0">
                          <a:solidFill>
                            <a:srgbClr val="B9C0CD"/>
                          </a:solidFill>
                          <a:latin typeface="Arial" pitchFamily="34" charset="0"/>
                          <a:ea typeface="Arial" pitchFamily="34" charset="-122"/>
                          <a:cs typeface="Arial" pitchFamily="34" charset="-120"/>
                        </a:rPr>
                        <a:t>trainer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API key langsung ke vendor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Bayar per token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Tim dan otomasi besar — latihan lanjutan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731520" y="3766048"/>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Ganti model kapan saja tanpa kehilangan data. Skill, memori, jadwal, dan </a:t>
            </a:r>
            <a:br/>
            <a:r>
              <a:rPr lang="en-US" sz="1320" dirty="0">
                <a:solidFill>
                  <a:srgbClr val="7B8494"/>
                </a:solidFill>
                <a:latin typeface="Arial" pitchFamily="34" charset="0"/>
                <a:ea typeface="Arial" pitchFamily="34" charset="-122"/>
                <a:cs typeface="Arial" pitchFamily="34" charset="-120"/>
              </a:rPr>
              <a:t>integrasi tetap utuh — hanya otaknya yang berubah.</a:t>
            </a:r>
            <a:endParaRPr lang="en-US" sz="1320" dirty="0"/>
          </a:p>
        </p:txBody>
      </p:sp>
      <p:sp>
        <p:nvSpPr>
          <p:cNvPr id="7"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09 / 12 · DETAIL</a:t>
            </a:r>
            <a:endParaRPr lang="en-US" sz="78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731520" y="1600932"/>
            <a:ext cx="198150" cy="0"/>
          </a:xfrm>
          <a:prstGeom prst="line">
            <a:avLst/>
          </a:prstGeom>
          <a:noFill/>
          <a:ln w="7620">
            <a:solidFill>
              <a:srgbClr val="323C5E"/>
            </a:solidFill>
            <a:prstDash val="solid"/>
          </a:ln>
        </p:spPr>
      </p:sp>
      <p:sp>
        <p:nvSpPr>
          <p:cNvPr id="3" name="Text 1"/>
          <p:cNvSpPr txBox="1"/>
          <p:nvPr/>
        </p:nvSpPr>
        <p:spPr>
          <a:xfrm>
            <a:off x="1021110" y="153006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03 · OTAK</a:t>
            </a:r>
            <a:endParaRPr lang="en-US" sz="900" dirty="0"/>
          </a:p>
        </p:txBody>
      </p:sp>
      <p:sp>
        <p:nvSpPr>
          <p:cNvPr id="4" name="Text 2"/>
          <p:cNvSpPr txBox="1"/>
          <p:nvPr/>
        </p:nvSpPr>
        <p:spPr>
          <a:xfrm>
            <a:off x="731520" y="192252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Satu key, satu tempel, </a:t>
            </a:r>
            <a:br/>
            <a:r>
              <a:rPr lang="en-US" sz="4800" b="1" spc="-96" kern="0" dirty="0">
                <a:solidFill>
                  <a:srgbClr val="F4F6FA"/>
                </a:solidFill>
                <a:latin typeface="Arial" pitchFamily="34" charset="0"/>
                <a:ea typeface="Arial" pitchFamily="34" charset="-122"/>
                <a:cs typeface="Arial" pitchFamily="34" charset="-120"/>
              </a:rPr>
              <a:t>selesai.</a:t>
            </a:r>
            <a:endParaRPr lang="en-US" sz="4800" dirty="0"/>
          </a:p>
        </p:txBody>
      </p:sp>
      <p:sp>
        <p:nvSpPr>
          <p:cNvPr id="5" name="Shape 3"/>
          <p:cNvSpPr/>
          <p:nvPr/>
        </p:nvSpPr>
        <p:spPr>
          <a:xfrm>
            <a:off x="731520" y="3458718"/>
            <a:ext cx="1021293" cy="305592"/>
          </a:xfrm>
          <a:prstGeom prst="roundRect">
            <a:avLst>
              <a:gd name="adj" fmla="val 19958"/>
            </a:avLst>
          </a:prstGeom>
          <a:solidFill>
            <a:srgbClr val="0E0F12"/>
          </a:solidFill>
          <a:ln w="7620">
            <a:solidFill>
              <a:srgbClr val="1D1E21"/>
            </a:solidFill>
            <a:prstDash val="solid"/>
          </a:ln>
        </p:spPr>
      </p:sp>
      <p:sp>
        <p:nvSpPr>
          <p:cNvPr id="6" name="Text 4"/>
          <p:cNvSpPr txBox="1"/>
          <p:nvPr/>
        </p:nvSpPr>
        <p:spPr>
          <a:xfrm>
            <a:off x="716250" y="3527298"/>
            <a:ext cx="1051834"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API KEYS</a:t>
            </a:r>
            <a:endParaRPr lang="en-US" sz="1020" dirty="0"/>
          </a:p>
        </p:txBody>
      </p:sp>
      <p:sp>
        <p:nvSpPr>
          <p:cNvPr id="7" name="Shape 5"/>
          <p:cNvSpPr/>
          <p:nvPr/>
        </p:nvSpPr>
        <p:spPr>
          <a:xfrm>
            <a:off x="1768084" y="3611514"/>
            <a:ext cx="221010" cy="0"/>
          </a:xfrm>
          <a:prstGeom prst="line">
            <a:avLst/>
          </a:prstGeom>
          <a:noFill/>
          <a:ln w="7620">
            <a:solidFill>
              <a:srgbClr val="2F3032"/>
            </a:solidFill>
            <a:prstDash val="solid"/>
            <a:tailEnd type="triangle"/>
          </a:ln>
        </p:spPr>
      </p:sp>
      <p:sp>
        <p:nvSpPr>
          <p:cNvPr id="8" name="Shape 6"/>
          <p:cNvSpPr/>
          <p:nvPr/>
        </p:nvSpPr>
        <p:spPr>
          <a:xfrm>
            <a:off x="2011863" y="3458718"/>
            <a:ext cx="1208014" cy="305592"/>
          </a:xfrm>
          <a:prstGeom prst="roundRect">
            <a:avLst>
              <a:gd name="adj" fmla="val 19958"/>
            </a:avLst>
          </a:prstGeom>
          <a:solidFill>
            <a:srgbClr val="2A201B"/>
          </a:solidFill>
          <a:ln w="7620">
            <a:solidFill>
              <a:srgbClr val="5B4333"/>
            </a:solidFill>
            <a:prstDash val="solid"/>
          </a:ln>
        </p:spPr>
      </p:sp>
      <p:sp>
        <p:nvSpPr>
          <p:cNvPr id="9" name="Text 7"/>
          <p:cNvSpPr txBox="1"/>
          <p:nvPr/>
        </p:nvSpPr>
        <p:spPr>
          <a:xfrm>
            <a:off x="1995221" y="3527298"/>
            <a:ext cx="124138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TEMPEL KEY</a:t>
            </a:r>
            <a:endParaRPr lang="en-US" sz="1020" dirty="0"/>
          </a:p>
        </p:txBody>
      </p:sp>
      <p:sp>
        <p:nvSpPr>
          <p:cNvPr id="10" name="Shape 8"/>
          <p:cNvSpPr/>
          <p:nvPr/>
        </p:nvSpPr>
        <p:spPr>
          <a:xfrm>
            <a:off x="3235147" y="3611514"/>
            <a:ext cx="221010" cy="0"/>
          </a:xfrm>
          <a:prstGeom prst="line">
            <a:avLst/>
          </a:prstGeom>
          <a:noFill/>
          <a:ln w="7620">
            <a:solidFill>
              <a:srgbClr val="2F3032"/>
            </a:solidFill>
            <a:prstDash val="solid"/>
            <a:tailEnd type="triangle"/>
          </a:ln>
        </p:spPr>
      </p:sp>
      <p:sp>
        <p:nvSpPr>
          <p:cNvPr id="11" name="Shape 9"/>
          <p:cNvSpPr/>
          <p:nvPr/>
        </p:nvSpPr>
        <p:spPr>
          <a:xfrm>
            <a:off x="3479018" y="3458718"/>
            <a:ext cx="927933" cy="305592"/>
          </a:xfrm>
          <a:prstGeom prst="roundRect">
            <a:avLst>
              <a:gd name="adj" fmla="val 19958"/>
            </a:avLst>
          </a:prstGeom>
          <a:solidFill>
            <a:srgbClr val="181D2D"/>
          </a:solidFill>
          <a:ln w="7620">
            <a:solidFill>
              <a:srgbClr val="323C5E"/>
            </a:solidFill>
            <a:prstDash val="solid"/>
          </a:ln>
        </p:spPr>
      </p:sp>
      <p:sp>
        <p:nvSpPr>
          <p:cNvPr id="12" name="Text 10"/>
          <p:cNvSpPr txBox="1"/>
          <p:nvPr/>
        </p:nvSpPr>
        <p:spPr>
          <a:xfrm>
            <a:off x="3464479" y="3527298"/>
            <a:ext cx="957102"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/RELOAD</a:t>
            </a:r>
            <a:endParaRPr lang="en-US" sz="1020" dirty="0"/>
          </a:p>
        </p:txBody>
      </p:sp>
      <p:sp>
        <p:nvSpPr>
          <p:cNvPr id="13" name="Shape 11"/>
          <p:cNvSpPr/>
          <p:nvPr/>
        </p:nvSpPr>
        <p:spPr>
          <a:xfrm>
            <a:off x="4422221" y="3611514"/>
            <a:ext cx="221010" cy="0"/>
          </a:xfrm>
          <a:prstGeom prst="line">
            <a:avLst/>
          </a:prstGeom>
          <a:noFill/>
          <a:ln w="7620">
            <a:solidFill>
              <a:srgbClr val="2F3032"/>
            </a:solidFill>
            <a:prstDash val="solid"/>
            <a:tailEnd type="triangle"/>
          </a:ln>
        </p:spPr>
      </p:sp>
      <p:sp>
        <p:nvSpPr>
          <p:cNvPr id="14" name="Shape 12"/>
          <p:cNvSpPr/>
          <p:nvPr/>
        </p:nvSpPr>
        <p:spPr>
          <a:xfrm>
            <a:off x="4666000" y="3458718"/>
            <a:ext cx="1301374" cy="305592"/>
          </a:xfrm>
          <a:prstGeom prst="roundRect">
            <a:avLst>
              <a:gd name="adj" fmla="val 19958"/>
            </a:avLst>
          </a:prstGeom>
          <a:solidFill>
            <a:srgbClr val="132420"/>
          </a:solidFill>
          <a:ln w="7620">
            <a:solidFill>
              <a:srgbClr val="295244"/>
            </a:solidFill>
            <a:prstDash val="solid"/>
          </a:ln>
        </p:spPr>
      </p:sp>
      <p:sp>
        <p:nvSpPr>
          <p:cNvPr id="15" name="Text 13"/>
          <p:cNvSpPr txBox="1"/>
          <p:nvPr/>
        </p:nvSpPr>
        <p:spPr>
          <a:xfrm>
            <a:off x="4648627" y="3527298"/>
            <a:ext cx="1336213"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PILIH MODEL</a:t>
            </a:r>
            <a:endParaRPr lang="en-US" sz="1020" dirty="0"/>
          </a:p>
        </p:txBody>
      </p:sp>
      <p:sp>
        <p:nvSpPr>
          <p:cNvPr id="16" name="Shape 14"/>
          <p:cNvSpPr/>
          <p:nvPr/>
        </p:nvSpPr>
        <p:spPr>
          <a:xfrm>
            <a:off x="731520" y="4008090"/>
            <a:ext cx="10728930" cy="1319754"/>
          </a:xfrm>
          <a:prstGeom prst="roundRect">
            <a:avLst>
              <a:gd name="adj" fmla="val 6929"/>
            </a:avLst>
          </a:prstGeom>
          <a:solidFill>
            <a:srgbClr val="132420"/>
          </a:solidFill>
          <a:ln w="7620">
            <a:solidFill>
              <a:srgbClr val="1D1E21"/>
            </a:solidFill>
            <a:prstDash val="solid"/>
          </a:ln>
        </p:spPr>
      </p:sp>
      <p:sp>
        <p:nvSpPr>
          <p:cNvPr id="17" name="Shape 15"/>
          <p:cNvSpPr/>
          <p:nvPr/>
        </p:nvSpPr>
        <p:spPr>
          <a:xfrm>
            <a:off x="731520" y="4049238"/>
            <a:ext cx="15270" cy="1237458"/>
          </a:xfrm>
          <a:prstGeom prst="rect">
            <a:avLst/>
          </a:prstGeom>
          <a:solidFill>
            <a:srgbClr val="62DFB0"/>
          </a:solidFill>
          <a:ln/>
        </p:spPr>
      </p:sp>
      <p:sp>
        <p:nvSpPr>
          <p:cNvPr id="18" name="Text 16"/>
          <p:cNvSpPr txBox="1"/>
          <p:nvPr/>
        </p:nvSpPr>
        <p:spPr>
          <a:xfrm>
            <a:off x="914400" y="4160520"/>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CHECKPOINT SESI 3</a:t>
            </a:r>
            <a:endParaRPr lang="en-US" sz="840" dirty="0"/>
          </a:p>
        </p:txBody>
      </p:sp>
      <p:sp>
        <p:nvSpPr>
          <p:cNvPr id="19" name="Shape 17"/>
          <p:cNvSpPr/>
          <p:nvPr/>
        </p:nvSpPr>
        <p:spPr>
          <a:xfrm>
            <a:off x="914400" y="4471050"/>
            <a:ext cx="106710" cy="106710"/>
          </a:xfrm>
          <a:prstGeom prst="roundRect">
            <a:avLst>
              <a:gd name="adj" fmla="val 21423"/>
            </a:avLst>
          </a:prstGeom>
          <a:ln w="11430">
            <a:solidFill>
              <a:srgbClr val="62DFB0"/>
            </a:solidFill>
            <a:prstDash val="solid"/>
          </a:ln>
        </p:spPr>
      </p:sp>
      <p:sp>
        <p:nvSpPr>
          <p:cNvPr id="20" name="Text 18"/>
          <p:cNvSpPr txBox="1"/>
          <p:nvPr/>
        </p:nvSpPr>
        <p:spPr>
          <a:xfrm>
            <a:off x="1112550" y="441124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Chat menyebut nama model dan provider yang Anda pilih</a:t>
            </a:r>
            <a:endParaRPr lang="en-US" sz="1080" dirty="0"/>
          </a:p>
        </p:txBody>
      </p:sp>
      <p:sp>
        <p:nvSpPr>
          <p:cNvPr id="21" name="Shape 19"/>
          <p:cNvSpPr/>
          <p:nvPr/>
        </p:nvSpPr>
        <p:spPr>
          <a:xfrm>
            <a:off x="914400" y="4753691"/>
            <a:ext cx="106710" cy="106710"/>
          </a:xfrm>
          <a:prstGeom prst="roundRect">
            <a:avLst>
              <a:gd name="adj" fmla="val 21423"/>
            </a:avLst>
          </a:prstGeom>
          <a:ln w="11430">
            <a:solidFill>
              <a:srgbClr val="62DFB0"/>
            </a:solidFill>
            <a:prstDash val="solid"/>
          </a:ln>
        </p:spPr>
      </p:sp>
      <p:sp>
        <p:nvSpPr>
          <p:cNvPr id="22" name="Text 20"/>
          <p:cNvSpPr txBox="1"/>
          <p:nvPr/>
        </p:nvSpPr>
        <p:spPr>
          <a:xfrm>
            <a:off x="1112550" y="469389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Hermes menjawab tanpa error autentikasi</a:t>
            </a:r>
            <a:endParaRPr lang="en-US" sz="1080" dirty="0"/>
          </a:p>
        </p:txBody>
      </p:sp>
      <p:sp>
        <p:nvSpPr>
          <p:cNvPr id="23" name="Shape 21"/>
          <p:cNvSpPr/>
          <p:nvPr/>
        </p:nvSpPr>
        <p:spPr>
          <a:xfrm>
            <a:off x="914400" y="5036424"/>
            <a:ext cx="106710" cy="106710"/>
          </a:xfrm>
          <a:prstGeom prst="roundRect">
            <a:avLst>
              <a:gd name="adj" fmla="val 21423"/>
            </a:avLst>
          </a:prstGeom>
          <a:ln w="11430">
            <a:solidFill>
              <a:srgbClr val="62DFB0"/>
            </a:solidFill>
            <a:prstDash val="solid"/>
          </a:ln>
        </p:spPr>
      </p:sp>
      <p:sp>
        <p:nvSpPr>
          <p:cNvPr id="24" name="Text 22"/>
          <p:cNvSpPr txBox="1"/>
          <p:nvPr/>
        </p:nvSpPr>
        <p:spPr>
          <a:xfrm>
            <a:off x="1112550" y="497662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Hermes bisa menyebut jam server — bukti tool bekerja</a:t>
            </a:r>
            <a:endParaRPr lang="en-US" sz="108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10 / 12</a:t>
            </a:r>
            <a:endParaRPr lang="en-US" sz="78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10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Langkah: OpenRouter</a:t>
            </a:r>
            <a:endParaRPr lang="en-US" sz="2592" dirty="0"/>
          </a:p>
        </p:txBody>
      </p:sp>
      <p:sp>
        <p:nvSpPr>
          <p:cNvPr id="5" name="Text 3"/>
          <p:cNvSpPr txBox="1"/>
          <p:nvPr/>
        </p:nvSpPr>
        <p:spPr>
          <a:xfrm>
            <a:off x="731520" y="1577614"/>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API key disimpan di file rahasia `.env`, bukan di chat. Karena itu ia tidak ikut </a:t>
            </a:r>
            <a:br/>
            <a:r>
              <a:rPr lang="en-US" sz="1320" dirty="0">
                <a:solidFill>
                  <a:srgbClr val="7B8494"/>
                </a:solidFill>
                <a:latin typeface="Arial" pitchFamily="34" charset="0"/>
                <a:ea typeface="Arial" pitchFamily="34" charset="-122"/>
                <a:cs typeface="Arial" pitchFamily="34" charset="-120"/>
              </a:rPr>
              <a:t>terekam di riwayat percakapan.</a:t>
            </a:r>
            <a:endParaRPr lang="en-US" sz="1320" dirty="0"/>
          </a:p>
        </p:txBody>
      </p:sp>
      <p:sp>
        <p:nvSpPr>
          <p:cNvPr id="6" name="Shape 4"/>
          <p:cNvSpPr/>
          <p:nvPr/>
        </p:nvSpPr>
        <p:spPr>
          <a:xfrm>
            <a:off x="731520" y="2341138"/>
            <a:ext cx="10728930" cy="2733324"/>
          </a:xfrm>
          <a:prstGeom prst="roundRect">
            <a:avLst>
              <a:gd name="adj" fmla="val 3345"/>
            </a:avLst>
          </a:prstGeom>
          <a:solidFill>
            <a:srgbClr val="0E0F12"/>
          </a:solidFill>
          <a:ln w="7620">
            <a:solidFill>
              <a:srgbClr val="1D1E21"/>
            </a:solidFill>
            <a:prstDash val="solid"/>
          </a:ln>
        </p:spPr>
      </p:sp>
      <p:sp>
        <p:nvSpPr>
          <p:cNvPr id="7" name="Shape 5"/>
          <p:cNvSpPr/>
          <p:nvPr/>
        </p:nvSpPr>
        <p:spPr>
          <a:xfrm>
            <a:off x="731520" y="2382286"/>
            <a:ext cx="15270" cy="2651028"/>
          </a:xfrm>
          <a:prstGeom prst="rect">
            <a:avLst/>
          </a:prstGeom>
          <a:solidFill>
            <a:srgbClr val="2F3032"/>
          </a:solidFill>
          <a:ln/>
        </p:spPr>
      </p:sp>
      <p:sp>
        <p:nvSpPr>
          <p:cNvPr id="8" name="Text 6"/>
          <p:cNvSpPr txBox="1"/>
          <p:nvPr/>
        </p:nvSpPr>
        <p:spPr>
          <a:xfrm>
            <a:off x="914400" y="2493477"/>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LANGKAH</a:t>
            </a:r>
            <a:endParaRPr lang="en-US" sz="840" dirty="0"/>
          </a:p>
        </p:txBody>
      </p:sp>
      <p:sp>
        <p:nvSpPr>
          <p:cNvPr id="9" name="Shape 7"/>
          <p:cNvSpPr/>
          <p:nvPr/>
        </p:nvSpPr>
        <p:spPr>
          <a:xfrm>
            <a:off x="914400" y="2804008"/>
            <a:ext cx="106710" cy="106710"/>
          </a:xfrm>
          <a:prstGeom prst="roundRect">
            <a:avLst>
              <a:gd name="adj" fmla="val 21423"/>
            </a:avLst>
          </a:prstGeom>
          <a:ln w="11430">
            <a:solidFill>
              <a:srgbClr val="4C5464"/>
            </a:solidFill>
            <a:prstDash val="solid"/>
          </a:ln>
        </p:spPr>
      </p:sp>
      <p:sp>
        <p:nvSpPr>
          <p:cNvPr id="10" name="Text 8"/>
          <p:cNvSpPr txBox="1"/>
          <p:nvPr/>
        </p:nvSpPr>
        <p:spPr>
          <a:xfrm>
            <a:off x="1112550" y="274420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1. Di browser laptop, buka openrouter.ai/keys — buat key baru</a:t>
            </a:r>
            <a:endParaRPr lang="en-US" sz="1080" dirty="0"/>
          </a:p>
        </p:txBody>
      </p:sp>
      <p:sp>
        <p:nvSpPr>
          <p:cNvPr id="11" name="Shape 9"/>
          <p:cNvSpPr/>
          <p:nvPr/>
        </p:nvSpPr>
        <p:spPr>
          <a:xfrm>
            <a:off x="914400" y="3086740"/>
            <a:ext cx="106710" cy="106710"/>
          </a:xfrm>
          <a:prstGeom prst="roundRect">
            <a:avLst>
              <a:gd name="adj" fmla="val 21423"/>
            </a:avLst>
          </a:prstGeom>
          <a:ln w="11430">
            <a:solidFill>
              <a:srgbClr val="4C5464"/>
            </a:solidFill>
            <a:prstDash val="solid"/>
          </a:ln>
        </p:spPr>
      </p:sp>
      <p:sp>
        <p:nvSpPr>
          <p:cNvPr id="12" name="Text 10"/>
          <p:cNvSpPr txBox="1"/>
          <p:nvPr/>
        </p:nvSpPr>
        <p:spPr>
          <a:xfrm>
            <a:off x="1112550" y="302693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2. Beri nama, misalnya hermes-training</a:t>
            </a:r>
            <a:endParaRPr lang="en-US" sz="1080" dirty="0"/>
          </a:p>
        </p:txBody>
      </p:sp>
      <p:sp>
        <p:nvSpPr>
          <p:cNvPr id="13" name="Shape 11"/>
          <p:cNvSpPr/>
          <p:nvPr/>
        </p:nvSpPr>
        <p:spPr>
          <a:xfrm>
            <a:off x="914400" y="3369473"/>
            <a:ext cx="106710" cy="106710"/>
          </a:xfrm>
          <a:prstGeom prst="roundRect">
            <a:avLst>
              <a:gd name="adj" fmla="val 21423"/>
            </a:avLst>
          </a:prstGeom>
          <a:ln w="11430">
            <a:solidFill>
              <a:srgbClr val="4C5464"/>
            </a:solidFill>
            <a:prstDash val="solid"/>
          </a:ln>
        </p:spPr>
      </p:sp>
      <p:sp>
        <p:nvSpPr>
          <p:cNvPr id="14" name="Text 12"/>
          <p:cNvSpPr txBox="1"/>
          <p:nvPr/>
        </p:nvSpPr>
        <p:spPr>
          <a:xfrm>
            <a:off x="1112550" y="3309579"/>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3. Isi Credit limit (misalnya 2) supaya pemakaian tidak melebihi batas</a:t>
            </a:r>
            <a:endParaRPr lang="en-US" sz="1080" dirty="0"/>
          </a:p>
        </p:txBody>
      </p:sp>
      <p:sp>
        <p:nvSpPr>
          <p:cNvPr id="15" name="Shape 13"/>
          <p:cNvSpPr/>
          <p:nvPr/>
        </p:nvSpPr>
        <p:spPr>
          <a:xfrm>
            <a:off x="914400" y="3652114"/>
            <a:ext cx="106710" cy="106710"/>
          </a:xfrm>
          <a:prstGeom prst="roundRect">
            <a:avLst>
              <a:gd name="adj" fmla="val 21423"/>
            </a:avLst>
          </a:prstGeom>
          <a:ln w="11430">
            <a:solidFill>
              <a:srgbClr val="4C5464"/>
            </a:solidFill>
            <a:prstDash val="solid"/>
          </a:ln>
        </p:spPr>
      </p:sp>
      <p:sp>
        <p:nvSpPr>
          <p:cNvPr id="16" name="Text 14"/>
          <p:cNvSpPr txBox="1"/>
          <p:nvPr/>
        </p:nvSpPr>
        <p:spPr>
          <a:xfrm>
            <a:off x="1112550" y="359231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4. Salin key-nya (diawali sk-or-…) — hanya ditampilkan sekali</a:t>
            </a:r>
            <a:endParaRPr lang="en-US" sz="1080" dirty="0"/>
          </a:p>
        </p:txBody>
      </p:sp>
      <p:sp>
        <p:nvSpPr>
          <p:cNvPr id="17" name="Shape 15"/>
          <p:cNvSpPr/>
          <p:nvPr/>
        </p:nvSpPr>
        <p:spPr>
          <a:xfrm>
            <a:off x="914400" y="3934846"/>
            <a:ext cx="106710" cy="106710"/>
          </a:xfrm>
          <a:prstGeom prst="roundRect">
            <a:avLst>
              <a:gd name="adj" fmla="val 21423"/>
            </a:avLst>
          </a:prstGeom>
          <a:ln w="11430">
            <a:solidFill>
              <a:srgbClr val="4C5464"/>
            </a:solidFill>
            <a:prstDash val="solid"/>
          </a:ln>
        </p:spPr>
      </p:sp>
      <p:sp>
        <p:nvSpPr>
          <p:cNvPr id="18" name="Text 16"/>
          <p:cNvSpPr txBox="1"/>
          <p:nvPr/>
        </p:nvSpPr>
        <p:spPr>
          <a:xfrm>
            <a:off x="1112550" y="387504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5. Kembali ke Web UI → klik API Keys</a:t>
            </a:r>
            <a:endParaRPr lang="en-US" sz="1080" dirty="0"/>
          </a:p>
        </p:txBody>
      </p:sp>
      <p:sp>
        <p:nvSpPr>
          <p:cNvPr id="19" name="Shape 17"/>
          <p:cNvSpPr/>
          <p:nvPr/>
        </p:nvSpPr>
        <p:spPr>
          <a:xfrm>
            <a:off x="914400" y="4217579"/>
            <a:ext cx="106710" cy="106710"/>
          </a:xfrm>
          <a:prstGeom prst="roundRect">
            <a:avLst>
              <a:gd name="adj" fmla="val 21423"/>
            </a:avLst>
          </a:prstGeom>
          <a:ln w="11430">
            <a:solidFill>
              <a:srgbClr val="4C5464"/>
            </a:solidFill>
            <a:prstDash val="solid"/>
          </a:ln>
        </p:spPr>
      </p:sp>
      <p:sp>
        <p:nvSpPr>
          <p:cNvPr id="20" name="Text 18"/>
          <p:cNvSpPr txBox="1"/>
          <p:nvPr/>
        </p:nvSpPr>
        <p:spPr>
          <a:xfrm>
            <a:off x="1112550" y="415768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6. Cari grup LLM Providers, temukan OpenRouter, tempel key-nya, simpan</a:t>
            </a:r>
            <a:endParaRPr lang="en-US" sz="1080" dirty="0"/>
          </a:p>
        </p:txBody>
      </p:sp>
      <p:sp>
        <p:nvSpPr>
          <p:cNvPr id="21" name="Shape 19"/>
          <p:cNvSpPr/>
          <p:nvPr/>
        </p:nvSpPr>
        <p:spPr>
          <a:xfrm>
            <a:off x="914400" y="4500220"/>
            <a:ext cx="106710" cy="106710"/>
          </a:xfrm>
          <a:prstGeom prst="roundRect">
            <a:avLst>
              <a:gd name="adj" fmla="val 21423"/>
            </a:avLst>
          </a:prstGeom>
          <a:ln w="11430">
            <a:solidFill>
              <a:srgbClr val="4C5464"/>
            </a:solidFill>
            <a:prstDash val="solid"/>
          </a:ln>
        </p:spPr>
      </p:sp>
      <p:sp>
        <p:nvSpPr>
          <p:cNvPr id="22" name="Text 20"/>
          <p:cNvSpPr txBox="1"/>
          <p:nvPr/>
        </p:nvSpPr>
        <p:spPr>
          <a:xfrm>
            <a:off x="1112550" y="444041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7. Buka Chat, ketik /reload lalu Enter</a:t>
            </a:r>
            <a:endParaRPr lang="en-US" sz="1080" dirty="0"/>
          </a:p>
        </p:txBody>
      </p:sp>
      <p:sp>
        <p:nvSpPr>
          <p:cNvPr id="23" name="Shape 21"/>
          <p:cNvSpPr/>
          <p:nvPr/>
        </p:nvSpPr>
        <p:spPr>
          <a:xfrm>
            <a:off x="914400" y="4782952"/>
            <a:ext cx="106710" cy="106710"/>
          </a:xfrm>
          <a:prstGeom prst="roundRect">
            <a:avLst>
              <a:gd name="adj" fmla="val 21423"/>
            </a:avLst>
          </a:prstGeom>
          <a:ln w="11430">
            <a:solidFill>
              <a:srgbClr val="4C5464"/>
            </a:solidFill>
            <a:prstDash val="solid"/>
          </a:ln>
        </p:spPr>
      </p:sp>
      <p:sp>
        <p:nvSpPr>
          <p:cNvPr id="24" name="Text 22"/>
          <p:cNvSpPr txBox="1"/>
          <p:nvPr/>
        </p:nvSpPr>
        <p:spPr>
          <a:xfrm>
            <a:off x="1112550" y="472315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8. Pilih model di model picker — formatnya pembuat/nama-model</a:t>
            </a:r>
            <a:endParaRPr lang="en-US" sz="108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10 / 12 · DETAIL</a:t>
            </a:r>
            <a:endParaRPr lang="en-US" sz="78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10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Langkah: OpenRouter (lanjutan)</a:t>
            </a:r>
            <a:endParaRPr lang="en-US" sz="2592"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7081114"/>
              </a:tblGrid>
              <a:tr h="215890">
                <a:tc>
                  <a:txBody>
                    <a:bodyPr/>
                    <a:lstStyle/>
                    <a:p>
                      <a:pPr indent="0" marL="0">
                        <a:buNone/>
                      </a:pPr>
                      <a:r>
                        <a:rPr lang="en-US" sz="686" spc="137" kern="0" dirty="0">
                          <a:solidFill>
                            <a:srgbClr val="4C5464"/>
                          </a:solidFill>
                          <a:latin typeface="Courier New" pitchFamily="34" charset="0"/>
                          <a:ea typeface="Courier New" pitchFamily="34" charset="-122"/>
                          <a:cs typeface="Courier New" pitchFamily="34" charset="-120"/>
                        </a:rPr>
                        <a:t>MODEL</a:t>
                      </a:r>
                      <a:endParaRPr lang="en-US" sz="686" dirty="0">
                        <a:latin typeface="Courier New" charset="0"/>
                        <a:ea typeface="Courier New" charset="0"/>
                        <a:cs typeface="Courier New" charset="0"/>
                      </a:endParaRPr>
                    </a:p>
                  </a:txBody>
                  <a:tcPr marL="0" marR="187706" marT="12700" marB="93853"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686" spc="137" kern="0" dirty="0">
                          <a:solidFill>
                            <a:srgbClr val="4C5464"/>
                          </a:solidFill>
                          <a:latin typeface="Courier New" pitchFamily="34" charset="0"/>
                          <a:ea typeface="Courier New" pitchFamily="34" charset="-122"/>
                          <a:cs typeface="Courier New" pitchFamily="34" charset="-120"/>
                        </a:rPr>
                        <a:t>KARAKTER</a:t>
                      </a:r>
                      <a:endParaRPr lang="en-US" sz="686" dirty="0">
                        <a:latin typeface="Courier New" charset="0"/>
                        <a:ea typeface="Courier New" charset="0"/>
                        <a:cs typeface="Courier New" charset="0"/>
                      </a:endParaRPr>
                    </a:p>
                  </a:txBody>
                  <a:tcPr marL="0" marR="187706" marT="12700" marB="93853"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7F9CFF"/>
                          </a:solidFill>
                          <a:latin typeface="Arial" pitchFamily="34" charset="0"/>
                          <a:ea typeface="Arial" pitchFamily="34" charset="-122"/>
                          <a:cs typeface="Arial" pitchFamily="34" charset="-120"/>
                        </a:rPr>
                        <a:t>anthropic/claude-sonnet-5</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Seimbang, andal untuk tugas agent</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F4F6FA"/>
                          </a:solidFill>
                          <a:latin typeface="Arial" pitchFamily="34" charset="0"/>
                          <a:ea typeface="Arial" pitchFamily="34" charset="-122"/>
                          <a:cs typeface="Arial" pitchFamily="34" charset="-120"/>
                        </a:rPr>
                        <a:t>openai/gpt-5.6-terra</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Alternatif dari OpenAI</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F4F6FA"/>
                          </a:solidFill>
                          <a:latin typeface="Arial" pitchFamily="34" charset="0"/>
                          <a:ea typeface="Arial" pitchFamily="34" charset="-122"/>
                          <a:cs typeface="Arial" pitchFamily="34" charset="-120"/>
                        </a:rPr>
                        <a:t>google/gemini-3.8-flash</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Cepat dan hemat</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79567">
                <a:tc>
                  <a:txBody>
                    <a:bodyPr/>
                    <a:lstStyle/>
                    <a:p>
                      <a:pPr indent="0" marL="0">
                        <a:lnSpc>
                          <a:spcPts val="1404"/>
                        </a:lnSpc>
                        <a:buNone/>
                      </a:pPr>
                      <a:r>
                        <a:rPr lang="en-US" sz="1003" b="1" dirty="0">
                          <a:solidFill>
                            <a:srgbClr val="F4F6FA"/>
                          </a:solidFill>
                          <a:latin typeface="Arial" pitchFamily="34" charset="0"/>
                          <a:ea typeface="Arial" pitchFamily="34" charset="-122"/>
                          <a:cs typeface="Arial" pitchFamily="34" charset="-120"/>
                        </a:rPr>
                        <a:t>deepseek/deepseek-v4.1-flash</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04"/>
                        </a:lnSpc>
                        <a:buNone/>
                      </a:pPr>
                      <a:r>
                        <a:rPr lang="en-US" sz="1003" dirty="0">
                          <a:solidFill>
                            <a:srgbClr val="B9C0CD"/>
                          </a:solidFill>
                          <a:latin typeface="Arial" pitchFamily="34" charset="0"/>
                          <a:ea typeface="Arial" pitchFamily="34" charset="-122"/>
                          <a:cs typeface="Arial" pitchFamily="34" charset="-120"/>
                        </a:rPr>
                        <a:t>Sangat hemat untuk tugas rutin</a:t>
                      </a:r>
                      <a:endParaRPr lang="en-US" sz="1003" dirty="0">
                        <a:latin typeface="Arial" charset="0"/>
                        <a:ea typeface="Arial" charset="0"/>
                        <a:cs typeface="Arial" charset="0"/>
                      </a:endParaRPr>
                    </a:p>
                  </a:txBody>
                  <a:tcPr marL="0" marR="187706" marT="100584" marB="100584"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Shape 3"/>
          <p:cNvSpPr/>
          <p:nvPr/>
        </p:nvSpPr>
        <p:spPr>
          <a:xfrm>
            <a:off x="731520" y="3526201"/>
            <a:ext cx="10728930" cy="1658996"/>
          </a:xfrm>
          <a:prstGeom prst="roundRect">
            <a:avLst>
              <a:gd name="adj" fmla="val 4850"/>
            </a:avLst>
          </a:prstGeom>
          <a:solidFill>
            <a:srgbClr val="132420"/>
          </a:solidFill>
          <a:ln w="7620">
            <a:solidFill>
              <a:srgbClr val="1D1E21"/>
            </a:solidFill>
            <a:prstDash val="solid"/>
          </a:ln>
        </p:spPr>
      </p:sp>
      <p:sp>
        <p:nvSpPr>
          <p:cNvPr id="7" name="Shape 4"/>
          <p:cNvSpPr/>
          <p:nvPr/>
        </p:nvSpPr>
        <p:spPr>
          <a:xfrm>
            <a:off x="731520" y="3562411"/>
            <a:ext cx="13442" cy="1586575"/>
          </a:xfrm>
          <a:prstGeom prst="rect">
            <a:avLst/>
          </a:prstGeom>
          <a:solidFill>
            <a:srgbClr val="62DFB0"/>
          </a:solidFill>
          <a:ln/>
        </p:spPr>
      </p:sp>
      <p:sp>
        <p:nvSpPr>
          <p:cNvPr id="8" name="Text 5"/>
          <p:cNvSpPr txBox="1"/>
          <p:nvPr/>
        </p:nvSpPr>
        <p:spPr>
          <a:xfrm>
            <a:off x="892454" y="3660343"/>
            <a:ext cx="10682478" cy="145481"/>
          </a:xfrm>
          <a:prstGeom prst="rect">
            <a:avLst/>
          </a:prstGeom>
          <a:noFill/>
          <a:ln/>
        </p:spPr>
        <p:txBody>
          <a:bodyPr wrap="square" lIns="0" tIns="0" rIns="0" bIns="0" rtlCol="0" anchor="t"/>
          <a:lstStyle/>
          <a:p>
            <a:pPr algn="l" indent="0" marL="0">
              <a:lnSpc>
                <a:spcPts val="998"/>
              </a:lnSpc>
              <a:buNone/>
            </a:pPr>
            <a:r>
              <a:rPr lang="en-US" sz="739" b="1" spc="44" kern="0" dirty="0">
                <a:solidFill>
                  <a:srgbClr val="62DFB0"/>
                </a:solidFill>
                <a:latin typeface="Arial" pitchFamily="34" charset="0"/>
                <a:ea typeface="Arial" pitchFamily="34" charset="-122"/>
                <a:cs typeface="Arial" pitchFamily="34" charset="-120"/>
              </a:rPr>
              <a:t>KALAU ADA MASALAH</a:t>
            </a:r>
            <a:endParaRPr lang="en-US" sz="739" dirty="0"/>
          </a:p>
        </p:txBody>
      </p:sp>
      <p:sp>
        <p:nvSpPr>
          <p:cNvPr id="9" name="Shape 6"/>
          <p:cNvSpPr/>
          <p:nvPr/>
        </p:nvSpPr>
        <p:spPr>
          <a:xfrm>
            <a:off x="892454" y="3933566"/>
            <a:ext cx="93909" cy="93909"/>
          </a:xfrm>
          <a:prstGeom prst="roundRect">
            <a:avLst>
              <a:gd name="adj" fmla="val 21422"/>
            </a:avLst>
          </a:prstGeom>
          <a:ln w="11430">
            <a:solidFill>
              <a:srgbClr val="62DFB0"/>
            </a:solidFill>
            <a:prstDash val="solid"/>
          </a:ln>
        </p:spPr>
      </p:sp>
      <p:sp>
        <p:nvSpPr>
          <p:cNvPr id="10" name="Text 7"/>
          <p:cNvSpPr txBox="1"/>
          <p:nvPr/>
        </p:nvSpPr>
        <p:spPr>
          <a:xfrm>
            <a:off x="1066830" y="3880988"/>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401 / key invalid → key salah salin; buat baru, tempel ulang, /reload lagi</a:t>
            </a:r>
            <a:endParaRPr lang="en-US" sz="950" dirty="0"/>
          </a:p>
        </p:txBody>
      </p:sp>
      <p:sp>
        <p:nvSpPr>
          <p:cNvPr id="11" name="Shape 8"/>
          <p:cNvSpPr/>
          <p:nvPr/>
        </p:nvSpPr>
        <p:spPr>
          <a:xfrm>
            <a:off x="892454" y="4182374"/>
            <a:ext cx="93909" cy="93909"/>
          </a:xfrm>
          <a:prstGeom prst="roundRect">
            <a:avLst>
              <a:gd name="adj" fmla="val 21422"/>
            </a:avLst>
          </a:prstGeom>
          <a:ln w="11430">
            <a:solidFill>
              <a:srgbClr val="62DFB0"/>
            </a:solidFill>
            <a:prstDash val="solid"/>
          </a:ln>
        </p:spPr>
      </p:sp>
      <p:sp>
        <p:nvSpPr>
          <p:cNvPr id="12" name="Text 9"/>
          <p:cNvSpPr txBox="1"/>
          <p:nvPr/>
        </p:nvSpPr>
        <p:spPr>
          <a:xfrm>
            <a:off x="1066830" y="4129705"/>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402 / saldo tidak cukup → isi ulang atau naikkan Credit limit</a:t>
            </a:r>
            <a:endParaRPr lang="en-US" sz="950" dirty="0"/>
          </a:p>
        </p:txBody>
      </p:sp>
      <p:sp>
        <p:nvSpPr>
          <p:cNvPr id="13" name="Shape 10"/>
          <p:cNvSpPr/>
          <p:nvPr/>
        </p:nvSpPr>
        <p:spPr>
          <a:xfrm>
            <a:off x="892454" y="4431182"/>
            <a:ext cx="93909" cy="93909"/>
          </a:xfrm>
          <a:prstGeom prst="roundRect">
            <a:avLst>
              <a:gd name="adj" fmla="val 21422"/>
            </a:avLst>
          </a:prstGeom>
          <a:ln w="11430">
            <a:solidFill>
              <a:srgbClr val="62DFB0"/>
            </a:solidFill>
            <a:prstDash val="solid"/>
          </a:ln>
        </p:spPr>
      </p:sp>
      <p:sp>
        <p:nvSpPr>
          <p:cNvPr id="14" name="Text 11"/>
          <p:cNvSpPr txBox="1"/>
          <p:nvPr/>
        </p:nvSpPr>
        <p:spPr>
          <a:xfrm>
            <a:off x="1066830" y="4378513"/>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Key sudah ditempel tapi masih ditolak → jalankan /reload sekali lagi</a:t>
            </a:r>
            <a:endParaRPr lang="en-US" sz="950" dirty="0"/>
          </a:p>
        </p:txBody>
      </p:sp>
      <p:sp>
        <p:nvSpPr>
          <p:cNvPr id="15" name="Shape 12"/>
          <p:cNvSpPr/>
          <p:nvPr/>
        </p:nvSpPr>
        <p:spPr>
          <a:xfrm>
            <a:off x="892454" y="4679899"/>
            <a:ext cx="93909" cy="93909"/>
          </a:xfrm>
          <a:prstGeom prst="roundRect">
            <a:avLst>
              <a:gd name="adj" fmla="val 21422"/>
            </a:avLst>
          </a:prstGeom>
          <a:ln w="11430">
            <a:solidFill>
              <a:srgbClr val="62DFB0"/>
            </a:solidFill>
            <a:prstDash val="solid"/>
          </a:ln>
        </p:spPr>
      </p:sp>
      <p:sp>
        <p:nvSpPr>
          <p:cNvPr id="16" name="Text 13"/>
          <p:cNvSpPr txBox="1"/>
          <p:nvPr/>
        </p:nvSpPr>
        <p:spPr>
          <a:xfrm>
            <a:off x="1066830" y="4627321"/>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Model gratis (:free) lemot → wajar; Hermes butuh konteks minimal 64K</a:t>
            </a:r>
            <a:endParaRPr lang="en-US" sz="950" dirty="0"/>
          </a:p>
        </p:txBody>
      </p:sp>
      <p:sp>
        <p:nvSpPr>
          <p:cNvPr id="17" name="Shape 14"/>
          <p:cNvSpPr/>
          <p:nvPr/>
        </p:nvSpPr>
        <p:spPr>
          <a:xfrm>
            <a:off x="892454" y="4928707"/>
            <a:ext cx="93909" cy="93909"/>
          </a:xfrm>
          <a:prstGeom prst="roundRect">
            <a:avLst>
              <a:gd name="adj" fmla="val 21422"/>
            </a:avLst>
          </a:prstGeom>
          <a:ln w="11430">
            <a:solidFill>
              <a:srgbClr val="62DFB0"/>
            </a:solidFill>
            <a:prstDash val="solid"/>
          </a:ln>
        </p:spPr>
      </p:sp>
      <p:sp>
        <p:nvSpPr>
          <p:cNvPr id="18" name="Text 15"/>
          <p:cNvSpPr txBox="1"/>
          <p:nvPr/>
        </p:nvSpPr>
        <p:spPr>
          <a:xfrm>
            <a:off x="1066830" y="4876038"/>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Tidak yakin → kembali ke System → run doctor</a:t>
            </a:r>
            <a:endParaRPr lang="en-US" sz="950" dirty="0"/>
          </a:p>
        </p:txBody>
      </p:sp>
      <p:sp>
        <p:nvSpPr>
          <p:cNvPr id="19" name="Text 16"/>
          <p:cNvSpPr txBox="1"/>
          <p:nvPr/>
        </p:nvSpPr>
        <p:spPr>
          <a:xfrm>
            <a:off x="731520" y="5399806"/>
            <a:ext cx="5307635" cy="715518"/>
          </a:xfrm>
          <a:prstGeom prst="rect">
            <a:avLst/>
          </a:prstGeom>
          <a:noFill/>
          <a:ln/>
        </p:spPr>
        <p:txBody>
          <a:bodyPr wrap="square" lIns="0" tIns="0" rIns="0" bIns="0" rtlCol="0" anchor="t"/>
          <a:lstStyle/>
          <a:p>
            <a:pPr algn="l" indent="0" marL="0">
              <a:lnSpc>
                <a:spcPts val="1800"/>
              </a:lnSpc>
              <a:buNone/>
            </a:pPr>
            <a:r>
              <a:rPr lang="en-US" sz="1162" dirty="0">
                <a:solidFill>
                  <a:srgbClr val="7B8494"/>
                </a:solidFill>
                <a:latin typeface="Arial" pitchFamily="34" charset="0"/>
                <a:ea typeface="Arial" pitchFamily="34" charset="-122"/>
                <a:cs typeface="Arial" pitchFamily="34" charset="-120"/>
              </a:rPr>
              <a:t>Ide per divisi — Sales: kurs harian untuk harga impor. PPIC: rekap stok vs </a:t>
            </a:r>
            <a:br/>
            <a:r>
              <a:rPr lang="en-US" sz="1162" dirty="0">
                <a:solidFill>
                  <a:srgbClr val="7B8494"/>
                </a:solidFill>
                <a:latin typeface="Arial" pitchFamily="34" charset="0"/>
                <a:ea typeface="Arial" pitchFamily="34" charset="-122"/>
                <a:cs typeface="Arial" pitchFamily="34" charset="-120"/>
              </a:rPr>
              <a:t>rencana produksi. HR: ringkasan CV kandidat. Semua dimulai dari chat biasa </a:t>
            </a:r>
            <a:br/>
            <a:r>
              <a:rPr lang="en-US" sz="1162" dirty="0">
                <a:solidFill>
                  <a:srgbClr val="7B8494"/>
                </a:solidFill>
                <a:latin typeface="Arial" pitchFamily="34" charset="0"/>
                <a:ea typeface="Arial" pitchFamily="34" charset="-122"/>
                <a:cs typeface="Arial" pitchFamily="34" charset="-120"/>
              </a:rPr>
              <a:t>di slide berikutnya.</a:t>
            </a:r>
            <a:endParaRPr lang="en-US" sz="1162" dirty="0"/>
          </a:p>
        </p:txBody>
      </p:sp>
      <p:sp>
        <p:nvSpPr>
          <p:cNvPr id="20" name="Text 17"/>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10 / 12 · DETAIL</a:t>
            </a:r>
            <a:endParaRPr lang="en-US" sz="78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731520" y="1631472"/>
            <a:ext cx="198150" cy="0"/>
          </a:xfrm>
          <a:prstGeom prst="line">
            <a:avLst/>
          </a:prstGeom>
          <a:noFill/>
          <a:ln w="7620">
            <a:solidFill>
              <a:srgbClr val="323C5E"/>
            </a:solidFill>
            <a:prstDash val="solid"/>
          </a:ln>
        </p:spPr>
      </p:sp>
      <p:sp>
        <p:nvSpPr>
          <p:cNvPr id="3" name="Text 1"/>
          <p:cNvSpPr txBox="1"/>
          <p:nvPr/>
        </p:nvSpPr>
        <p:spPr>
          <a:xfrm>
            <a:off x="1021110" y="156060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03 · OTAK · JALUR ALTERNATIF</a:t>
            </a:r>
            <a:endParaRPr lang="en-US" sz="900" dirty="0"/>
          </a:p>
        </p:txBody>
      </p:sp>
      <p:sp>
        <p:nvSpPr>
          <p:cNvPr id="4" name="Text 2"/>
          <p:cNvSpPr txBox="1"/>
          <p:nvPr/>
        </p:nvSpPr>
        <p:spPr>
          <a:xfrm>
            <a:off x="731520" y="195297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Sudah berlangganan </a:t>
            </a:r>
            <a:br/>
            <a:r>
              <a:rPr lang="en-US" sz="4800" b="1" spc="-96" kern="0" dirty="0">
                <a:solidFill>
                  <a:srgbClr val="F4F6FA"/>
                </a:solidFill>
                <a:latin typeface="Arial" pitchFamily="34" charset="0"/>
                <a:ea typeface="Arial" pitchFamily="34" charset="-122"/>
                <a:cs typeface="Arial" pitchFamily="34" charset="-120"/>
              </a:rPr>
              <a:t>Claude Code?</a:t>
            </a:r>
            <a:endParaRPr lang="en-US" sz="4800" dirty="0"/>
          </a:p>
        </p:txBody>
      </p:sp>
      <p:sp>
        <p:nvSpPr>
          <p:cNvPr id="5" name="Text 3"/>
          <p:cNvSpPr txBox="1"/>
          <p:nvPr/>
        </p:nvSpPr>
        <p:spPr>
          <a:xfrm>
            <a:off x="731520" y="34891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B8494"/>
                </a:solidFill>
                <a:latin typeface="Courier New" pitchFamily="34" charset="0"/>
                <a:ea typeface="Courier New" pitchFamily="34" charset="-122"/>
                <a:cs typeface="Courier New" pitchFamily="34" charset="-120"/>
              </a:rPr>
              <a:t>JALUR UTAMA — OPENROUTER</a:t>
            </a:r>
            <a:endParaRPr lang="en-US" sz="840" dirty="0"/>
          </a:p>
        </p:txBody>
      </p:sp>
      <p:sp>
        <p:nvSpPr>
          <p:cNvPr id="6" name="Shape 4"/>
          <p:cNvSpPr/>
          <p:nvPr/>
        </p:nvSpPr>
        <p:spPr>
          <a:xfrm>
            <a:off x="731520" y="3870838"/>
            <a:ext cx="38130" cy="38130"/>
          </a:xfrm>
          <a:prstGeom prst="ellipse">
            <a:avLst/>
          </a:prstGeom>
          <a:solidFill>
            <a:srgbClr val="2F3032"/>
          </a:solidFill>
          <a:ln/>
        </p:spPr>
      </p:sp>
      <p:sp>
        <p:nvSpPr>
          <p:cNvPr id="7" name="Text 5"/>
          <p:cNvSpPr txBox="1"/>
          <p:nvPr/>
        </p:nvSpPr>
        <p:spPr>
          <a:xfrm>
            <a:off x="861090" y="378561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Semua peserta</a:t>
            </a:r>
            <a:endParaRPr lang="en-US" sz="1140" dirty="0"/>
          </a:p>
        </p:txBody>
      </p:sp>
      <p:sp>
        <p:nvSpPr>
          <p:cNvPr id="8" name="Shape 6"/>
          <p:cNvSpPr/>
          <p:nvPr/>
        </p:nvSpPr>
        <p:spPr>
          <a:xfrm>
            <a:off x="731520" y="4164909"/>
            <a:ext cx="38130" cy="38130"/>
          </a:xfrm>
          <a:prstGeom prst="ellipse">
            <a:avLst/>
          </a:prstGeom>
          <a:solidFill>
            <a:srgbClr val="2F3032"/>
          </a:solidFill>
          <a:ln/>
        </p:spPr>
      </p:sp>
      <p:sp>
        <p:nvSpPr>
          <p:cNvPr id="9" name="Text 7"/>
          <p:cNvSpPr txBox="1"/>
          <p:nvPr/>
        </p:nvSpPr>
        <p:spPr>
          <a:xfrm>
            <a:off x="861090" y="407977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Dikerjakan sendiri di Web UI</a:t>
            </a:r>
            <a:endParaRPr lang="en-US" sz="1140" dirty="0"/>
          </a:p>
        </p:txBody>
      </p:sp>
      <p:sp>
        <p:nvSpPr>
          <p:cNvPr id="10" name="Shape 8"/>
          <p:cNvSpPr/>
          <p:nvPr/>
        </p:nvSpPr>
        <p:spPr>
          <a:xfrm>
            <a:off x="731520" y="4459072"/>
            <a:ext cx="38130" cy="38130"/>
          </a:xfrm>
          <a:prstGeom prst="ellipse">
            <a:avLst/>
          </a:prstGeom>
          <a:solidFill>
            <a:srgbClr val="2F3032"/>
          </a:solidFill>
          <a:ln/>
        </p:spPr>
      </p:sp>
      <p:sp>
        <p:nvSpPr>
          <p:cNvPr id="11" name="Text 9"/>
          <p:cNvSpPr txBox="1"/>
          <p:nvPr/>
        </p:nvSpPr>
        <p:spPr>
          <a:xfrm>
            <a:off x="861090" y="43738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Isi saldo, bayar per pemakaian</a:t>
            </a:r>
            <a:endParaRPr lang="en-US" sz="1140" dirty="0"/>
          </a:p>
        </p:txBody>
      </p:sp>
      <p:sp>
        <p:nvSpPr>
          <p:cNvPr id="12" name="Shape 10"/>
          <p:cNvSpPr/>
          <p:nvPr/>
        </p:nvSpPr>
        <p:spPr>
          <a:xfrm>
            <a:off x="731520" y="4753234"/>
            <a:ext cx="38130" cy="38130"/>
          </a:xfrm>
          <a:prstGeom prst="ellipse">
            <a:avLst/>
          </a:prstGeom>
          <a:solidFill>
            <a:srgbClr val="2F3032"/>
          </a:solidFill>
          <a:ln/>
        </p:spPr>
      </p:sp>
      <p:sp>
        <p:nvSpPr>
          <p:cNvPr id="13" name="Text 11"/>
          <p:cNvSpPr txBox="1"/>
          <p:nvPr/>
        </p:nvSpPr>
        <p:spPr>
          <a:xfrm>
            <a:off x="861090" y="466801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Bebas mencoba ratusan model</a:t>
            </a:r>
            <a:endParaRPr lang="en-US" sz="1140" dirty="0"/>
          </a:p>
        </p:txBody>
      </p:sp>
      <p:sp>
        <p:nvSpPr>
          <p:cNvPr id="14" name="Shape 12"/>
          <p:cNvSpPr/>
          <p:nvPr/>
        </p:nvSpPr>
        <p:spPr>
          <a:xfrm>
            <a:off x="6092190" y="3489168"/>
            <a:ext cx="0" cy="1381476"/>
          </a:xfrm>
          <a:prstGeom prst="line">
            <a:avLst/>
          </a:prstGeom>
          <a:noFill/>
          <a:ln w="7620">
            <a:solidFill>
              <a:srgbClr val="2F3032"/>
            </a:solidFill>
            <a:prstDash val="solid"/>
          </a:ln>
        </p:spPr>
      </p:sp>
      <p:sp>
        <p:nvSpPr>
          <p:cNvPr id="15" name="Text 13"/>
          <p:cNvSpPr txBox="1"/>
          <p:nvPr/>
        </p:nvSpPr>
        <p:spPr>
          <a:xfrm>
            <a:off x="6404640" y="34891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JALUR ALTERNATIF — CLAUDE CODE</a:t>
            </a:r>
            <a:endParaRPr lang="en-US" sz="840" dirty="0"/>
          </a:p>
        </p:txBody>
      </p:sp>
      <p:sp>
        <p:nvSpPr>
          <p:cNvPr id="16" name="Shape 14"/>
          <p:cNvSpPr/>
          <p:nvPr/>
        </p:nvSpPr>
        <p:spPr>
          <a:xfrm>
            <a:off x="6404640" y="3870838"/>
            <a:ext cx="38130" cy="38130"/>
          </a:xfrm>
          <a:prstGeom prst="ellipse">
            <a:avLst/>
          </a:prstGeom>
          <a:solidFill>
            <a:srgbClr val="2F3032"/>
          </a:solidFill>
          <a:ln/>
        </p:spPr>
      </p:sp>
      <p:sp>
        <p:nvSpPr>
          <p:cNvPr id="17" name="Text 15"/>
          <p:cNvSpPr txBox="1"/>
          <p:nvPr/>
        </p:nvSpPr>
        <p:spPr>
          <a:xfrm>
            <a:off x="6534120" y="378561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Khusus pemilik langganan</a:t>
            </a:r>
            <a:endParaRPr lang="en-US" sz="1140" dirty="0"/>
          </a:p>
        </p:txBody>
      </p:sp>
      <p:sp>
        <p:nvSpPr>
          <p:cNvPr id="18" name="Shape 16"/>
          <p:cNvSpPr/>
          <p:nvPr/>
        </p:nvSpPr>
        <p:spPr>
          <a:xfrm>
            <a:off x="6404640" y="4164909"/>
            <a:ext cx="38130" cy="38130"/>
          </a:xfrm>
          <a:prstGeom prst="ellipse">
            <a:avLst/>
          </a:prstGeom>
          <a:solidFill>
            <a:srgbClr val="2F3032"/>
          </a:solidFill>
          <a:ln/>
        </p:spPr>
      </p:sp>
      <p:sp>
        <p:nvSpPr>
          <p:cNvPr id="19" name="Text 17"/>
          <p:cNvSpPr txBox="1"/>
          <p:nvPr/>
        </p:nvSpPr>
        <p:spPr>
          <a:xfrm>
            <a:off x="6534120" y="407977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Didampingi trainer</a:t>
            </a:r>
            <a:endParaRPr lang="en-US" sz="1140" dirty="0"/>
          </a:p>
        </p:txBody>
      </p:sp>
      <p:sp>
        <p:nvSpPr>
          <p:cNvPr id="20" name="Shape 18"/>
          <p:cNvSpPr/>
          <p:nvPr/>
        </p:nvSpPr>
        <p:spPr>
          <a:xfrm>
            <a:off x="6404640" y="4459072"/>
            <a:ext cx="38130" cy="38130"/>
          </a:xfrm>
          <a:prstGeom prst="ellipse">
            <a:avLst/>
          </a:prstGeom>
          <a:solidFill>
            <a:srgbClr val="2F3032"/>
          </a:solidFill>
          <a:ln/>
        </p:spPr>
      </p:sp>
      <p:sp>
        <p:nvSpPr>
          <p:cNvPr id="21" name="Text 19"/>
          <p:cNvSpPr txBox="1"/>
          <p:nvPr/>
        </p:nvSpPr>
        <p:spPr>
          <a:xfrm>
            <a:off x="6534120" y="43738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Memakai langganan yang sudah dibayar</a:t>
            </a:r>
            <a:endParaRPr lang="en-US" sz="1140" dirty="0"/>
          </a:p>
        </p:txBody>
      </p:sp>
      <p:sp>
        <p:nvSpPr>
          <p:cNvPr id="22" name="Shape 20"/>
          <p:cNvSpPr/>
          <p:nvPr/>
        </p:nvSpPr>
        <p:spPr>
          <a:xfrm>
            <a:off x="6404640" y="4753234"/>
            <a:ext cx="38130" cy="38130"/>
          </a:xfrm>
          <a:prstGeom prst="ellipse">
            <a:avLst/>
          </a:prstGeom>
          <a:solidFill>
            <a:srgbClr val="2F3032"/>
          </a:solidFill>
          <a:ln/>
        </p:spPr>
      </p:sp>
      <p:sp>
        <p:nvSpPr>
          <p:cNvPr id="23" name="Text 21"/>
          <p:cNvSpPr txBox="1"/>
          <p:nvPr/>
        </p:nvSpPr>
        <p:spPr>
          <a:xfrm>
            <a:off x="6534120" y="466801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Butuh Claude Max + extra usage credits</a:t>
            </a:r>
            <a:endParaRPr lang="en-US" sz="1140" dirty="0"/>
          </a:p>
        </p:txBody>
      </p:sp>
      <p:sp>
        <p:nvSpPr>
          <p:cNvPr id="24" name="Text 22"/>
          <p:cNvSpPr txBox="1"/>
          <p:nvPr/>
        </p:nvSpPr>
        <p:spPr>
          <a:xfrm>
            <a:off x="731520" y="511451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Jalur ini menukar otak tanpa mengubah apa pun — skill, memori, dan jadwal tetap sama.</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11 / 12</a:t>
            </a:r>
            <a:endParaRPr lang="en-US" sz="78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11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Didampingi trainer</a:t>
            </a:r>
            <a:endParaRPr lang="en-US" sz="2592" dirty="0"/>
          </a:p>
        </p:txBody>
      </p:sp>
      <p:sp>
        <p:nvSpPr>
          <p:cNvPr id="5" name="Text 3"/>
          <p:cNvSpPr txBox="1"/>
          <p:nvPr/>
        </p:nvSpPr>
        <p:spPr>
          <a:xfrm>
            <a:off x="731520" y="1577614"/>
            <a:ext cx="6029279" cy="813084"/>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Langkah ini dijalankan trainer karena butuh akses terminal ke server — </a:t>
            </a:r>
            <a:br/>
            <a:r>
              <a:rPr lang="en-US" sz="1320" dirty="0">
                <a:solidFill>
                  <a:srgbClr val="7B8494"/>
                </a:solidFill>
                <a:latin typeface="Arial" pitchFamily="34" charset="0"/>
                <a:ea typeface="Arial" pitchFamily="34" charset="-122"/>
                <a:cs typeface="Arial" pitchFamily="34" charset="-120"/>
              </a:rPr>
              <a:t>peserta hari ini bekerja penuh dari Web UI. Yang perlu Anda siapkan hanya </a:t>
            </a:r>
            <a:br/>
            <a:r>
              <a:rPr lang="en-US" sz="1320" dirty="0">
                <a:solidFill>
                  <a:srgbClr val="7B8494"/>
                </a:solidFill>
                <a:latin typeface="Arial" pitchFamily="34" charset="0"/>
                <a:ea typeface="Arial" pitchFamily="34" charset="-122"/>
                <a:cs typeface="Arial" pitchFamily="34" charset="-120"/>
              </a:rPr>
              <a:t>browser dan langganan.</a:t>
            </a:r>
            <a:endParaRPr lang="en-US" sz="1320" dirty="0"/>
          </a:p>
        </p:txBody>
      </p:sp>
      <p:sp>
        <p:nvSpPr>
          <p:cNvPr id="6" name="Shape 4"/>
          <p:cNvSpPr/>
          <p:nvPr/>
        </p:nvSpPr>
        <p:spPr>
          <a:xfrm>
            <a:off x="731520" y="2600919"/>
            <a:ext cx="10728930" cy="672084"/>
          </a:xfrm>
          <a:prstGeom prst="roundRect">
            <a:avLst>
              <a:gd name="adj" fmla="val 13605"/>
            </a:avLst>
          </a:prstGeom>
          <a:solidFill>
            <a:srgbClr val="06070A"/>
          </a:solidFill>
          <a:ln w="7620">
            <a:solidFill>
              <a:srgbClr val="1D1E21"/>
            </a:solidFill>
            <a:prstDash val="solid"/>
          </a:ln>
        </p:spPr>
      </p:sp>
      <p:sp>
        <p:nvSpPr>
          <p:cNvPr id="7" name="Shape 5"/>
          <p:cNvSpPr/>
          <p:nvPr/>
        </p:nvSpPr>
        <p:spPr>
          <a:xfrm>
            <a:off x="739110" y="2608600"/>
            <a:ext cx="10713750" cy="268194"/>
          </a:xfrm>
          <a:prstGeom prst="roundRect">
            <a:avLst>
              <a:gd name="adj" fmla="val 31265"/>
            </a:avLst>
          </a:prstGeom>
          <a:solidFill>
            <a:srgbClr val="0E0F12"/>
          </a:solidFill>
          <a:ln/>
        </p:spPr>
      </p:sp>
      <p:sp>
        <p:nvSpPr>
          <p:cNvPr id="8" name="Shape 6"/>
          <p:cNvSpPr/>
          <p:nvPr/>
        </p:nvSpPr>
        <p:spPr>
          <a:xfrm>
            <a:off x="739110" y="2738902"/>
            <a:ext cx="10713750" cy="137892"/>
          </a:xfrm>
          <a:prstGeom prst="rect">
            <a:avLst/>
          </a:prstGeom>
          <a:solidFill>
            <a:srgbClr val="0E0F12"/>
          </a:solidFill>
          <a:ln/>
        </p:spPr>
      </p:sp>
      <p:sp>
        <p:nvSpPr>
          <p:cNvPr id="9" name="Shape 7"/>
          <p:cNvSpPr/>
          <p:nvPr/>
        </p:nvSpPr>
        <p:spPr>
          <a:xfrm>
            <a:off x="731520" y="2876794"/>
            <a:ext cx="10728930" cy="0"/>
          </a:xfrm>
          <a:prstGeom prst="line">
            <a:avLst/>
          </a:prstGeom>
          <a:noFill/>
          <a:ln w="7620">
            <a:solidFill>
              <a:srgbClr val="1D1E21"/>
            </a:solidFill>
            <a:prstDash val="solid"/>
          </a:ln>
        </p:spPr>
      </p:sp>
      <p:sp>
        <p:nvSpPr>
          <p:cNvPr id="10" name="Text 8"/>
          <p:cNvSpPr txBox="1"/>
          <p:nvPr/>
        </p:nvSpPr>
        <p:spPr>
          <a:xfrm>
            <a:off x="838230" y="2669499"/>
            <a:ext cx="1780337"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terminal server — trainer</a:t>
            </a:r>
            <a:endParaRPr lang="en-US" sz="780" dirty="0"/>
          </a:p>
        </p:txBody>
      </p:sp>
      <p:sp>
        <p:nvSpPr>
          <p:cNvPr id="11" name="Text 9"/>
          <p:cNvSpPr txBox="1"/>
          <p:nvPr/>
        </p:nvSpPr>
        <p:spPr>
          <a:xfrm>
            <a:off x="853410" y="2983504"/>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model</a:t>
            </a:r>
            <a:endParaRPr lang="en-US" sz="900" dirty="0"/>
          </a:p>
        </p:txBody>
      </p:sp>
      <p:sp>
        <p:nvSpPr>
          <p:cNvPr id="12" name="Shape 10"/>
          <p:cNvSpPr/>
          <p:nvPr/>
        </p:nvSpPr>
        <p:spPr>
          <a:xfrm>
            <a:off x="731520" y="3516874"/>
            <a:ext cx="10728930" cy="2450592"/>
          </a:xfrm>
          <a:prstGeom prst="roundRect">
            <a:avLst>
              <a:gd name="adj" fmla="val 3731"/>
            </a:avLst>
          </a:prstGeom>
          <a:solidFill>
            <a:srgbClr val="132420"/>
          </a:solidFill>
          <a:ln w="7620">
            <a:solidFill>
              <a:srgbClr val="1D1E21"/>
            </a:solidFill>
            <a:prstDash val="solid"/>
          </a:ln>
        </p:spPr>
      </p:sp>
      <p:sp>
        <p:nvSpPr>
          <p:cNvPr id="13" name="Shape 11"/>
          <p:cNvSpPr/>
          <p:nvPr/>
        </p:nvSpPr>
        <p:spPr>
          <a:xfrm>
            <a:off x="731520" y="3558022"/>
            <a:ext cx="15270" cy="2368296"/>
          </a:xfrm>
          <a:prstGeom prst="rect">
            <a:avLst/>
          </a:prstGeom>
          <a:solidFill>
            <a:srgbClr val="62DFB0"/>
          </a:solidFill>
          <a:ln/>
        </p:spPr>
      </p:sp>
      <p:sp>
        <p:nvSpPr>
          <p:cNvPr id="14" name="Text 12"/>
          <p:cNvSpPr txBox="1"/>
          <p:nvPr/>
        </p:nvSpPr>
        <p:spPr>
          <a:xfrm>
            <a:off x="914400" y="3669304"/>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ALUR OAUTH PASTE-THE-CODE</a:t>
            </a:r>
            <a:endParaRPr lang="en-US" sz="840" dirty="0"/>
          </a:p>
        </p:txBody>
      </p:sp>
      <p:sp>
        <p:nvSpPr>
          <p:cNvPr id="15" name="Shape 13"/>
          <p:cNvSpPr/>
          <p:nvPr/>
        </p:nvSpPr>
        <p:spPr>
          <a:xfrm>
            <a:off x="914400" y="3979743"/>
            <a:ext cx="106710" cy="106710"/>
          </a:xfrm>
          <a:prstGeom prst="roundRect">
            <a:avLst>
              <a:gd name="adj" fmla="val 21423"/>
            </a:avLst>
          </a:prstGeom>
          <a:ln w="11430">
            <a:solidFill>
              <a:srgbClr val="62DFB0"/>
            </a:solidFill>
            <a:prstDash val="solid"/>
          </a:ln>
        </p:spPr>
      </p:sp>
      <p:sp>
        <p:nvSpPr>
          <p:cNvPr id="16" name="Text 14"/>
          <p:cNvSpPr txBox="1"/>
          <p:nvPr/>
        </p:nvSpPr>
        <p:spPr>
          <a:xfrm>
            <a:off x="1112550" y="3919941"/>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1. Pilih Anthropic di daftar provider</a:t>
            </a:r>
            <a:endParaRPr lang="en-US" sz="1080" dirty="0"/>
          </a:p>
        </p:txBody>
      </p:sp>
      <p:sp>
        <p:nvSpPr>
          <p:cNvPr id="17" name="Shape 15"/>
          <p:cNvSpPr/>
          <p:nvPr/>
        </p:nvSpPr>
        <p:spPr>
          <a:xfrm>
            <a:off x="914400" y="4262476"/>
            <a:ext cx="106710" cy="106710"/>
          </a:xfrm>
          <a:prstGeom prst="roundRect">
            <a:avLst>
              <a:gd name="adj" fmla="val 21423"/>
            </a:avLst>
          </a:prstGeom>
          <a:ln w="11430">
            <a:solidFill>
              <a:srgbClr val="62DFB0"/>
            </a:solidFill>
            <a:prstDash val="solid"/>
          </a:ln>
        </p:spPr>
      </p:sp>
      <p:sp>
        <p:nvSpPr>
          <p:cNvPr id="18" name="Text 16"/>
          <p:cNvSpPr txBox="1"/>
          <p:nvPr/>
        </p:nvSpPr>
        <p:spPr>
          <a:xfrm>
            <a:off x="1112550" y="420267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2. Pilih Claude Pro/Max subscription (OAuth login), ketik 1</a:t>
            </a:r>
            <a:endParaRPr lang="en-US" sz="1080" dirty="0"/>
          </a:p>
        </p:txBody>
      </p:sp>
      <p:sp>
        <p:nvSpPr>
          <p:cNvPr id="19" name="Shape 17"/>
          <p:cNvSpPr/>
          <p:nvPr/>
        </p:nvSpPr>
        <p:spPr>
          <a:xfrm>
            <a:off x="914400" y="4545208"/>
            <a:ext cx="106710" cy="106710"/>
          </a:xfrm>
          <a:prstGeom prst="roundRect">
            <a:avLst>
              <a:gd name="adj" fmla="val 21423"/>
            </a:avLst>
          </a:prstGeom>
          <a:ln w="11430">
            <a:solidFill>
              <a:srgbClr val="62DFB0"/>
            </a:solidFill>
            <a:prstDash val="solid"/>
          </a:ln>
        </p:spPr>
      </p:sp>
      <p:sp>
        <p:nvSpPr>
          <p:cNvPr id="20" name="Text 18"/>
          <p:cNvSpPr txBox="1"/>
          <p:nvPr/>
        </p:nvSpPr>
        <p:spPr>
          <a:xfrm>
            <a:off x="1112550" y="448540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3. Hermes menampilkan sebuah link — salin, buka di browser peserta</a:t>
            </a:r>
            <a:endParaRPr lang="en-US" sz="1080" dirty="0"/>
          </a:p>
        </p:txBody>
      </p:sp>
      <p:sp>
        <p:nvSpPr>
          <p:cNvPr id="21" name="Shape 19"/>
          <p:cNvSpPr/>
          <p:nvPr/>
        </p:nvSpPr>
        <p:spPr>
          <a:xfrm>
            <a:off x="914400" y="4827941"/>
            <a:ext cx="106710" cy="106710"/>
          </a:xfrm>
          <a:prstGeom prst="roundRect">
            <a:avLst>
              <a:gd name="adj" fmla="val 21423"/>
            </a:avLst>
          </a:prstGeom>
          <a:ln w="11430">
            <a:solidFill>
              <a:srgbClr val="62DFB0"/>
            </a:solidFill>
            <a:prstDash val="solid"/>
          </a:ln>
        </p:spPr>
      </p:sp>
      <p:sp>
        <p:nvSpPr>
          <p:cNvPr id="22" name="Text 20"/>
          <p:cNvSpPr txBox="1"/>
          <p:nvPr/>
        </p:nvSpPr>
        <p:spPr>
          <a:xfrm>
            <a:off x="1112550" y="4768047"/>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4. Login akun Claude, klik Authorize / Izinkan</a:t>
            </a:r>
            <a:endParaRPr lang="en-US" sz="1080" dirty="0"/>
          </a:p>
        </p:txBody>
      </p:sp>
      <p:sp>
        <p:nvSpPr>
          <p:cNvPr id="23" name="Shape 21"/>
          <p:cNvSpPr/>
          <p:nvPr/>
        </p:nvSpPr>
        <p:spPr>
          <a:xfrm>
            <a:off x="914400" y="5110582"/>
            <a:ext cx="106710" cy="106710"/>
          </a:xfrm>
          <a:prstGeom prst="roundRect">
            <a:avLst>
              <a:gd name="adj" fmla="val 21423"/>
            </a:avLst>
          </a:prstGeom>
          <a:ln w="11430">
            <a:solidFill>
              <a:srgbClr val="62DFB0"/>
            </a:solidFill>
            <a:prstDash val="solid"/>
          </a:ln>
        </p:spPr>
      </p:sp>
      <p:sp>
        <p:nvSpPr>
          <p:cNvPr id="24" name="Text 22"/>
          <p:cNvSpPr txBox="1"/>
          <p:nvPr/>
        </p:nvSpPr>
        <p:spPr>
          <a:xfrm>
            <a:off x="1112550" y="505078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5. Browser menampilkan sebuah kode — salin</a:t>
            </a:r>
            <a:endParaRPr lang="en-US" sz="1080" dirty="0"/>
          </a:p>
        </p:txBody>
      </p:sp>
      <p:sp>
        <p:nvSpPr>
          <p:cNvPr id="25" name="Shape 23"/>
          <p:cNvSpPr/>
          <p:nvPr/>
        </p:nvSpPr>
        <p:spPr>
          <a:xfrm>
            <a:off x="914400" y="5393314"/>
            <a:ext cx="106710" cy="106710"/>
          </a:xfrm>
          <a:prstGeom prst="roundRect">
            <a:avLst>
              <a:gd name="adj" fmla="val 21423"/>
            </a:avLst>
          </a:prstGeom>
          <a:ln w="11430">
            <a:solidFill>
              <a:srgbClr val="62DFB0"/>
            </a:solidFill>
            <a:prstDash val="solid"/>
          </a:ln>
        </p:spPr>
      </p:sp>
      <p:sp>
        <p:nvSpPr>
          <p:cNvPr id="26" name="Text 24"/>
          <p:cNvSpPr txBox="1"/>
          <p:nvPr/>
        </p:nvSpPr>
        <p:spPr>
          <a:xfrm>
            <a:off x="1112550" y="533351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6. Kembali ke terminal, tempel kode, Enter</a:t>
            </a:r>
            <a:endParaRPr lang="en-US" sz="1080" dirty="0"/>
          </a:p>
        </p:txBody>
      </p:sp>
      <p:sp>
        <p:nvSpPr>
          <p:cNvPr id="27" name="Shape 25"/>
          <p:cNvSpPr/>
          <p:nvPr/>
        </p:nvSpPr>
        <p:spPr>
          <a:xfrm>
            <a:off x="914400" y="5676047"/>
            <a:ext cx="106710" cy="106710"/>
          </a:xfrm>
          <a:prstGeom prst="roundRect">
            <a:avLst>
              <a:gd name="adj" fmla="val 21423"/>
            </a:avLst>
          </a:prstGeom>
          <a:ln w="11430">
            <a:solidFill>
              <a:srgbClr val="62DFB0"/>
            </a:solidFill>
            <a:prstDash val="solid"/>
          </a:ln>
        </p:spPr>
      </p:sp>
      <p:sp>
        <p:nvSpPr>
          <p:cNvPr id="28" name="Text 26"/>
          <p:cNvSpPr txBox="1"/>
          <p:nvPr/>
        </p:nvSpPr>
        <p:spPr>
          <a:xfrm>
            <a:off x="1112550" y="5616153"/>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7. Pilih model; kalau ragu pakai default atau Sonnet</a:t>
            </a:r>
            <a:endParaRPr lang="en-US" sz="1080" dirty="0"/>
          </a:p>
        </p:txBody>
      </p:sp>
      <p:sp>
        <p:nvSpPr>
          <p:cNvPr id="29" name="Text 27"/>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11 / 12 · DETAIL</a:t>
            </a:r>
            <a:endParaRPr lang="en-US" sz="78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11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Didampingi trainer (lanjutan)</a:t>
            </a:r>
            <a:endParaRPr lang="en-US" sz="2592" dirty="0"/>
          </a:p>
        </p:txBody>
      </p:sp>
      <p:sp>
        <p:nvSpPr>
          <p:cNvPr id="5" name="Shape 3"/>
          <p:cNvSpPr/>
          <p:nvPr/>
        </p:nvSpPr>
        <p:spPr>
          <a:xfrm>
            <a:off x="731520" y="1577614"/>
            <a:ext cx="10728930" cy="1602486"/>
          </a:xfrm>
          <a:prstGeom prst="roundRect">
            <a:avLst>
              <a:gd name="adj" fmla="val 5706"/>
            </a:avLst>
          </a:prstGeom>
          <a:solidFill>
            <a:srgbClr val="132420"/>
          </a:solidFill>
          <a:ln w="7620">
            <a:solidFill>
              <a:srgbClr val="1D1E21"/>
            </a:solidFill>
            <a:prstDash val="solid"/>
          </a:ln>
        </p:spPr>
      </p:sp>
      <p:sp>
        <p:nvSpPr>
          <p:cNvPr id="6" name="Shape 4"/>
          <p:cNvSpPr/>
          <p:nvPr/>
        </p:nvSpPr>
        <p:spPr>
          <a:xfrm>
            <a:off x="731520" y="1618762"/>
            <a:ext cx="15270" cy="1520190"/>
          </a:xfrm>
          <a:prstGeom prst="rect">
            <a:avLst/>
          </a:prstGeom>
          <a:solidFill>
            <a:srgbClr val="62DFB0"/>
          </a:solidFill>
          <a:ln/>
        </p:spPr>
      </p:sp>
      <p:sp>
        <p:nvSpPr>
          <p:cNvPr id="7" name="Text 5"/>
          <p:cNvSpPr txBox="1"/>
          <p:nvPr/>
        </p:nvSpPr>
        <p:spPr>
          <a:xfrm>
            <a:off x="914400" y="1729953"/>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ATURAN EMAS LANGGANAN</a:t>
            </a:r>
            <a:endParaRPr lang="en-US" sz="840" dirty="0"/>
          </a:p>
        </p:txBody>
      </p:sp>
      <p:sp>
        <p:nvSpPr>
          <p:cNvPr id="8" name="Shape 6"/>
          <p:cNvSpPr/>
          <p:nvPr/>
        </p:nvSpPr>
        <p:spPr>
          <a:xfrm>
            <a:off x="914400" y="2040484"/>
            <a:ext cx="106710" cy="106710"/>
          </a:xfrm>
          <a:prstGeom prst="roundRect">
            <a:avLst>
              <a:gd name="adj" fmla="val 21423"/>
            </a:avLst>
          </a:prstGeom>
          <a:ln w="11430">
            <a:solidFill>
              <a:srgbClr val="62DFB0"/>
            </a:solidFill>
            <a:prstDash val="solid"/>
          </a:ln>
        </p:spPr>
      </p:sp>
      <p:sp>
        <p:nvSpPr>
          <p:cNvPr id="9" name="Text 7"/>
          <p:cNvSpPr txBox="1"/>
          <p:nvPr/>
        </p:nvSpPr>
        <p:spPr>
          <a:xfrm>
            <a:off x="1112550" y="198068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OAuth ini HANYA jalan di Claude Max + extra usage credits</a:t>
            </a:r>
            <a:endParaRPr lang="en-US" sz="1080" dirty="0"/>
          </a:p>
        </p:txBody>
      </p:sp>
      <p:sp>
        <p:nvSpPr>
          <p:cNvPr id="10" name="Shape 8"/>
          <p:cNvSpPr/>
          <p:nvPr/>
        </p:nvSpPr>
        <p:spPr>
          <a:xfrm>
            <a:off x="914400" y="2323216"/>
            <a:ext cx="106710" cy="106710"/>
          </a:xfrm>
          <a:prstGeom prst="roundRect">
            <a:avLst>
              <a:gd name="adj" fmla="val 21423"/>
            </a:avLst>
          </a:prstGeom>
          <a:ln w="11430">
            <a:solidFill>
              <a:srgbClr val="62DFB0"/>
            </a:solidFill>
            <a:prstDash val="solid"/>
          </a:ln>
        </p:spPr>
      </p:sp>
      <p:sp>
        <p:nvSpPr>
          <p:cNvPr id="11" name="Text 9"/>
          <p:cNvSpPr txBox="1"/>
          <p:nvPr/>
        </p:nvSpPr>
        <p:spPr>
          <a:xfrm>
            <a:off x="1112550" y="226341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Claude Pro tidak bisa memakai jalur ini — pakai ANTHROPIC_API_KEY</a:t>
            </a:r>
            <a:endParaRPr lang="en-US" sz="1080" dirty="0"/>
          </a:p>
        </p:txBody>
      </p:sp>
      <p:sp>
        <p:nvSpPr>
          <p:cNvPr id="12" name="Shape 10"/>
          <p:cNvSpPr/>
          <p:nvPr/>
        </p:nvSpPr>
        <p:spPr>
          <a:xfrm>
            <a:off x="914400" y="2605949"/>
            <a:ext cx="106710" cy="106710"/>
          </a:xfrm>
          <a:prstGeom prst="roundRect">
            <a:avLst>
              <a:gd name="adj" fmla="val 21423"/>
            </a:avLst>
          </a:prstGeom>
          <a:ln w="11430">
            <a:solidFill>
              <a:srgbClr val="62DFB0"/>
            </a:solidFill>
            <a:prstDash val="solid"/>
          </a:ln>
        </p:spPr>
      </p:sp>
      <p:sp>
        <p:nvSpPr>
          <p:cNvPr id="13" name="Text 11"/>
          <p:cNvSpPr txBox="1"/>
          <p:nvPr/>
        </p:nvSpPr>
        <p:spPr>
          <a:xfrm>
            <a:off x="1112550" y="254605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Yang terpakai adalah extra usage di atas kuota Max, bukan kuota dasarnya</a:t>
            </a:r>
            <a:endParaRPr lang="en-US" sz="1080" dirty="0"/>
          </a:p>
        </p:txBody>
      </p:sp>
      <p:sp>
        <p:nvSpPr>
          <p:cNvPr id="14" name="Shape 12"/>
          <p:cNvSpPr/>
          <p:nvPr/>
        </p:nvSpPr>
        <p:spPr>
          <a:xfrm>
            <a:off x="914400" y="2888590"/>
            <a:ext cx="106710" cy="106710"/>
          </a:xfrm>
          <a:prstGeom prst="roundRect">
            <a:avLst>
              <a:gd name="adj" fmla="val 21423"/>
            </a:avLst>
          </a:prstGeom>
          <a:ln w="11430">
            <a:solidFill>
              <a:srgbClr val="62DFB0"/>
            </a:solidFill>
            <a:prstDash val="solid"/>
          </a:ln>
        </p:spPr>
      </p:sp>
      <p:sp>
        <p:nvSpPr>
          <p:cNvPr id="15" name="Text 13"/>
          <p:cNvSpPr txBox="1"/>
          <p:nvPr/>
        </p:nvSpPr>
        <p:spPr>
          <a:xfrm>
            <a:off x="1112550" y="282878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Tidak butuh SSH tunnel — alur ini memang menempel kode, bukan callback</a:t>
            </a:r>
            <a:endParaRPr lang="en-US" sz="1080" dirty="0"/>
          </a:p>
        </p:txBody>
      </p:sp>
      <p:sp>
        <p:nvSpPr>
          <p:cNvPr id="16" name="Shape 14"/>
          <p:cNvSpPr/>
          <p:nvPr/>
        </p:nvSpPr>
        <p:spPr>
          <a:xfrm>
            <a:off x="731520" y="3423879"/>
            <a:ext cx="10728930" cy="1319754"/>
          </a:xfrm>
          <a:prstGeom prst="roundRect">
            <a:avLst>
              <a:gd name="adj" fmla="val 6929"/>
            </a:avLst>
          </a:prstGeom>
          <a:solidFill>
            <a:srgbClr val="0E0F12"/>
          </a:solidFill>
          <a:ln w="7620">
            <a:solidFill>
              <a:srgbClr val="1D1E21"/>
            </a:solidFill>
            <a:prstDash val="solid"/>
          </a:ln>
        </p:spPr>
      </p:sp>
      <p:sp>
        <p:nvSpPr>
          <p:cNvPr id="17" name="Shape 15"/>
          <p:cNvSpPr/>
          <p:nvPr/>
        </p:nvSpPr>
        <p:spPr>
          <a:xfrm>
            <a:off x="731520" y="3465027"/>
            <a:ext cx="15270" cy="1237458"/>
          </a:xfrm>
          <a:prstGeom prst="rect">
            <a:avLst/>
          </a:prstGeom>
          <a:solidFill>
            <a:srgbClr val="2F3032"/>
          </a:solidFill>
          <a:ln/>
        </p:spPr>
      </p:sp>
      <p:sp>
        <p:nvSpPr>
          <p:cNvPr id="18" name="Text 16"/>
          <p:cNvSpPr txBox="1"/>
          <p:nvPr/>
        </p:nvSpPr>
        <p:spPr>
          <a:xfrm>
            <a:off x="914400" y="3576310"/>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KALAU ADA MASALAH</a:t>
            </a:r>
            <a:endParaRPr lang="en-US" sz="840" dirty="0"/>
          </a:p>
        </p:txBody>
      </p:sp>
      <p:sp>
        <p:nvSpPr>
          <p:cNvPr id="19" name="Shape 17"/>
          <p:cNvSpPr/>
          <p:nvPr/>
        </p:nvSpPr>
        <p:spPr>
          <a:xfrm>
            <a:off x="914400" y="3886840"/>
            <a:ext cx="106710" cy="106710"/>
          </a:xfrm>
          <a:prstGeom prst="roundRect">
            <a:avLst>
              <a:gd name="adj" fmla="val 21423"/>
            </a:avLst>
          </a:prstGeom>
          <a:ln w="11430">
            <a:solidFill>
              <a:srgbClr val="4C5464"/>
            </a:solidFill>
            <a:prstDash val="solid"/>
          </a:ln>
        </p:spPr>
      </p:sp>
      <p:sp>
        <p:nvSpPr>
          <p:cNvPr id="20" name="Text 18"/>
          <p:cNvSpPr txBox="1"/>
          <p:nvPr/>
        </p:nvSpPr>
        <p:spPr>
          <a:xfrm>
            <a:off x="1112550" y="382703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Kode dari browser ditolak → kode kedaluwarsa; ulangi dan pakai kode terbaru</a:t>
            </a:r>
            <a:endParaRPr lang="en-US" sz="1080" dirty="0"/>
          </a:p>
        </p:txBody>
      </p:sp>
      <p:sp>
        <p:nvSpPr>
          <p:cNvPr id="21" name="Shape 19"/>
          <p:cNvSpPr/>
          <p:nvPr/>
        </p:nvSpPr>
        <p:spPr>
          <a:xfrm>
            <a:off x="914400" y="4169481"/>
            <a:ext cx="106710" cy="106710"/>
          </a:xfrm>
          <a:prstGeom prst="roundRect">
            <a:avLst>
              <a:gd name="adj" fmla="val 21423"/>
            </a:avLst>
          </a:prstGeom>
          <a:ln w="11430">
            <a:solidFill>
              <a:srgbClr val="4C5464"/>
            </a:solidFill>
            <a:prstDash val="solid"/>
          </a:ln>
        </p:spPr>
      </p:sp>
      <p:sp>
        <p:nvSpPr>
          <p:cNvPr id="22" name="Text 20"/>
          <p:cNvSpPr txBox="1"/>
          <p:nvPr/>
        </p:nvSpPr>
        <p:spPr>
          <a:xfrm>
            <a:off x="1112550" y="4109679"/>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Login gagal SSL/timeout → jaringan kantor kadang memblokir; coba tethering HP</a:t>
            </a:r>
            <a:endParaRPr lang="en-US" sz="1080" dirty="0"/>
          </a:p>
        </p:txBody>
      </p:sp>
      <p:sp>
        <p:nvSpPr>
          <p:cNvPr id="23" name="Shape 21"/>
          <p:cNvSpPr/>
          <p:nvPr/>
        </p:nvSpPr>
        <p:spPr>
          <a:xfrm>
            <a:off x="914400" y="4452214"/>
            <a:ext cx="106710" cy="106710"/>
          </a:xfrm>
          <a:prstGeom prst="roundRect">
            <a:avLst>
              <a:gd name="adj" fmla="val 21423"/>
            </a:avLst>
          </a:prstGeom>
          <a:ln w="11430">
            <a:solidFill>
              <a:srgbClr val="4C5464"/>
            </a:solidFill>
            <a:prstDash val="solid"/>
          </a:ln>
        </p:spPr>
      </p:sp>
      <p:sp>
        <p:nvSpPr>
          <p:cNvPr id="24" name="Text 22"/>
          <p:cNvSpPr txBox="1"/>
          <p:nvPr/>
        </p:nvSpPr>
        <p:spPr>
          <a:xfrm>
            <a:off x="1112550" y="439241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Kuota langganan habis → tunggu reset, atau sementara pindah ke OpenRouter</a:t>
            </a:r>
            <a:endParaRPr lang="en-US" sz="108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11 / 12 · DETAIL</a:t>
            </a:r>
            <a:endParaRPr lang="en-US" sz="78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731520" y="1182228"/>
            <a:ext cx="198150" cy="0"/>
          </a:xfrm>
          <a:prstGeom prst="line">
            <a:avLst/>
          </a:prstGeom>
          <a:noFill/>
          <a:ln w="7620">
            <a:solidFill>
              <a:srgbClr val="323C5E"/>
            </a:solidFill>
            <a:prstDash val="solid"/>
          </a:ln>
        </p:spPr>
      </p:sp>
      <p:sp>
        <p:nvSpPr>
          <p:cNvPr id="3" name="Text 1"/>
          <p:cNvSpPr txBox="1"/>
          <p:nvPr/>
        </p:nvSpPr>
        <p:spPr>
          <a:xfrm>
            <a:off x="1021110" y="111136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03 · OTAK</a:t>
            </a:r>
            <a:endParaRPr lang="en-US" sz="900" dirty="0"/>
          </a:p>
        </p:txBody>
      </p:sp>
      <p:sp>
        <p:nvSpPr>
          <p:cNvPr id="4" name="Text 2"/>
          <p:cNvSpPr txBox="1"/>
          <p:nvPr/>
        </p:nvSpPr>
        <p:spPr>
          <a:xfrm>
            <a:off x="731520" y="1503822"/>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Buktikan ia bertindak, </a:t>
            </a:r>
            <a:br/>
            <a:r>
              <a:rPr lang="en-US" sz="4800" b="1" spc="-96" kern="0" dirty="0">
                <a:solidFill>
                  <a:srgbClr val="F4F6FA"/>
                </a:solidFill>
                <a:latin typeface="Arial" pitchFamily="34" charset="0"/>
                <a:ea typeface="Arial" pitchFamily="34" charset="-122"/>
                <a:cs typeface="Arial" pitchFamily="34" charset="-120"/>
              </a:rPr>
              <a:t>bukan cuma menjawab.</a:t>
            </a:r>
            <a:endParaRPr lang="en-US" sz="4800" dirty="0"/>
          </a:p>
        </p:txBody>
      </p:sp>
      <p:sp>
        <p:nvSpPr>
          <p:cNvPr id="5" name="Shape 3"/>
          <p:cNvSpPr/>
          <p:nvPr/>
        </p:nvSpPr>
        <p:spPr>
          <a:xfrm>
            <a:off x="731520" y="3070464"/>
            <a:ext cx="15270" cy="1112550"/>
          </a:xfrm>
          <a:prstGeom prst="rect">
            <a:avLst/>
          </a:prstGeom>
          <a:solidFill>
            <a:srgbClr val="7F9CFF"/>
          </a:solidFill>
          <a:ln/>
        </p:spPr>
      </p:sp>
      <p:sp>
        <p:nvSpPr>
          <p:cNvPr id="6" name="Text 4"/>
          <p:cNvSpPr txBox="1"/>
          <p:nvPr/>
        </p:nvSpPr>
        <p:spPr>
          <a:xfrm>
            <a:off x="929670" y="3040014"/>
            <a:ext cx="5956859" cy="1203990"/>
          </a:xfrm>
          <a:prstGeom prst="rect">
            <a:avLst/>
          </a:prstGeom>
          <a:noFill/>
          <a:ln/>
        </p:spPr>
        <p:txBody>
          <a:bodyPr wrap="square" lIns="0" tIns="0" rIns="0" bIns="0" rtlCol="0" anchor="t"/>
          <a:lstStyle/>
          <a:p>
            <a:pPr algn="l" indent="0" marL="0">
              <a:lnSpc>
                <a:spcPts val="3000"/>
              </a:lnSpc>
              <a:buNone/>
            </a:pPr>
            <a:r>
              <a:rPr lang="en-US" sz="2400" i="1" spc="-24" kern="0" dirty="0">
                <a:solidFill>
                  <a:srgbClr val="F4F6FA"/>
                </a:solidFill>
                <a:latin typeface="Georgia" pitchFamily="34" charset="0"/>
                <a:ea typeface="Georgia" pitchFamily="34" charset="-122"/>
                <a:cs typeface="Georgia" pitchFamily="34" charset="-120"/>
              </a:rPr>
              <a:t>Halo! Perkenalkan dirimu dalam 3 </a:t>
            </a:r>
            <a:br/>
            <a:r>
              <a:rPr lang="en-US" sz="2400" i="1" spc="-24" kern="0" dirty="0">
                <a:solidFill>
                  <a:srgbClr val="F4F6FA"/>
                </a:solidFill>
                <a:latin typeface="Georgia" pitchFamily="34" charset="0"/>
                <a:ea typeface="Georgia" pitchFamily="34" charset="-122"/>
                <a:cs typeface="Georgia" pitchFamily="34" charset="-120"/>
              </a:rPr>
              <a:t>kalimat, lalu sebutkan jam dan </a:t>
            </a:r>
            <a:br/>
            <a:r>
              <a:rPr lang="en-US" sz="2400" i="1" spc="-24" kern="0" dirty="0">
                <a:solidFill>
                  <a:srgbClr val="F4F6FA"/>
                </a:solidFill>
                <a:latin typeface="Georgia" pitchFamily="34" charset="0"/>
                <a:ea typeface="Georgia" pitchFamily="34" charset="-122"/>
                <a:cs typeface="Georgia" pitchFamily="34" charset="-120"/>
              </a:rPr>
              <a:t>tanggal sekarang di server ini.</a:t>
            </a:r>
            <a:endParaRPr lang="en-US" sz="2400" dirty="0"/>
          </a:p>
        </p:txBody>
      </p:sp>
      <p:sp>
        <p:nvSpPr>
          <p:cNvPr id="7" name="Shape 5"/>
          <p:cNvSpPr/>
          <p:nvPr/>
        </p:nvSpPr>
        <p:spPr>
          <a:xfrm>
            <a:off x="731520" y="4426885"/>
            <a:ext cx="10728930" cy="1319754"/>
          </a:xfrm>
          <a:prstGeom prst="roundRect">
            <a:avLst>
              <a:gd name="adj" fmla="val 6929"/>
            </a:avLst>
          </a:prstGeom>
          <a:solidFill>
            <a:srgbClr val="132420"/>
          </a:solidFill>
          <a:ln w="7620">
            <a:solidFill>
              <a:srgbClr val="1D1E21"/>
            </a:solidFill>
            <a:prstDash val="solid"/>
          </a:ln>
        </p:spPr>
      </p:sp>
      <p:sp>
        <p:nvSpPr>
          <p:cNvPr id="8" name="Shape 6"/>
          <p:cNvSpPr/>
          <p:nvPr/>
        </p:nvSpPr>
        <p:spPr>
          <a:xfrm>
            <a:off x="731520" y="4468033"/>
            <a:ext cx="15270" cy="1237458"/>
          </a:xfrm>
          <a:prstGeom prst="rect">
            <a:avLst/>
          </a:prstGeom>
          <a:solidFill>
            <a:srgbClr val="62DFB0"/>
          </a:solidFill>
          <a:ln/>
        </p:spPr>
      </p:sp>
      <p:sp>
        <p:nvSpPr>
          <p:cNvPr id="9" name="Text 7"/>
          <p:cNvSpPr txBox="1"/>
          <p:nvPr/>
        </p:nvSpPr>
        <p:spPr>
          <a:xfrm>
            <a:off x="914400" y="4579224"/>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KENAPA PERTANYAAN INI</a:t>
            </a:r>
            <a:endParaRPr lang="en-US" sz="840" dirty="0"/>
          </a:p>
        </p:txBody>
      </p:sp>
      <p:sp>
        <p:nvSpPr>
          <p:cNvPr id="10" name="Shape 8"/>
          <p:cNvSpPr/>
          <p:nvPr/>
        </p:nvSpPr>
        <p:spPr>
          <a:xfrm>
            <a:off x="914400" y="4889754"/>
            <a:ext cx="106710" cy="106710"/>
          </a:xfrm>
          <a:prstGeom prst="roundRect">
            <a:avLst>
              <a:gd name="adj" fmla="val 21423"/>
            </a:avLst>
          </a:prstGeom>
          <a:ln w="11430">
            <a:solidFill>
              <a:srgbClr val="62DFB0"/>
            </a:solidFill>
            <a:prstDash val="solid"/>
          </a:ln>
        </p:spPr>
      </p:sp>
      <p:sp>
        <p:nvSpPr>
          <p:cNvPr id="11" name="Text 9"/>
          <p:cNvSpPr txBox="1"/>
          <p:nvPr/>
        </p:nvSpPr>
        <p:spPr>
          <a:xfrm>
            <a:off x="1112550" y="482995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Jam dan tanggal tidak ada di ingatan model — ia harus menjalankan perintah</a:t>
            </a:r>
            <a:endParaRPr lang="en-US" sz="1080" dirty="0"/>
          </a:p>
        </p:txBody>
      </p:sp>
      <p:sp>
        <p:nvSpPr>
          <p:cNvPr id="12" name="Shape 10"/>
          <p:cNvSpPr/>
          <p:nvPr/>
        </p:nvSpPr>
        <p:spPr>
          <a:xfrm>
            <a:off x="914400" y="5172486"/>
            <a:ext cx="106710" cy="106710"/>
          </a:xfrm>
          <a:prstGeom prst="roundRect">
            <a:avLst>
              <a:gd name="adj" fmla="val 21423"/>
            </a:avLst>
          </a:prstGeom>
          <a:ln w="11430">
            <a:solidFill>
              <a:srgbClr val="62DFB0"/>
            </a:solidFill>
            <a:prstDash val="solid"/>
          </a:ln>
        </p:spPr>
      </p:sp>
      <p:sp>
        <p:nvSpPr>
          <p:cNvPr id="13" name="Text 11"/>
          <p:cNvSpPr txBox="1"/>
          <p:nvPr/>
        </p:nvSpPr>
        <p:spPr>
          <a:xfrm>
            <a:off x="1112550" y="511268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Artinya tool bekerja, bukan hanya bahasa</a:t>
            </a:r>
            <a:endParaRPr lang="en-US" sz="1080" dirty="0"/>
          </a:p>
        </p:txBody>
      </p:sp>
      <p:sp>
        <p:nvSpPr>
          <p:cNvPr id="14" name="Shape 12"/>
          <p:cNvSpPr/>
          <p:nvPr/>
        </p:nvSpPr>
        <p:spPr>
          <a:xfrm>
            <a:off x="914400" y="5455128"/>
            <a:ext cx="106710" cy="106710"/>
          </a:xfrm>
          <a:prstGeom prst="roundRect">
            <a:avLst>
              <a:gd name="adj" fmla="val 21423"/>
            </a:avLst>
          </a:prstGeom>
          <a:ln w="11430">
            <a:solidFill>
              <a:srgbClr val="62DFB0"/>
            </a:solidFill>
            <a:prstDash val="solid"/>
          </a:ln>
        </p:spPr>
      </p:sp>
      <p:sp>
        <p:nvSpPr>
          <p:cNvPr id="15" name="Text 13"/>
          <p:cNvSpPr txBox="1"/>
          <p:nvPr/>
        </p:nvSpPr>
        <p:spPr>
          <a:xfrm>
            <a:off x="1112550" y="539532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Ini contoh kecil agent yang bertindak</a:t>
            </a:r>
            <a:endParaRPr lang="en-US" sz="1080" dirty="0"/>
          </a:p>
        </p:txBody>
      </p:sp>
      <p:sp>
        <p:nvSpPr>
          <p:cNvPr id="16" name="Text 1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12 / 12</a:t>
            </a:r>
            <a:endParaRPr lang="en-US" sz="78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12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Langkah chat pertama</a:t>
            </a:r>
            <a:endParaRPr lang="en-US" sz="2592" dirty="0"/>
          </a:p>
        </p:txBody>
      </p:sp>
      <p:sp>
        <p:nvSpPr>
          <p:cNvPr id="5" name="Shape 3"/>
          <p:cNvSpPr/>
          <p:nvPr/>
        </p:nvSpPr>
        <p:spPr>
          <a:xfrm>
            <a:off x="731520" y="1577614"/>
            <a:ext cx="10728930" cy="2167860"/>
          </a:xfrm>
          <a:prstGeom prst="roundRect">
            <a:avLst>
              <a:gd name="adj" fmla="val 4218"/>
            </a:avLst>
          </a:prstGeom>
          <a:solidFill>
            <a:srgbClr val="0E0F12"/>
          </a:solidFill>
          <a:ln w="7620">
            <a:solidFill>
              <a:srgbClr val="1D1E21"/>
            </a:solidFill>
            <a:prstDash val="solid"/>
          </a:ln>
        </p:spPr>
      </p:sp>
      <p:sp>
        <p:nvSpPr>
          <p:cNvPr id="6" name="Shape 4"/>
          <p:cNvSpPr/>
          <p:nvPr/>
        </p:nvSpPr>
        <p:spPr>
          <a:xfrm>
            <a:off x="731520" y="1618762"/>
            <a:ext cx="15270" cy="2085564"/>
          </a:xfrm>
          <a:prstGeom prst="rect">
            <a:avLst/>
          </a:prstGeom>
          <a:solidFill>
            <a:srgbClr val="2F3032"/>
          </a:solidFill>
          <a:ln/>
        </p:spPr>
      </p:sp>
      <p:sp>
        <p:nvSpPr>
          <p:cNvPr id="7" name="Text 5"/>
          <p:cNvSpPr txBox="1"/>
          <p:nvPr/>
        </p:nvSpPr>
        <p:spPr>
          <a:xfrm>
            <a:off x="914400" y="1729953"/>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LANGKAH</a:t>
            </a:r>
            <a:endParaRPr lang="en-US" sz="840" dirty="0"/>
          </a:p>
        </p:txBody>
      </p:sp>
      <p:sp>
        <p:nvSpPr>
          <p:cNvPr id="8" name="Shape 6"/>
          <p:cNvSpPr/>
          <p:nvPr/>
        </p:nvSpPr>
        <p:spPr>
          <a:xfrm>
            <a:off x="914400" y="2040484"/>
            <a:ext cx="106710" cy="106710"/>
          </a:xfrm>
          <a:prstGeom prst="roundRect">
            <a:avLst>
              <a:gd name="adj" fmla="val 21423"/>
            </a:avLst>
          </a:prstGeom>
          <a:ln w="11430">
            <a:solidFill>
              <a:srgbClr val="4C5464"/>
            </a:solidFill>
            <a:prstDash val="solid"/>
          </a:ln>
        </p:spPr>
      </p:sp>
      <p:sp>
        <p:nvSpPr>
          <p:cNvPr id="9" name="Text 7"/>
          <p:cNvSpPr txBox="1"/>
          <p:nvPr/>
        </p:nvSpPr>
        <p:spPr>
          <a:xfrm>
            <a:off x="1112550" y="198068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1. Buka Chat, pastikan model sudah terpilih di rail kanan</a:t>
            </a:r>
            <a:endParaRPr lang="en-US" sz="1080" dirty="0"/>
          </a:p>
        </p:txBody>
      </p:sp>
      <p:sp>
        <p:nvSpPr>
          <p:cNvPr id="10" name="Shape 8"/>
          <p:cNvSpPr/>
          <p:nvPr/>
        </p:nvSpPr>
        <p:spPr>
          <a:xfrm>
            <a:off x="914400" y="2323216"/>
            <a:ext cx="106710" cy="106710"/>
          </a:xfrm>
          <a:prstGeom prst="roundRect">
            <a:avLst>
              <a:gd name="adj" fmla="val 21423"/>
            </a:avLst>
          </a:prstGeom>
          <a:ln w="11430">
            <a:solidFill>
              <a:srgbClr val="4C5464"/>
            </a:solidFill>
            <a:prstDash val="solid"/>
          </a:ln>
        </p:spPr>
      </p:sp>
      <p:sp>
        <p:nvSpPr>
          <p:cNvPr id="11" name="Text 9"/>
          <p:cNvSpPr txBox="1"/>
          <p:nvPr/>
        </p:nvSpPr>
        <p:spPr>
          <a:xfrm>
            <a:off x="1112550" y="226341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2. Ketik pertanyaan di atas, Enter</a:t>
            </a:r>
            <a:endParaRPr lang="en-US" sz="1080" dirty="0"/>
          </a:p>
        </p:txBody>
      </p:sp>
      <p:sp>
        <p:nvSpPr>
          <p:cNvPr id="12" name="Shape 10"/>
          <p:cNvSpPr/>
          <p:nvPr/>
        </p:nvSpPr>
        <p:spPr>
          <a:xfrm>
            <a:off x="914400" y="2605949"/>
            <a:ext cx="106710" cy="106710"/>
          </a:xfrm>
          <a:prstGeom prst="roundRect">
            <a:avLst>
              <a:gd name="adj" fmla="val 21423"/>
            </a:avLst>
          </a:prstGeom>
          <a:ln w="11430">
            <a:solidFill>
              <a:srgbClr val="4C5464"/>
            </a:solidFill>
            <a:prstDash val="solid"/>
          </a:ln>
        </p:spPr>
      </p:sp>
      <p:sp>
        <p:nvSpPr>
          <p:cNvPr id="13" name="Text 11"/>
          <p:cNvSpPr txBox="1"/>
          <p:nvPr/>
        </p:nvSpPr>
        <p:spPr>
          <a:xfrm>
            <a:off x="1112550" y="254605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3. Perhatikan Hermes menjalankan perintah sebelum menjawab</a:t>
            </a:r>
            <a:endParaRPr lang="en-US" sz="1080" dirty="0"/>
          </a:p>
        </p:txBody>
      </p:sp>
      <p:sp>
        <p:nvSpPr>
          <p:cNvPr id="14" name="Shape 12"/>
          <p:cNvSpPr/>
          <p:nvPr/>
        </p:nvSpPr>
        <p:spPr>
          <a:xfrm>
            <a:off x="914400" y="2888590"/>
            <a:ext cx="106710" cy="106710"/>
          </a:xfrm>
          <a:prstGeom prst="roundRect">
            <a:avLst>
              <a:gd name="adj" fmla="val 21423"/>
            </a:avLst>
          </a:prstGeom>
          <a:ln w="11430">
            <a:solidFill>
              <a:srgbClr val="4C5464"/>
            </a:solidFill>
            <a:prstDash val="solid"/>
          </a:ln>
        </p:spPr>
      </p:sp>
      <p:sp>
        <p:nvSpPr>
          <p:cNvPr id="15" name="Text 13"/>
          <p:cNvSpPr txBox="1"/>
          <p:nvPr/>
        </p:nvSpPr>
        <p:spPr>
          <a:xfrm>
            <a:off x="1112550" y="282878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4. Coba satu lagi: berapa sisa ruang disk di server ini, jelaskan bahasa awam</a:t>
            </a:r>
            <a:endParaRPr lang="en-US" sz="1080" dirty="0"/>
          </a:p>
        </p:txBody>
      </p:sp>
      <p:sp>
        <p:nvSpPr>
          <p:cNvPr id="16" name="Shape 14"/>
          <p:cNvSpPr/>
          <p:nvPr/>
        </p:nvSpPr>
        <p:spPr>
          <a:xfrm>
            <a:off x="914400" y="3171322"/>
            <a:ext cx="106710" cy="106710"/>
          </a:xfrm>
          <a:prstGeom prst="roundRect">
            <a:avLst>
              <a:gd name="adj" fmla="val 21423"/>
            </a:avLst>
          </a:prstGeom>
          <a:ln w="11430">
            <a:solidFill>
              <a:srgbClr val="4C5464"/>
            </a:solidFill>
            <a:prstDash val="solid"/>
          </a:ln>
        </p:spPr>
      </p:sp>
      <p:sp>
        <p:nvSpPr>
          <p:cNvPr id="17" name="Text 15"/>
          <p:cNvSpPr txBox="1"/>
          <p:nvPr/>
        </p:nvSpPr>
        <p:spPr>
          <a:xfrm>
            <a:off x="1112550" y="311152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5. Keluar: ketik /quit</a:t>
            </a:r>
            <a:endParaRPr lang="en-US" sz="1080" dirty="0"/>
          </a:p>
        </p:txBody>
      </p:sp>
      <p:sp>
        <p:nvSpPr>
          <p:cNvPr id="18" name="Shape 16"/>
          <p:cNvSpPr/>
          <p:nvPr/>
        </p:nvSpPr>
        <p:spPr>
          <a:xfrm>
            <a:off x="914400" y="3454055"/>
            <a:ext cx="106710" cy="106710"/>
          </a:xfrm>
          <a:prstGeom prst="roundRect">
            <a:avLst>
              <a:gd name="adj" fmla="val 21423"/>
            </a:avLst>
          </a:prstGeom>
          <a:ln w="11430">
            <a:solidFill>
              <a:srgbClr val="4C5464"/>
            </a:solidFill>
            <a:prstDash val="solid"/>
          </a:ln>
        </p:spPr>
      </p:sp>
      <p:sp>
        <p:nvSpPr>
          <p:cNvPr id="19" name="Text 17"/>
          <p:cNvSpPr txBox="1"/>
          <p:nvPr/>
        </p:nvSpPr>
        <p:spPr>
          <a:xfrm>
            <a:off x="1112550" y="3394161"/>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6. Lanjutkan nanti: /model untuk ganti otak di tengah percakapan</a:t>
            </a:r>
            <a:endParaRPr lang="en-US" sz="1080" dirty="0"/>
          </a:p>
        </p:txBody>
      </p:sp>
      <p:sp>
        <p:nvSpPr>
          <p:cNvPr id="20" name="Shape 18"/>
          <p:cNvSpPr/>
          <p:nvPr/>
        </p:nvSpPr>
        <p:spPr>
          <a:xfrm>
            <a:off x="731520" y="3989344"/>
            <a:ext cx="10728930" cy="1319754"/>
          </a:xfrm>
          <a:prstGeom prst="roundRect">
            <a:avLst>
              <a:gd name="adj" fmla="val 6929"/>
            </a:avLst>
          </a:prstGeom>
          <a:solidFill>
            <a:srgbClr val="132420"/>
          </a:solidFill>
          <a:ln w="7620">
            <a:solidFill>
              <a:srgbClr val="1D1E21"/>
            </a:solidFill>
            <a:prstDash val="solid"/>
          </a:ln>
        </p:spPr>
      </p:sp>
      <p:sp>
        <p:nvSpPr>
          <p:cNvPr id="21" name="Shape 19"/>
          <p:cNvSpPr/>
          <p:nvPr/>
        </p:nvSpPr>
        <p:spPr>
          <a:xfrm>
            <a:off x="731520" y="4030492"/>
            <a:ext cx="15270" cy="1237458"/>
          </a:xfrm>
          <a:prstGeom prst="rect">
            <a:avLst/>
          </a:prstGeom>
          <a:solidFill>
            <a:srgbClr val="62DFB0"/>
          </a:solidFill>
          <a:ln/>
        </p:spPr>
      </p:sp>
      <p:sp>
        <p:nvSpPr>
          <p:cNvPr id="22" name="Text 20"/>
          <p:cNvSpPr txBox="1"/>
          <p:nvPr/>
        </p:nvSpPr>
        <p:spPr>
          <a:xfrm>
            <a:off x="914400" y="4141683"/>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BUKTIKAN MODEL-AGNOSTIK</a:t>
            </a:r>
            <a:endParaRPr lang="en-US" sz="840" dirty="0"/>
          </a:p>
        </p:txBody>
      </p:sp>
      <p:sp>
        <p:nvSpPr>
          <p:cNvPr id="23" name="Shape 21"/>
          <p:cNvSpPr/>
          <p:nvPr/>
        </p:nvSpPr>
        <p:spPr>
          <a:xfrm>
            <a:off x="914400" y="4452214"/>
            <a:ext cx="106710" cy="106710"/>
          </a:xfrm>
          <a:prstGeom prst="roundRect">
            <a:avLst>
              <a:gd name="adj" fmla="val 21423"/>
            </a:avLst>
          </a:prstGeom>
          <a:ln w="11430">
            <a:solidFill>
              <a:srgbClr val="62DFB0"/>
            </a:solidFill>
            <a:prstDash val="solid"/>
          </a:ln>
        </p:spPr>
      </p:sp>
      <p:sp>
        <p:nvSpPr>
          <p:cNvPr id="24" name="Text 22"/>
          <p:cNvSpPr txBox="1"/>
          <p:nvPr/>
        </p:nvSpPr>
        <p:spPr>
          <a:xfrm>
            <a:off x="1112550" y="439241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Ganti model, kirim pertanyaan yang sama persis</a:t>
            </a:r>
            <a:endParaRPr lang="en-US" sz="1080" dirty="0"/>
          </a:p>
        </p:txBody>
      </p:sp>
      <p:sp>
        <p:nvSpPr>
          <p:cNvPr id="25" name="Shape 23"/>
          <p:cNvSpPr/>
          <p:nvPr/>
        </p:nvSpPr>
        <p:spPr>
          <a:xfrm>
            <a:off x="914400" y="4734946"/>
            <a:ext cx="106710" cy="106710"/>
          </a:xfrm>
          <a:prstGeom prst="roundRect">
            <a:avLst>
              <a:gd name="adj" fmla="val 21423"/>
            </a:avLst>
          </a:prstGeom>
          <a:ln w="11430">
            <a:solidFill>
              <a:srgbClr val="62DFB0"/>
            </a:solidFill>
            <a:prstDash val="solid"/>
          </a:ln>
        </p:spPr>
      </p:sp>
      <p:sp>
        <p:nvSpPr>
          <p:cNvPr id="26" name="Text 24"/>
          <p:cNvSpPr txBox="1"/>
          <p:nvPr/>
        </p:nvSpPr>
        <p:spPr>
          <a:xfrm>
            <a:off x="1112550" y="467514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Bandingkan gaya, kualitas, dan kecepatan jawabannya</a:t>
            </a:r>
            <a:endParaRPr lang="en-US" sz="1080" dirty="0"/>
          </a:p>
        </p:txBody>
      </p:sp>
      <p:sp>
        <p:nvSpPr>
          <p:cNvPr id="27" name="Shape 25"/>
          <p:cNvSpPr/>
          <p:nvPr/>
        </p:nvSpPr>
        <p:spPr>
          <a:xfrm>
            <a:off x="914400" y="5017587"/>
            <a:ext cx="106710" cy="106710"/>
          </a:xfrm>
          <a:prstGeom prst="roundRect">
            <a:avLst>
              <a:gd name="adj" fmla="val 21423"/>
            </a:avLst>
          </a:prstGeom>
          <a:ln w="11430">
            <a:solidFill>
              <a:srgbClr val="62DFB0"/>
            </a:solidFill>
            <a:prstDash val="solid"/>
          </a:ln>
        </p:spPr>
      </p:sp>
      <p:sp>
        <p:nvSpPr>
          <p:cNvPr id="28" name="Text 26"/>
          <p:cNvSpPr txBox="1"/>
          <p:nvPr/>
        </p:nvSpPr>
        <p:spPr>
          <a:xfrm>
            <a:off x="1112550" y="495778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Periksa: memori, skill, dan pengaturan tidak berubah sama sekali</a:t>
            </a:r>
            <a:endParaRPr lang="en-US" sz="1080" dirty="0"/>
          </a:p>
        </p:txBody>
      </p:sp>
      <p:sp>
        <p:nvSpPr>
          <p:cNvPr id="29" name="Text 27"/>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12 / 12 · DETAIL</a:t>
            </a:r>
            <a:endParaRPr lang="en-US" sz="78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12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Langkah chat pertama (lanjutan)</a:t>
            </a:r>
            <a:endParaRPr lang="en-US" sz="2592" dirty="0"/>
          </a:p>
        </p:txBody>
      </p:sp>
      <p:sp>
        <p:nvSpPr>
          <p:cNvPr id="5" name="Shape 3"/>
          <p:cNvSpPr/>
          <p:nvPr/>
        </p:nvSpPr>
        <p:spPr>
          <a:xfrm>
            <a:off x="731520" y="1577614"/>
            <a:ext cx="10728930" cy="1003005"/>
          </a:xfrm>
          <a:prstGeom prst="roundRect">
            <a:avLst>
              <a:gd name="adj" fmla="val 6929"/>
            </a:avLst>
          </a:prstGeom>
          <a:solidFill>
            <a:srgbClr val="132420"/>
          </a:solidFill>
          <a:ln w="7620">
            <a:solidFill>
              <a:srgbClr val="1D1E21"/>
            </a:solidFill>
            <a:prstDash val="solid"/>
          </a:ln>
        </p:spPr>
      </p:sp>
      <p:sp>
        <p:nvSpPr>
          <p:cNvPr id="6" name="Shape 4"/>
          <p:cNvSpPr/>
          <p:nvPr/>
        </p:nvSpPr>
        <p:spPr>
          <a:xfrm>
            <a:off x="731520" y="1608887"/>
            <a:ext cx="11613" cy="940460"/>
          </a:xfrm>
          <a:prstGeom prst="rect">
            <a:avLst/>
          </a:prstGeom>
          <a:solidFill>
            <a:srgbClr val="62DFB0"/>
          </a:solidFill>
          <a:ln/>
        </p:spPr>
      </p:sp>
      <p:sp>
        <p:nvSpPr>
          <p:cNvPr id="7" name="Text 5"/>
          <p:cNvSpPr txBox="1"/>
          <p:nvPr/>
        </p:nvSpPr>
        <p:spPr>
          <a:xfrm>
            <a:off x="870509" y="1693377"/>
            <a:ext cx="10727466" cy="125639"/>
          </a:xfrm>
          <a:prstGeom prst="rect">
            <a:avLst/>
          </a:prstGeom>
          <a:noFill/>
          <a:ln/>
        </p:spPr>
        <p:txBody>
          <a:bodyPr wrap="square" lIns="0" tIns="0" rIns="0" bIns="0" rtlCol="0" anchor="t"/>
          <a:lstStyle/>
          <a:p>
            <a:pPr algn="l" indent="0" marL="0">
              <a:lnSpc>
                <a:spcPts val="862"/>
              </a:lnSpc>
              <a:buNone/>
            </a:pPr>
            <a:r>
              <a:rPr lang="en-US" sz="638" b="1" spc="38" kern="0" dirty="0">
                <a:solidFill>
                  <a:srgbClr val="62DFB0"/>
                </a:solidFill>
                <a:latin typeface="Arial" pitchFamily="34" charset="0"/>
                <a:ea typeface="Arial" pitchFamily="34" charset="-122"/>
                <a:cs typeface="Arial" pitchFamily="34" charset="-120"/>
              </a:rPr>
              <a:t>KALAU ADA MASALAH</a:t>
            </a:r>
            <a:endParaRPr lang="en-US" sz="638" dirty="0"/>
          </a:p>
        </p:txBody>
      </p:sp>
      <p:sp>
        <p:nvSpPr>
          <p:cNvPr id="8" name="Shape 6"/>
          <p:cNvSpPr/>
          <p:nvPr/>
        </p:nvSpPr>
        <p:spPr>
          <a:xfrm>
            <a:off x="870509" y="1929384"/>
            <a:ext cx="81107" cy="81107"/>
          </a:xfrm>
          <a:prstGeom prst="roundRect">
            <a:avLst>
              <a:gd name="adj" fmla="val 21421"/>
            </a:avLst>
          </a:prstGeom>
          <a:ln w="11430">
            <a:solidFill>
              <a:srgbClr val="62DFB0"/>
            </a:solidFill>
            <a:prstDash val="solid"/>
          </a:ln>
        </p:spPr>
      </p:sp>
      <p:sp>
        <p:nvSpPr>
          <p:cNvPr id="9" name="Text 7"/>
          <p:cNvSpPr txBox="1"/>
          <p:nvPr/>
        </p:nvSpPr>
        <p:spPr>
          <a:xfrm>
            <a:off x="1021110" y="1883938"/>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Balasan kosong atau error autentikasi → kembali ke API Keys, /reload lagi</a:t>
            </a:r>
            <a:endParaRPr lang="en-US" sz="821" dirty="0"/>
          </a:p>
        </p:txBody>
      </p:sp>
      <p:sp>
        <p:nvSpPr>
          <p:cNvPr id="10" name="Shape 8"/>
          <p:cNvSpPr/>
          <p:nvPr/>
        </p:nvSpPr>
        <p:spPr>
          <a:xfrm>
            <a:off x="870509" y="2144268"/>
            <a:ext cx="81107" cy="81107"/>
          </a:xfrm>
          <a:prstGeom prst="roundRect">
            <a:avLst>
              <a:gd name="adj" fmla="val 21421"/>
            </a:avLst>
          </a:prstGeom>
          <a:ln w="11430">
            <a:solidFill>
              <a:srgbClr val="62DFB0"/>
            </a:solidFill>
            <a:prstDash val="solid"/>
          </a:ln>
        </p:spPr>
      </p:sp>
      <p:sp>
        <p:nvSpPr>
          <p:cNvPr id="11" name="Text 9"/>
          <p:cNvSpPr txBox="1"/>
          <p:nvPr/>
        </p:nvSpPr>
        <p:spPr>
          <a:xfrm>
            <a:off x="1021110" y="2098822"/>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Jawaban ada tapi jam tidak disebut → pindah model, yang ini tidak punya tool</a:t>
            </a:r>
            <a:endParaRPr lang="en-US" sz="821" dirty="0"/>
          </a:p>
        </p:txBody>
      </p:sp>
      <p:sp>
        <p:nvSpPr>
          <p:cNvPr id="12" name="Shape 10"/>
          <p:cNvSpPr/>
          <p:nvPr/>
        </p:nvSpPr>
        <p:spPr>
          <a:xfrm>
            <a:off x="870509" y="2359061"/>
            <a:ext cx="81107" cy="81107"/>
          </a:xfrm>
          <a:prstGeom prst="roundRect">
            <a:avLst>
              <a:gd name="adj" fmla="val 21421"/>
            </a:avLst>
          </a:prstGeom>
          <a:ln w="11430">
            <a:solidFill>
              <a:srgbClr val="62DFB0"/>
            </a:solidFill>
            <a:prstDash val="solid"/>
          </a:ln>
        </p:spPr>
      </p:sp>
      <p:sp>
        <p:nvSpPr>
          <p:cNvPr id="13" name="Text 11"/>
          <p:cNvSpPr txBox="1"/>
          <p:nvPr/>
        </p:nvSpPr>
        <p:spPr>
          <a:xfrm>
            <a:off x="1021110" y="2313615"/>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Balasan sangat lambat → wajar untuk tugas berlangkah; ia sedang memakai tool</a:t>
            </a:r>
            <a:endParaRPr lang="en-US" sz="821" dirty="0"/>
          </a:p>
        </p:txBody>
      </p:sp>
      <p:sp>
        <p:nvSpPr>
          <p:cNvPr id="14" name="Shape 12"/>
          <p:cNvSpPr/>
          <p:nvPr/>
        </p:nvSpPr>
        <p:spPr>
          <a:xfrm>
            <a:off x="731520" y="2765969"/>
            <a:ext cx="10728930" cy="927750"/>
          </a:xfrm>
          <a:prstGeom prst="roundRect">
            <a:avLst>
              <a:gd name="adj" fmla="val 7491"/>
            </a:avLst>
          </a:prstGeom>
          <a:solidFill>
            <a:srgbClr val="06070A"/>
          </a:solidFill>
          <a:ln w="7620">
            <a:solidFill>
              <a:srgbClr val="1D1E21"/>
            </a:solidFill>
            <a:prstDash val="solid"/>
          </a:ln>
        </p:spPr>
      </p:sp>
      <p:sp>
        <p:nvSpPr>
          <p:cNvPr id="15" name="Shape 13"/>
          <p:cNvSpPr/>
          <p:nvPr/>
        </p:nvSpPr>
        <p:spPr>
          <a:xfrm>
            <a:off x="739110" y="2773558"/>
            <a:ext cx="10713750" cy="201991"/>
          </a:xfrm>
          <a:prstGeom prst="roundRect">
            <a:avLst>
              <a:gd name="adj" fmla="val 31553"/>
            </a:avLst>
          </a:prstGeom>
          <a:solidFill>
            <a:srgbClr val="0E0F12"/>
          </a:solidFill>
          <a:ln/>
        </p:spPr>
      </p:sp>
      <p:sp>
        <p:nvSpPr>
          <p:cNvPr id="16" name="Shape 14"/>
          <p:cNvSpPr/>
          <p:nvPr/>
        </p:nvSpPr>
        <p:spPr>
          <a:xfrm>
            <a:off x="739110" y="2870759"/>
            <a:ext cx="10713750" cy="104790"/>
          </a:xfrm>
          <a:prstGeom prst="rect">
            <a:avLst/>
          </a:prstGeom>
          <a:solidFill>
            <a:srgbClr val="0E0F12"/>
          </a:solidFill>
          <a:ln/>
        </p:spPr>
      </p:sp>
      <p:sp>
        <p:nvSpPr>
          <p:cNvPr id="17" name="Shape 15"/>
          <p:cNvSpPr/>
          <p:nvPr/>
        </p:nvSpPr>
        <p:spPr>
          <a:xfrm>
            <a:off x="731520" y="2975549"/>
            <a:ext cx="10728930" cy="0"/>
          </a:xfrm>
          <a:prstGeom prst="line">
            <a:avLst/>
          </a:prstGeom>
          <a:noFill/>
          <a:ln w="7620">
            <a:solidFill>
              <a:srgbClr val="1D1E21"/>
            </a:solidFill>
            <a:prstDash val="solid"/>
          </a:ln>
        </p:spPr>
      </p:sp>
      <p:sp>
        <p:nvSpPr>
          <p:cNvPr id="18" name="Text 16"/>
          <p:cNvSpPr txBox="1"/>
          <p:nvPr/>
        </p:nvSpPr>
        <p:spPr>
          <a:xfrm>
            <a:off x="812627" y="2818089"/>
            <a:ext cx="2128083" cy="120426"/>
          </a:xfrm>
          <a:prstGeom prst="rect">
            <a:avLst/>
          </a:prstGeom>
          <a:noFill/>
          <a:ln/>
        </p:spPr>
        <p:txBody>
          <a:bodyPr wrap="square" lIns="0" tIns="0" rIns="0" bIns="0" rtlCol="0" anchor="t"/>
          <a:lstStyle/>
          <a:p>
            <a:pPr algn="l" indent="0" marL="0">
              <a:lnSpc>
                <a:spcPts val="830"/>
              </a:lnSpc>
              <a:buNone/>
            </a:pPr>
            <a:r>
              <a:rPr lang="en-US" sz="593" dirty="0">
                <a:solidFill>
                  <a:srgbClr val="B9C0CD"/>
                </a:solidFill>
                <a:latin typeface="Courier New" pitchFamily="34" charset="0"/>
                <a:ea typeface="Courier New" pitchFamily="34" charset="-122"/>
                <a:cs typeface="Courier New" pitchFamily="34" charset="-120"/>
              </a:rPr>
              <a:t>opsional — custom persona, kirim di chat</a:t>
            </a:r>
            <a:endParaRPr lang="en-US" sz="593" dirty="0"/>
          </a:p>
        </p:txBody>
      </p:sp>
      <p:sp>
        <p:nvSpPr>
          <p:cNvPr id="19" name="Text 17"/>
          <p:cNvSpPr txBox="1"/>
          <p:nvPr/>
        </p:nvSpPr>
        <p:spPr>
          <a:xfrm>
            <a:off x="824149" y="3056656"/>
            <a:ext cx="10543672" cy="573329"/>
          </a:xfrm>
          <a:prstGeom prst="rect">
            <a:avLst/>
          </a:prstGeom>
          <a:noFill/>
          <a:ln/>
        </p:spPr>
        <p:txBody>
          <a:bodyPr wrap="square" lIns="0" tIns="0" rIns="0" bIns="0" rtlCol="0" anchor="t"/>
          <a:lstStyle/>
          <a:p>
            <a:pPr indent="0" marL="0">
              <a:lnSpc>
                <a:spcPts val="1094"/>
              </a:lnSpc>
              <a:buNone/>
            </a:pPr>
            <a:r>
              <a:rPr lang="en-US" sz="684" dirty="0">
                <a:solidFill>
                  <a:srgbClr val="B9C0CD"/>
                </a:solidFill>
                <a:latin typeface="Courier New" pitchFamily="34" charset="0"/>
                <a:ea typeface="Courier New" pitchFamily="34" charset="-122"/>
                <a:cs typeface="Courier New" pitchFamily="34" charset="-120"/>
              </a:rPr>
              <a:t>Tolong perbarui SOUL.md kamu: namamu "Ranti",</a:t>
            </a:r>
            <a:endParaRPr lang="en-US" sz="684" dirty="0"/>
          </a:p>
          <a:p>
            <a:pPr indent="0" marL="0">
              <a:lnSpc>
                <a:spcPts val="1094"/>
              </a:lnSpc>
              <a:buNone/>
            </a:pPr>
            <a:r>
              <a:rPr lang="en-US" sz="684" dirty="0">
                <a:solidFill>
                  <a:srgbClr val="B9C0CD"/>
                </a:solidFill>
                <a:latin typeface="Courier New" pitchFamily="34" charset="0"/>
                <a:ea typeface="Courier New" pitchFamily="34" charset="-122"/>
                <a:cs typeface="Courier New" pitchFamily="34" charset="-120"/>
              </a:rPr>
              <a:t>asisten khusus divisi &lt;NAMA_DIVISI&gt; di perusahaan kami.</a:t>
            </a:r>
            <a:endParaRPr lang="en-US" sz="684" dirty="0"/>
          </a:p>
          <a:p>
            <a:pPr indent="0" marL="0">
              <a:lnSpc>
                <a:spcPts val="1094"/>
              </a:lnSpc>
              <a:buNone/>
            </a:pPr>
            <a:r>
              <a:rPr lang="en-US" sz="684" dirty="0">
                <a:solidFill>
                  <a:srgbClr val="B9C0CD"/>
                </a:solidFill>
                <a:latin typeface="Courier New" pitchFamily="34" charset="0"/>
                <a:ea typeface="Courier New" pitchFamily="34" charset="-122"/>
                <a:cs typeface="Courier New" pitchFamily="34" charset="-120"/>
              </a:rPr>
              <a:t>Gaya bicaramu ramah dan ringkas, selalu pakai Bahasa Indonesia,</a:t>
            </a:r>
            <a:endParaRPr lang="en-US" sz="684" dirty="0"/>
          </a:p>
          <a:p>
            <a:pPr indent="0" marL="0">
              <a:lnSpc>
                <a:spcPts val="1094"/>
              </a:lnSpc>
              <a:buNone/>
            </a:pPr>
            <a:r>
              <a:rPr lang="en-US" sz="684" dirty="0">
                <a:solidFill>
                  <a:srgbClr val="B9C0CD"/>
                </a:solidFill>
                <a:latin typeface="Courier New" pitchFamily="34" charset="0"/>
                <a:ea typeface="Courier New" pitchFamily="34" charset="-122"/>
                <a:cs typeface="Courier New" pitchFamily="34" charset="-120"/>
              </a:rPr>
              <a:t>dan selalu tanya konfirmasi sebelum mengirim email atau data ke pihak luar.</a:t>
            </a:r>
            <a:endParaRPr lang="en-US" sz="684" dirty="0"/>
          </a:p>
        </p:txBody>
      </p:sp>
      <p:sp>
        <p:nvSpPr>
          <p:cNvPr id="20" name="Shape 18"/>
          <p:cNvSpPr/>
          <p:nvPr/>
        </p:nvSpPr>
        <p:spPr>
          <a:xfrm>
            <a:off x="731520" y="3878976"/>
            <a:ext cx="10728930" cy="1217889"/>
          </a:xfrm>
          <a:prstGeom prst="roundRect">
            <a:avLst>
              <a:gd name="adj" fmla="val 5706"/>
            </a:avLst>
          </a:prstGeom>
          <a:solidFill>
            <a:srgbClr val="132420"/>
          </a:solidFill>
          <a:ln w="7620">
            <a:solidFill>
              <a:srgbClr val="1D1E21"/>
            </a:solidFill>
            <a:prstDash val="solid"/>
          </a:ln>
        </p:spPr>
      </p:sp>
      <p:sp>
        <p:nvSpPr>
          <p:cNvPr id="21" name="Shape 19"/>
          <p:cNvSpPr/>
          <p:nvPr/>
        </p:nvSpPr>
        <p:spPr>
          <a:xfrm>
            <a:off x="731520" y="3910249"/>
            <a:ext cx="11613" cy="1155344"/>
          </a:xfrm>
          <a:prstGeom prst="rect">
            <a:avLst/>
          </a:prstGeom>
          <a:solidFill>
            <a:srgbClr val="62DFB0"/>
          </a:solidFill>
          <a:ln/>
        </p:spPr>
      </p:sp>
      <p:sp>
        <p:nvSpPr>
          <p:cNvPr id="22" name="Text 20"/>
          <p:cNvSpPr txBox="1"/>
          <p:nvPr/>
        </p:nvSpPr>
        <p:spPr>
          <a:xfrm>
            <a:off x="870509" y="3994831"/>
            <a:ext cx="10727466" cy="125639"/>
          </a:xfrm>
          <a:prstGeom prst="rect">
            <a:avLst/>
          </a:prstGeom>
          <a:noFill/>
          <a:ln/>
        </p:spPr>
        <p:txBody>
          <a:bodyPr wrap="square" lIns="0" tIns="0" rIns="0" bIns="0" rtlCol="0" anchor="t"/>
          <a:lstStyle/>
          <a:p>
            <a:pPr algn="l" indent="0" marL="0">
              <a:lnSpc>
                <a:spcPts val="862"/>
              </a:lnSpc>
              <a:buNone/>
            </a:pPr>
            <a:r>
              <a:rPr lang="en-US" sz="638" b="1" spc="38" kern="0" dirty="0">
                <a:solidFill>
                  <a:srgbClr val="62DFB0"/>
                </a:solidFill>
                <a:latin typeface="Arial" pitchFamily="34" charset="0"/>
                <a:ea typeface="Arial" pitchFamily="34" charset="-122"/>
                <a:cs typeface="Arial" pitchFamily="34" charset="-120"/>
              </a:rPr>
              <a:t>SUPAYA PERSONA BARUNYA TERPAKAI</a:t>
            </a:r>
            <a:endParaRPr lang="en-US" sz="638" dirty="0"/>
          </a:p>
        </p:txBody>
      </p:sp>
      <p:sp>
        <p:nvSpPr>
          <p:cNvPr id="23" name="Shape 21"/>
          <p:cNvSpPr/>
          <p:nvPr/>
        </p:nvSpPr>
        <p:spPr>
          <a:xfrm>
            <a:off x="870509" y="4230837"/>
            <a:ext cx="81107" cy="81107"/>
          </a:xfrm>
          <a:prstGeom prst="roundRect">
            <a:avLst>
              <a:gd name="adj" fmla="val 21421"/>
            </a:avLst>
          </a:prstGeom>
          <a:ln w="11430">
            <a:solidFill>
              <a:srgbClr val="62DFB0"/>
            </a:solidFill>
            <a:prstDash val="solid"/>
          </a:ln>
        </p:spPr>
      </p:sp>
      <p:sp>
        <p:nvSpPr>
          <p:cNvPr id="24" name="Text 22"/>
          <p:cNvSpPr txBox="1"/>
          <p:nvPr/>
        </p:nvSpPr>
        <p:spPr>
          <a:xfrm>
            <a:off x="1021110" y="4185392"/>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SOUL.md adalah identitas utama Hermes — ia menulisnya ke ~/.hermes/SOUL.md di server</a:t>
            </a:r>
            <a:endParaRPr lang="en-US" sz="821" dirty="0"/>
          </a:p>
        </p:txBody>
      </p:sp>
      <p:sp>
        <p:nvSpPr>
          <p:cNvPr id="25" name="Shape 23"/>
          <p:cNvSpPr/>
          <p:nvPr/>
        </p:nvSpPr>
        <p:spPr>
          <a:xfrm>
            <a:off x="870509" y="4445721"/>
            <a:ext cx="81107" cy="81107"/>
          </a:xfrm>
          <a:prstGeom prst="roundRect">
            <a:avLst>
              <a:gd name="adj" fmla="val 21421"/>
            </a:avLst>
          </a:prstGeom>
          <a:ln w="11430">
            <a:solidFill>
              <a:srgbClr val="62DFB0"/>
            </a:solidFill>
            <a:prstDash val="solid"/>
          </a:ln>
        </p:spPr>
      </p:sp>
      <p:sp>
        <p:nvSpPr>
          <p:cNvPr id="26" name="Text 24"/>
          <p:cNvSpPr txBox="1"/>
          <p:nvPr/>
        </p:nvSpPr>
        <p:spPr>
          <a:xfrm>
            <a:off x="1021110" y="4400184"/>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Perubahan baru terasa di sesi baru: klik New chat di rail kanan, atau ketik /new</a:t>
            </a:r>
            <a:endParaRPr lang="en-US" sz="821" dirty="0"/>
          </a:p>
        </p:txBody>
      </p:sp>
      <p:sp>
        <p:nvSpPr>
          <p:cNvPr id="27" name="Shape 25"/>
          <p:cNvSpPr/>
          <p:nvPr/>
        </p:nvSpPr>
        <p:spPr>
          <a:xfrm>
            <a:off x="870509" y="4660514"/>
            <a:ext cx="81107" cy="81107"/>
          </a:xfrm>
          <a:prstGeom prst="roundRect">
            <a:avLst>
              <a:gd name="adj" fmla="val 21421"/>
            </a:avLst>
          </a:prstGeom>
          <a:ln w="11430">
            <a:solidFill>
              <a:srgbClr val="62DFB0"/>
            </a:solidFill>
            <a:prstDash val="solid"/>
          </a:ln>
        </p:spPr>
      </p:sp>
      <p:sp>
        <p:nvSpPr>
          <p:cNvPr id="28" name="Text 26"/>
          <p:cNvSpPr txBox="1"/>
          <p:nvPr/>
        </p:nvSpPr>
        <p:spPr>
          <a:xfrm>
            <a:off x="1021110" y="4615068"/>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Sapa lagi, lalu lihat apakah nama dan gaya bicaranya sudah berubah</a:t>
            </a:r>
            <a:endParaRPr lang="en-US" sz="821" dirty="0"/>
          </a:p>
        </p:txBody>
      </p:sp>
      <p:sp>
        <p:nvSpPr>
          <p:cNvPr id="29" name="Shape 27"/>
          <p:cNvSpPr/>
          <p:nvPr/>
        </p:nvSpPr>
        <p:spPr>
          <a:xfrm>
            <a:off x="870509" y="4875398"/>
            <a:ext cx="81107" cy="81107"/>
          </a:xfrm>
          <a:prstGeom prst="roundRect">
            <a:avLst>
              <a:gd name="adj" fmla="val 21421"/>
            </a:avLst>
          </a:prstGeom>
          <a:ln w="11430">
            <a:solidFill>
              <a:srgbClr val="62DFB0"/>
            </a:solidFill>
            <a:prstDash val="solid"/>
          </a:ln>
        </p:spPr>
      </p:sp>
      <p:sp>
        <p:nvSpPr>
          <p:cNvPr id="30" name="Text 28"/>
          <p:cNvSpPr txBox="1"/>
          <p:nvPr/>
        </p:nvSpPr>
        <p:spPr>
          <a:xfrm>
            <a:off x="1021110" y="4829952"/>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Alternatif tanpa chat: halaman Profiles → kartu profil Anda → Edit SOUL</a:t>
            </a:r>
            <a:endParaRPr lang="en-US" sz="821" dirty="0"/>
          </a:p>
        </p:txBody>
      </p:sp>
      <p:sp>
        <p:nvSpPr>
          <p:cNvPr id="31" name="Text 29"/>
          <p:cNvSpPr txBox="1"/>
          <p:nvPr/>
        </p:nvSpPr>
        <p:spPr>
          <a:xfrm>
            <a:off x="731520" y="5282214"/>
            <a:ext cx="4585899" cy="815370"/>
          </a:xfrm>
          <a:prstGeom prst="rect">
            <a:avLst/>
          </a:prstGeom>
          <a:noFill/>
          <a:ln/>
        </p:spPr>
        <p:txBody>
          <a:bodyPr wrap="square" lIns="0" tIns="0" rIns="0" bIns="0" rtlCol="0" anchor="t"/>
          <a:lstStyle/>
          <a:p>
            <a:pPr algn="l" indent="0" marL="0">
              <a:lnSpc>
                <a:spcPts val="1555"/>
              </a:lnSpc>
              <a:buNone/>
            </a:pPr>
            <a:r>
              <a:rPr lang="en-US" sz="1003" dirty="0">
                <a:solidFill>
                  <a:srgbClr val="7B8494"/>
                </a:solidFill>
                <a:latin typeface="Arial" pitchFamily="34" charset="0"/>
                <a:ea typeface="Arial" pitchFamily="34" charset="-122"/>
                <a:cs typeface="Arial" pitchFamily="34" charset="-120"/>
              </a:rPr>
              <a:t>Ide per divisi — Marketing: 5 ide judul artikel. Sales: draf follow-up klien. PPIC: </a:t>
            </a:r>
            <a:br/>
            <a:r>
              <a:rPr lang="en-US" sz="1003" dirty="0">
                <a:solidFill>
                  <a:srgbClr val="7B8494"/>
                </a:solidFill>
                <a:latin typeface="Arial" pitchFamily="34" charset="0"/>
                <a:ea typeface="Arial" pitchFamily="34" charset="-122"/>
                <a:cs typeface="Arial" pitchFamily="34" charset="-120"/>
              </a:rPr>
              <a:t>jelaskan beda MRP, safety stock, reorder point. HR: 10 pertanyaan </a:t>
            </a:r>
            <a:br/>
            <a:r>
              <a:rPr lang="en-US" sz="1003" dirty="0">
                <a:solidFill>
                  <a:srgbClr val="7B8494"/>
                </a:solidFill>
                <a:latin typeface="Arial" pitchFamily="34" charset="0"/>
                <a:ea typeface="Arial" pitchFamily="34" charset="-122"/>
                <a:cs typeface="Arial" pitchFamily="34" charset="-120"/>
              </a:rPr>
              <a:t>wawancara. IT: cek RAM dan CPU server. Manajemen: 5 poin sebelum </a:t>
            </a:r>
            <a:br/>
            <a:r>
              <a:rPr lang="en-US" sz="1003" dirty="0">
                <a:solidFill>
                  <a:srgbClr val="7B8494"/>
                </a:solidFill>
                <a:latin typeface="Arial" pitchFamily="34" charset="0"/>
                <a:ea typeface="Arial" pitchFamily="34" charset="-122"/>
                <a:cs typeface="Arial" pitchFamily="34" charset="-120"/>
              </a:rPr>
              <a:t>mengadopsi AI agent.</a:t>
            </a:r>
            <a:endParaRPr lang="en-US" sz="1003" dirty="0"/>
          </a:p>
        </p:txBody>
      </p:sp>
      <p:sp>
        <p:nvSpPr>
          <p:cNvPr id="32" name="Text 3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12 / 12 · DETAIL</a:t>
            </a:r>
            <a:endParaRPr lang="en-US" sz="78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TSP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Hermes Training</dc:title>
  <dc:subject>Purnama Group · Dari belum punya apa-apa → punya Hermes yang bekerja</dc:subject>
  <dc:creator>-</dc:creator>
  <cp:lastModifiedBy>-</cp:lastModifiedBy>
  <cp:revision>1</cp:revision>
  <dcterms:created xsi:type="dcterms:W3CDTF">2026-09-28T06:09:57Z</dcterms:created>
  <dcterms:modified xsi:type="dcterms:W3CDTF">2026-09-28T06:09:57Z</dcterms:modified>
</cp:coreProperties>
</file>