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Lst>
  <p:notesMasterIdLst>
    <p:notesMasterId r:id="rId1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notesMaster" Target="notesMasters/notesMaster1.xml"/><Relationship Id="rId116" Type="http://schemas.openxmlformats.org/officeDocument/2006/relationships/presProps" Target="presProps.xml"/><Relationship Id="rId117" Type="http://schemas.openxmlformats.org/officeDocument/2006/relationships/viewProps" Target="viewProps.xml"/><Relationship Id="rId118" Type="http://schemas.openxmlformats.org/officeDocument/2006/relationships/theme" Target="theme/theme1.xml"/><Relationship Id="rId1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Selamat pagi. Hari ini formatnya berbeda dari sesi sharing biasa — ini workshop, jadi sebagian besar waktu kita dipakai mengerjakan, bukan mendengarkan.
Komposisinya kira-kira 30% saya menjelaskan, 50% Anda mengerjakan di laptop, 20% tantangan.
Satu hal yang saya minta sejak sekarang: kalau ada yang tidak jalan, angkat tangan segera. Jangan menunggu sampai kita pindah chapter — ada dua assistant yang siap keliling.
[Jangan mulai dari teori. Langsung ke slide berikutnya: tunjukkan apa yang akan mereka miliki.]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bukan daftar fitur Hermes. Ini daftar yang ada di VPS Anda saat kita selesai sore ini.
Perhatikan baris terakhir: satu use-case yang jalan. Itu yang membedakan 'tahu Hermes' dengan 'punya Hermes'.
Soal checkpoint: aturannya keras karena setiap chapter menumpuk di atas chapter sebelumnya. Kalau model Anda belum jalan, chapter profile tidak akan masuk.
[Kalau ada yang tertinggal, pasangkan dengan yang sudah lulus. Jangan hentikan seluruh kelas — dan jangan biarkan satu orang tertinggal sendirian sampai makan siang.]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 mulai dari perbedaan yang paling sering kabur.
Tugas yang sama: 'rangkum kebijakan cuti terbaru kita'. Chatbot akan menjawab dari ingatannya — dan kalau kebijakannya berubah bulan lalu, jawabannya salah dengan nada yakin.
Agent akan mencari dokumennya dulu, membacanya, baru merangkum. Lebih lambat, dan itu justru yang kita mau.
Nanti di chapter 05 Anda akan menjalankan perbandingan ini sendiri — prompt yang sama, dua kali, dan Anda lihat bedanya di layar Anda.
[Jangan berdebat soal model mana yang lebih pintar. Itu bukan pertanyaan hari 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kesalahpahaman nomor satu, dan saya sengaja menaruhnya di awal: orang menyebut 'Hermes' padahal yang dimaksud modelnya.
Hermes adalah agent-nya. Model adalah otak yang dia panggil. Anda bisa menukar otaknya sore ini dan Hermes-nya tetap Hermes yang sama — profile Anda, skill Anda, memory Anda tidak hilang.
Analogi empat baris itu akan saya ulang tiga kali lagi hari ini: di chapter model, chapter tools, dan chapter skill. Kalau Anda ingat satu hal dari pagi ini, ingat yang itu.
[Buka sidebar di slide ini — peta arsitekturnya lengkap di situ, dan peserta bisa kembali ke sana dari handout kapan pun.]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04 — Hermes ≠ model.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Satu kalimat: model itu yang menghasilkan kalimat.
Yang sering dilupakan: model punya batas yang akan Anda rasakan hari ini juga — rate limit dan biaya. Chapter 04 membahas apa yang terjadi saat batas itu kena.
Poin ketiga yang paling penting: model bukan sumber kebenaran. Kalau ia tidak tahu, dia harus mencari. Itu sebabnya chapter tools 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Agent itu yang memutuskan. Anda memberi tujuan, dia menyusun langkahnya.
Bagian 'memilih tool' inilah yang membuat orang pertama kali merasa ini berbeda: Anda tidak menyuruh dia mencari, Anda menyuruh dia menjawab — dan dia memutuskan sendiri bahwa perlu mencari.
Yang ketiga jangan dilewat: agent yang baik berhenti dan bertanya. Kita bahas batasnya di chapter 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Profile sering disalahartikan sebagai 'model lain'. Bukan.
Profile adalah paket: konteks apa yang dia bawa, bagaimana dia berperilaku, tool mana yang aktif, skill mana yang termuat, dan apa yang tidak boleh dia lakukan.
Chapter 06 Anda akan membuat dua profile dan membuktikan sendiri perilakunya berbeda — dengan prompt yang identik.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Skill adalah jawaban untuk 'saya harus menjelaskan hal yang sama setiap kali'.
Yang membuat ini efisien: skill tidak selalu dimuat. Dia dibaca saat relevan — jadi Anda bisa punya banyak skill tanpa membuat setiap percakapan jadi berat.
Chapter 07 adalah checkpoint terbesar hari ini: Anda menulis satu skill sendiri. Itu yang menentukan apakah Anda bisa melanjutkan sendiri setelah hari 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Tool itu tangan. Tanpa tool, agent hanya bisa bicara.
Yang penting: tool = izin. Yang tidak Anda aktifkan tidak bisa dia pakai. Ini bukan pengaturan kenyamanan, ini pengaturan keamanan.
Workspace adalah tempat tangan itu bekerja. Hari ini workspace Anda adalah VPS Anda — bukan laptop Anda. Laptop Anda hanya jendela.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Memory dan execution saya gabung karena keduanya soal hal yang bertahan setelah percakapan selesai.
Beda memory dan skill sering rancu, dan kita bahas lagi di chapter 07: memory itu fakta, skill itu prosedur. 'Saya pakai Postgres' itu memory. 'Cara deploy ke staging' itu skill.
Execution adalah bagian yang membuat ini terasa nyata — dan juga bagian yang perlu batas. Itu chapter 05.
[Di sini konsepnya habis. Jangan tambah definisi baru setelah slide ini — sisa hari sudah penuh.]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Tiga lapis ini harus hidup bersamaan. Kalau satu mati, yang Anda lihat adalah error yang terasa seperti masalah Hermes padahal bukan.
Yang perlu saya tegaskan: laptop Anda hanya jendela. Tidak ada yang kita install di laptop hari ini.
Hermes sudah terpasang dan berjalan di VPS masing-masing — itu sengaja, supaya tidak ada satu jam pertama yang habis untuk perbedaan macOS, Windows, dan Linux.
[GAP — prosedur akses VPS: host, user, distribusi kunci. Isi slide berikutnya dengan prosedur nyata sebelum hari-H.]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11 — Peta environment.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Checklist ini seharusnya sudah Anda lalui H-3. Kalau ada yang belum, sekaranglah waktunya — dan tolong bilang, jangan diam.
Saya beri 25 menit untuk chapter ini dan itu untuk VERIFIKASI. Kalau ada yang baru mulai membuat akun sekarang, kita akan kehilangan chapter skill di sore hari. Itu pertukaran yang saya ingin Anda tahu.
Baris Google Workspace ada karena chapter 08 butuh akun yang bisa diotorisasi. Kalau organisasi Anda memakai Advanced Protection, alur OAuth-nya akan gagal sampai admin meng-allowlist client ID — dan itu tidak bisa diselesaikan hari ini.
[Tanya langsung: siapa yang belum bisa SSH? Hitung tangan. Itu angka yang menentukan apakah jadwal hari ini realistis.]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12 — Pre-flight.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 kredensial ini sering tercampur dalam kepala peserta, lalu muncul kalimat 'API key saya tidak jalan' padahal yang salah adalah SSH-nya.
Kredensial VPS membuka pintu ke tempat Hermes hidup. API key membuka pintu ke otaknya. Keduanya harus ada, dan keduanya gagal dengan cara yang berbeda.
Satu aturan yang berlaku sepanjang hari: API key tidak disimpan di laptop Anda. Dia tinggal di dalam VPS.
[GAP — slide ini masih memakai placeholder. Isi prosedur akses VPS yang sebenarnya sebelum hari-H; sidebar-nya sudah menandai apa saja yang dibutuhkan.]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13 — Kredensial.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Checkpoint pertama, dan yang paling mudah. Kalau di sini sudah tersendat, chapter berikutnya tidak akan jalan.
hermes doctor adalah perintah yang akan Anda pakai lagi setiap kali ada yang aneh. Dia bukan hanya bilang 'ada masalah', dia bilang apa yang kurang.
[Hitung siapa yang sudah lulus sebelum lanjut. Kalau di bawah 80%, ambil 5 menit lagi di sini — jangan bawa masalah SSH ke chapter 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14 — Checkpoint #0.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Semua perintah dari sini sampai sore dijalankan di dalam VPS, bukan di laptop Anda. Ini sumber kebingungan paling umum di workshop seperti ini.
Saran praktis: buka dua terminal. Satu untuk sesi Hermes, satu untuk melihat file dan konfigurasi. Tanpa itu Anda akan keluar-masuk sesi terus.
[Tunggu sampai semua orang prompt-nya berubah. Baru lanjut.]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15 — Masuk ke VPS.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 sengaja tidak menyuruh Anda menginstal apa pun. Instalasi di 15 laptop berbeda adalah cara tercepat kehilangan satu jam.
Tiga perintah ini yang Anda jalankan. Kalau hermes doctor memunculkan sesuatu yang merah, itu yang kita selesaikan sekarang.
Buka sidebar — di situ ada cara installer resmi bekerja. Anda tidak menjalankannya hari ini, tapi Anda akan butuh itu kalau nanti memasang di mesin sendiri.
[Kalau ada peserta yang kredensialnya bermasalah, pindahkan ke VPS cadangan sekarang. Jangan biarkan dia menunggu — chapter 04 sampai 08 semuanya menumpuk di atas chapter 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16 — Verifikasi.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16 — Verifikasi.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Satu direktori. Itu kabar baiknya — kalau Anda ingin memindahkan Hermes ke mesin lain, yang Anda bawa adalah folder ini.
Dua baris pertama yang paling sering Anda sentuh hari ini: config.yaml dan .env. Slide berikutnya menjelaskan kenapa dua, bukan satu.
SOUL.md menarik untuk disebut sekarang tapi jangan dibahas dalam — itu yang menentukan karakter dan cara agent berkomunikasi, dan bukan bagian checkpoint hari ini.
[Suruh mereka menjalankan ls -la ~/.hermes/ sendiri. Melihat foldernya nyata mengubah cara mereka berpikir tentang 'AI' jadi 'program yang saya punya'.]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17 — Struktur direktori.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Kenapa dua file, bukan satu? Karena satu boleh Anda tunjukkan ke layar proyektor dan satu tidak.
Yang perlu Anda hafal cuma satu hal: pakai hermes config set, dan biarkan dia memutuskan file mana. API key otomatis masuk .env.
Urutan prioritasnya ada di sidebar. Yang praktis: --model pada satu perintah menang atas config.yaml — jadi itu cara aman menguji model lain tanpa mengubah default Anda. Kita pakai itu di chapter 04.
[Jangan ajari mereka mengedit YAML dengan tangan. Slide berikutnya tentang itu.]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18 — config vs .env.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18 — config vs .env.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pesan pendek tapi saya ingin ditekankan: mengedit config.yaml langsung adalah cara paling cepat membuat Hermes tidak mau start.
Indentasi YAML tidak memaafkan. Wizard memvalidasi, editor tidak.
hermes model akan kita pakai di chapter berikutnya, jadi kenali namanya sekarang.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19 — Setup aman.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Checkpoint terpenting hari ini. Kalau ini tidak lulus, tidak ada chapter setelahnya yang bisa dikerjakan.
hermes chat -q hanya menjawab lalu keluar — jadi tidak ada sesi yang menggantung di terminal peserta.
Kalau jawabannya keluar, artinya rantai lengkap: SSH jalan, Hermes jalan, provider jalan, model jalan.
[Ini titik di mana buffer 15 menit dipakai. Jangan lanjut di bawah 90% lulus — biaya menyeret peserta yang tertinggal makin besar di tiap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20 — Checkpoint #1.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 ulang jangkar pagi ini karena chapter ini paling mudah membuat orang lupa bahwa Hermes dan model itu dua hal.
Yang akan Anda lakukan 40 menit ke depan: memilih provider, memasang key, memilih model, lalu mengganti model dan mengembalikannya.
Learning objective-nya spesifik: Anda bisa mengganti model TANPA panduan. Bukan bisa mengikuti langkah saya.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21 — Otak bisa ditukar.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slide yang menyelamatkan Anda dari 20 menit kebingungan nanti.
hermes model dijalankan di terminal dan bisa melakukan segalanya. /model dijalankan di dalam chat dan HANYA bisa berpindah antar yang sudah disiapkan.
Jadi kalau Anda ingin menambah provider baru dan mencoba lewat /model, dia tidak akan menawarkannya — dan rasanya seperti fiturnya tidak ada.
Urutan yang benar: keluar sesi, hermes model, buka sesi baru.
[Ini tempat paling sering peserta tersesat di chapter ini. Ulangi urutannya dua kali.]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22 — hermes model vs /model.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Bagian ini penting untuk kita di TSP, karena tidak semua model yang kita pakai datang dari provider besar.
Aturannya sederhana: kalau endpoint-nya bicara OpenAI-compatible — artinya punya /v1/chat/completions — Hermes bisa memakainya. Ini disebut eksplisit di dokumentasi resmi, jadi bukan trik.
[GAP — Sumopod. Nilai base URL, env var, dan daftar model belum ada, dan sengaja tidak saya isi. Kalau belum siap saat hari-H, bawakan slide ini dengan contoh localhost saja dan katakan terus terang bahwa konfigurasi Sumopod menyusul.]
[Jangan menyebut angka atau nama model Sumopod dari ingatan di depan peserta — mereka akan menyalinnya.]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23 — Custom endpoint.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23 — Custom endpoint.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 cara: mengubah default, atau override sekali jalan.
Override sekali jalan itu yang saya sarankan untuk eksperimen — karena default Anda tidak berubah dan Anda tidak lupa mengembalikannya.
Latihan yang akan dinilai ada di sidebar. Ganti, kirim prompt, ganti kembali, lalu ulangi tanpa melihat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24 — Ganti model.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bagian yang sering dilewat di pelatihan lain, padahal ini yang Anda rasakan di hari kerja: provider kena rate limit, dan pekerjaan berhenti.
Tiga lapis resiliensinya ada di slide. Yang pertama dicoba adalah rotasi key untuk provider yang sama — baru setelah itu pindah provider.
Dua fakta di sidebar yang saya minta Anda catat. Pertama, fallback itu per-turn: pesan berikutnya kembali ke model utama. Jadi kalau provider utama Anda sedang buruk, Anda akan kena lagi.
Kedua, dan ini soal biaya: pindah provider menghapus prompt cache. Permintaan setelahnya membaca ulang seluruh riwayat dengan harga input penuh, bukan tarif cache yang jauh lebih murah. Sesi panjang yang bolak-balik bisa mahal sekali.
[Kalau ada yang bertanya angka penghematan cache, jangan sebut persentase spesifik — cukup katakan 'jauh lebih murah' dan arahkan ke dokumentasi provider masing-masing.]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25 — Fallback.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25 — Fallback.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Kriteria ketiga sengaja berbunyi 'tanpa panduan'. Saya akan minta beberapa orang melakukannya sambil saya diam.
Perintah ketiga di sidebar menarik: tanya modelnya sendiri model apa dia. Jawabannya tidak selalu akurat — dan itu pelajaran kecil yang bagus soal jangan percaya model untuk fakta tentang dirinya.
[Setelah checkpoint ini masuk makan siang. Pastikan semua orang lulus sebelum istirahat — memperbaiki setelah makan siang jauh lebih lambat.]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26 — Checkpoint #2.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Jangkar yang sama, bagian ketiga. Sampai sekarang Hermes Anda punya otak tapi belum punya tangan.
40 menit ke depan: mengaktifkan tool, memahami batasnya, dan menjalankan perbandingan chatbot versus agent dengan mata Anda sendiri.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Tool dikelompokkan jadi toolset. Anda mengaktifkan grup, bukan memilih tool satu-satu — itu keputusan desain yang membuat pengaturan izin tetap bisa dibaca.
Perhatikan toolset safe di baris terakhir tabel. Itu cara resmi membuat sesi read-only: bisa mencari dan membaca, tidak bisa menulis file atau menjalankan terminal.
Untuk latihan berikutnya kita pakai --toolsets web saja, supaya jelas bahwa kemampuan mencari itu yang membuat perbedaan.
[Suruh mereka menjalankan hermes tools sekali supaya melihat UI-nya, lalu keluar. Jangan biarkan mereka mengubah banyak hal di situ sekarang.]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28 — Toolset.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28 — Toolset.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Satu kalimat yang saya ingin Anda bawa pulang: tool itu izin.
Agent tidak bisa melakukan apa pun yang tool-nya tidak aktif. Jadi pertanyaan keamanannya bukan 'apakah AI ini aman', tapi 'tool apa yang saya beri'.
Toolset safe berguna praktis, bukan hanya teoretis: kalau Anda mendemokan sesuatu ke orang lain dan tidak ingin ada file yang berubah, jalankan dengan safe.
[Kalau ada pertanyaan soal risiko, arahkan ke sini, jangan ke debat umum tentang AI. Yang konkret: toolset mana yang aktif.]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bagian yang saya paling ingin Anda kerjakan sendiri, bukan saya demokan.
Pilih topik yang Anda tahu jawabannya dan yang berubah belakangan — kalau topiknya stabil, kedua jawaban terlihat sama dan Anda tidak belajar apa-apa.
Yang saya ingin Anda lihat: jawaban kedua lebih lambat dan menyertakan URL. Kelambatan itu bukan kekurangan, itu buktinya dia benar-benar mencari.
[Minta 2-3 peserta membacakan selisih yang mereka dapat. Ini momen yang paling meyakinkan di chapter ini, dan lebih kuat kalau datang dari peserta.]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30 — Challenge.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Kriteria ketiga yang menentukan: sumber dikembalikan.
Saya sengaja keras di sini karena inilah kebiasaan yang ingin saya tanamkan — jawaban tanpa sumber tidak bisa diperiksa, dan pekerjaan yang tidak bisa diperiksa tidak bisa dipakai.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31 — Checkpoint #3.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45 menit ke depan Anda akan punya minimal dua peran yang benar-benar berperilaku berbeda.
Tiga contoh di slide ini sengaja saya ambil dari pekerjaan kita sendiri. Nanti Anda pilih dua yang paling dekat dengan pekerjaan Anda — jangan menyalin punya saya.
Yang saya tekankan sejak awal chapter ini: yang berganti bukan modelnya.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definisi yang membuat semuanya masuk akal: profile itu home directory yang terpisah, bukan satu baris setting.
Konsekuensinya besar: memory profile developer tidak tercampur dengan researcher. Skill juga. Bahkan API key bisa berbeda.
Satu jebakan yang ada di sidebar dan sering kena: membuat profile tidak mengubah direktori kerja untuk perintah terminal. Kalau Anda ingin profile developer selalu mulai di folder proyek, itu diatur lewat terminal.cwd di config.yaml profile tersebut.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33 — Apa itu profile.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Untuk latihan hari ini pakai --clone. Itu menyalin config dan key, jadi Anda tidak perlu mengatur model dari nol untuk tiap profile.
Jangan pakai --clone-all sekarang. Itu menyalin memory juga, dan memory yang bercampur membuat latihan membandingkan perilaku jadi kabur.
Beri --description. Dua minggu lagi Anda tidak akan ingat kenapa ada profile bernama work2.
[Perhatikan siapa yang membuat profile tanpa --clone lalu bingung modelnya belum ada. Itu skenario yang wajar terjadi dan bagus untuk dibahas keras-keras.]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34 — Membuat profile.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34 — Membuat profile.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 cara, dan yang kedua yang akan Anda pakai di latihan berikutnya.
hermes -p &lt;profile&gt; menjalankan satu perintah di bawah profile itu tanpa mengubah default Anda. Itu penting untuk membandingkan — Anda tidak mau bolak-balik use setiap kali.
hermes profile show memberi ringkasan yang enak dibaca: model apa, berapa skill, ada .env atau tidak. Pakai itu saat sesuatu terasa aneh.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35 — Berpindah.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bagian yang saya minta Anda kerjakan dengan serius, karena mudah sekali merasa profile sudah berbeda padahal belum.
Prompt-nya harus benar-benar identik. Copy-paste, jangan diketik ulang — perbedaan satu kata membuat perbandingannya tidak sah.
Kalau hasilnya sama, itu bukan kegagalan, itu informasi: berarti yang Anda ubah belum cukup. Periksa SOUL.md dan toolset-nya.
[Prompt yang bagus untuk ini: "Jelaskan repo ini." Cukup ambigu sehingga dua peran menafsirkannya berbeda.]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36 — Bukti perilaku.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Untuk lulus saya minta Anda tunjukkan dua keluaran dan menyebut satu perbedaan yang bisa ditunjuk. Bukan 'rasanya lebih teknis'.
[Minta 2 peserta menunjukkan miliknya. Kalau tidak ada yang bisa menunjuk perbedaan konkret, ambil 5 menit lagi — chapter skill akan lebih sulit kalau konsep profile masih kabur.]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37 — Checkpoint #4.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Jangkar yang sama, bagian terakhir. Dan ini chapter terpenting hari ini.
Kenapa terpenting: sampai sekarang Anda memakai Hermes. Setelah chapter ini Anda menambah kemampuannya — dan itu yang membuat Anda bisa melanjutkan sendiri setelah hari ini.
55 menit, dan sebagian besar Anda yang menulis.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ini mencegah kesalahan yang mahal: menaruh segalanya di memory.
Memory disuntik ke setiap sesi. Jadi memory yang panjang membuat setiap percakapan Anda lebih berat dan lebih mahal — selamanya.
Skill nol biaya sampai dipanggil. Jadi Anda bisa punya lima puluh skill tanpa membuat satu pun percakapan jadi berat.
Aturan praktisnya ada di baris penutup: dokumen referensi versus sticky note. Itu yang saya pakai sendiri.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Tiga langkah ini menjelaskan kenapa skill boleh panjang sementara memory harus pendek.
Saat sesi mulai, yang dimuat hanya daftar ringkas — nama dan deskripsi singkat tiap skill. Sekitar 3 ribu token untuk seluruh koleksi.
Isi lengkapnya dibaca hanya kalau agent memutuskan skill itu relevan. Dan file referensi di dalamnya dibaca hanya kalau perlu lagi.
Ini yang membuat deskripsi skill jadi penting: deskripsi itulah yang dipakai agent untuk memutuskan. Deskripsi yang kabur = skill yang tidak pernah terpakai.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Sebelum menulis skill sendiri, lihat yang sudah ada. Sebagian pekerjaan Anda mungkin sudah ada yang menuliskannya.
Yang menyenangkan: skill langsung jadi slash command. Anda pasang, lalu langsung bisa dipanggil dengan garis miring.
Jebakan di sidebar penting: skill yang baru dipasang berlaku di sesi baru. Kalau Anda memasang lalu langsung memanggilnya di sesi yang sama dan tidak ada, itu bukan bug — pakai /reset.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41 — Menemukan skill.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Yang wajib cuma SKILL.md. Folder lain opsional dan baru berguna kalau skill Anda tumbuh.
Empat bagian di formula itu yang membuat skill berguna, dan yang paling sering dilupakan adalah dua yang terakhir.
Pitfalls: kegagalan yang sudah Anda alami. Verification: cara memeriksa hasilnya benar. Tanpa dua itu, skill Anda hanya catatan langkah — dan agent tidak tahu kapan dia salah.
Deskripsi di frontmatter jangan diisi seadanya. Itu yang dibaca agent untuk memutuskan apakah skill ini relevan.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42 — Struktur SKILL.md.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42 — Struktur SKILL.md.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Sekarang bagian Anda. 25 menit, satu skill, dan saya berkeliling.
Saran memilih topik: ambil sesuatu yang Anda sudah jelaskan berulang kali ke orang lain. Itu tanda paling kuat bahwa prosedurnya layak ditulis.
Dan jaga tetap sempit. Skill yang mencakup 'semua DevOps' akan panjang, kabur, dan tidak pernah terpanggil. 'Deploy aplikasi Python ke Fly.io' cukup spesifik untuk berguna.
[Ini segmen terpanjang tanpa slide berganti. Berkeliling, jangan menunggu di depan. Kalau ada yang kesulitan memilih topik, tawarkan satu: skill untuk memeriksa status layanan di VPS mereka sendiri.]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43 — Menulis skill pertama.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checkpoint terbesar hari ini, dan yang paling menentukan apakah Anda bisa melanjutkan sendiri.
Perhatikan bahwa 'termuat' dan 'tereksekusi' dipisah. Termuat berarti Hermes melihat skill Anda. Tereksekusi berarti dia benar-benar mengikuti prosedurnya.
[Kalau banyak yang tertinggal di sini, inilah titik potong ketiga di blueprint: ubah chapter ini jadi demo trainer + peserta menyalin. Lebih baik semua punya satu skill hasil menyalin daripada separuh kelas tidak punya apa-apa.]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44 — Checkpoint #5.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Sampai chapter 07 semua yang Anda kerjakan memakai data contoh. Chapter ini pertama kalinya Hermes menyentuh pekerjaan Anda yang sebenarnya.
Itu sebabnya chapter ini juga punya slide aturan aman sendiri di akhir — dan itu satu-satunya slide hari ini yang saya minta tidak dilewati.
Perhatikan kolom ketiga di slide: Slides tidak ada di skill bawaan Hermes. Itu lewat jalur lain, dan saya akan jujur soal itu di slide 08.6.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 pertama yang menenangkan peserta: ini OAuth. Anda tidak memberikan password. Anda memberi izin terbatas, dan izin itu bisa dicabut satu perintah.
Tapi ada poin kedua yang harus saya sampaikan terus terang: scope yang diminta bundel ini tetap, delapan, dan salah satunya adalah Drive penuh — bukan Drive terbatas per file.
Artinya agent bisa menyentuh file apa pun yang bisa Anda sentuh, termasuk file yang dibagikan kepada Anda. Kita bahas konsekuensinya di slide aturan aman.
Baris terakhir slide berguna: kalau ada yang hanya butuh email, jangan bawa dia lewat seluruh alur ini. Skill himalaya selesai dalam 2 menit.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46 — Anatomi koneksi.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46 — Anatomi koneksi.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Anda membuat project dan OAuth client sendiri, bukan memakai milik saya. Alasannya: setelah hari ini Anda bisa mengulangnya untuk proyek lain — kalau memakai project saya, Anda tidak akan pernah tahu caranya.
Application type harus Desktop app. Kalau Anda pilih Web application, alur tempel-kode di slide berikutnya tidak akan bekerja dan errornya membingungkan.
Langkah 4 yang paling sering dilewat: menambahkan akun Anda sendiri sebagai test user. Kalau terlewat, Anda akan dapat Error 403 access_denied dan menyangka kredensialnya salah.
[PERINGATAN JADWAL — dokumen teknis menilai membuat project plus mengaktifkan enam API per peserta TIDAK realistis di dalam 45 menit chapter ini; perkiraannya ~25 menit, menyisakan 20 menit untuk lima surface, artifact, dan checkpoint. Sangat disarankan: pindahkan langkah 1–5 slide ini ke pre-work H-3 bersama checklist lain, lalu di hari-H slide ini cukup 5 menit verifikasi. Peserta tetap memiliki client sendiri, jadwal tetap utuh.]
[Kalau tetap dikerjakan di hari-H, siapkan satu OAuth client cadangan milik trainer untuk peserta yang tersangkut, supaya mereka bisa ikut chapter berikutnya.]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47 — Setup: Cloud project.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47 — Setup: Cloud project.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slide terpenting di chapter ini, karena situasinya persis yang paling bikin bingung: Hermes ada di VPS, browser Anda ada di laptop.
Sebelum Anda klik apa pun, saya sebut tiga hal yang akan terjadi. Satu: setelah Anda menyetujui, browser akan gagal membuka halaman. Itu NORMAL. Jangan menutup tab-nya.
Dua: yang saya butuhkan bukan halaman itu, tapi seluruh URL di address bar. Salin semuanya, termasuk bagian yang panjang.
Tiga: kalau muncul Error 403 access_denied, itu berarti akun Anda belum jadi test user di project Anda sendiri. Kembali ke langkah 4 slide sebelumnya.
Dan kabar baik teknisnya: untuk Google Workspace tidak perlu SSH tunnel, karena alurnya tempel-kode. Ini berbeda dari beberapa provider lain yang butuh port forward.
[Jebakan yang wajib Anda tahu sebagai trainer: token ditulis di bawah user Linux yang menjalankan setup. Kalau gateway jalan sebagai user lain — root atau user hermes khusus — otorisasi harus dilakukan sebagai user itu.]
[Sebelum sesi: jalankan $GSETUP --help di VPS peserta. Flag --services yang ada di dokumentasi tidak ada di versi terpasang.]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48 — Otorisasi di VPS.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48 — Otorisasi di VPS.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Lima surface, satu pola perintah. Begitu Anda paham satu, sisanya terbaca sendiri.
Satu jebakan yang akan menghabiskan waktu kalau tidak saya sebut sekarang: datetime tanpa timezone dianggap UTC. Di Jakarta itu selisih tujuh jam, dan hasilnya event yang muncul di jam yang salah.
Untuk latihan, mulai dari yang read-only: gmail search dan drive search. Jangan langsung send.
[Buka sidebar dan biarkan terbuka selama segmen ini — peserta akan menyalin dari situ. Ingatkan tombol Copy ada di tiap blok.]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49 — Lima surface.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49 — Lima surface.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49 — Lima surface.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 sengaja tidak menjanjikan Slides di awal chapter, karena skill bawaan Hermes memang tidak punya perintah Slides — dan scope OAuth-nya pun tidak memuat presentations.
Jadi kalau Anda ingin Hermes menyusun deck, jalurnya gws. Itu CLI dari repo googleworkspace, dan repo itu menyatakan sendiri bahwa ini bukan produk resmi Google yang didukung. Saya sampaikan apa adanya karena itu mengubah keputusan Anda soal memakainya di produksi.
Kabar baiknya ada di sidebar: karena google_api.py memilih gws sebagai backend kalau terpasang, dan keduanya memakai token yang sama, Anda tidak perlu login dua kali.
Prinsip gws yang saya suka: temukan dulu, baru panggil. Jangan menghafal perintahnya — tanyakan skemanya dengan gws schema.
[gws sudah diputuskan dipasang di VPS peserta. Pastikan itu selesai sebelum hari-H, dan verifikasi dengan gws --version.]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50 — Slides lewat gws.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50 — Slides lewat gws.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Kalau hari ini molor dan saya harus memotong sesuatu, bukan slide ini.
Aturan intinya satu kalimat: sebelum menulis apa pun ke Workspace Anda, agent menunjukkan dulu apa yang akan dilakukan dan meminta persetujuan. Penerima siapa, file ID mana, isinya apa.
Dan satu hal yang harus saya katakan terang-terangan: scope drive di bundel ini adalah Drive penuh. Agent bisa menyentuh file apa pun yang bisa Anda sentuh — termasuk file yang orang lain bagikan kepada Anda.
Kalau itu tidak bisa diterima di konteks pekerjaan Anda, jawabannya bukan berdebat dengan scope — jawabannya pakai akun terpisah untuk agent.
[Tabel troubleshooting ada di sidebar. Biarkan terbuka selama peserta mengerjakan checkpoint — hampir semua error yang muncul ada di situ.]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51 — Aturan aman.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51 — Aturan aman.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Kriteria ketiga yang menentukan: artifact nyata. Berhasil login belum cukup — saya ingin ada Sheet atau Doc baru yang isinya datang dari data Anda.
Tiga ide di sidebar cukup kecil untuk diselesaikan dalam 15 menit. Semuanya read-heavy dan write-once: banyak membaca, sekali menulis.
[Ini checkpoint terakhir sebelum Final Mission. Kalau ada yang belum lulus, biarkan ia memilih Case D di Final Mission — dengan begitu waktu berikutnya dipakai menyelesaikan yang sama, bukan memulai hal baru.]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52 — Checkpoint #6.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Lima pilihan, dan semuanya memakai ulang yang sudah Anda bangun hari ini. Itu sengaja — tidak ada yang mulai dari nol di jam terakhir.
Lima menit untuk memutuskan, lalu mulai. Kalau Anda ragu antara dua, pilih yang paling dekat dengan pekerjaan Anda minggu depan.
Kalau Anda belum lulus Checkpoint #6, ambil Case D — dengan begitu waktu ini dipakai menyelesaikan yang sama, bukan memulai hal baru.
Untuk Case E, saya perlu menyetujuinya dalam lima menit pertama. Bukan untuk menyulitkan — untuk memastikan cakupannya bisa selesai dalam 45 menit.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A paling cocok kalau skill yang Anda tulis di chapter 07 sudah menyentuh kode.
Kriteria yang saya nilai: laporannya menyebut file dan baris. Laporan yang hanya berisi saran umum berarti skill-nya belum benar-benar membaca apa pun.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B paling cepat selesai dan paling mudah dinilai: apakah tiap klaim punya sumbernya.
Case C paling memuaskan tapi juga satu-satunya yang menyentuh mesin sungguhan. Mulai dari perintah yang hanya membaca — df, systemctl status, docker ps. Jangan mulai dari yang mengubah.
[Untuk Case C, ingatkan toolset terminal aktif berarti agent bisa menjalankan apa pun. Ini tempat yang bagus untuk memakai kembali pelajaran chapter 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D memakai ulang chapter yang baru saja selesai, jadi ini pilihan paling aman kalau Anda ingin memperdalam daripada mencoba hal baru.
Kriteria ketiga penting dan sengaja saya taruh di sini: agent meminta konfirmasi sebelum menulis. Itu bukan bonus, itu bagian dari 'selesai'.
Contoh yang bekerja bagus: baca email belum dibaca hari ini, kelompokkan per pengirim, tulis ke Sheet baru, lalu tunjukkan link-nya.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 kriteria, dan yang kedua sama pentingnya: Anda bisa menjelaskan setiap bagian yang Anda pakai.
Alasannya praktis. Kalau Anda tidak bisa menjelaskan kenapa sesuatu bekerja, Anda tidak bisa memperbaikinya minggu depan saat rusak.
[Berkeliling terus selama 45 menit. Jangan menjawab dengan mengambil keyboard — tanyakan balik bagian mana yang mereka kira gagal.]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Tiga sampai empat orang, dua menit masing-masing. Ini bagian yang membuat hasil orang lain terasa mungkin.
Saya minta bagian ketiga — satu hal yang sulit — karena itu yang paling berguna untuk yang lain. Demo yang mulus tidak mengajari siapa pun.
[Pilih pesertanya sebelum segmen ini, jangan tanya siapa yang mau. Pilih yang beragam: satu case teknis, satu Workspace, satu yang sempat gagal lalu selesai.]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daftar yang sama dengan slide kedua pagi ini. Saya sengaja menutup lingkaran, bukan membuat ringkasan baru.
Bedanya cuma satu: pagi ini itu rencana, sekarang itu isi VPS Anda.
[Kalau ada chapter yang dipotong hari ini, sebut jujur baris mana yang belum terisi dan apa langkahnya. Jangan biarkan slide ini mengklaim lebih dari yang terjadi.]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 tidak akan memberi daftar bacaan. Yang menentukan apakah hari ini berguna adalah apakah Anda memakainya pekan ini.
Satu pekerjaan nyata, yang paling sering Anda ulang. Jangan yang paling menarik — yang paling sering.
Yang ketiga saya serius: mengajari satu orang lain adalah cara tercepat menemukan bagian yang sebenarnya belum Anda pahami.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Sepuluh perintah ini yang saya pakai sehari-hari. Sisanya saya cari saat butuh.
Yang saya minta Anda simpan bukan slide ini, tapi halaman handout — di situ seluruh langkah hari ini ada lengkap dengan tombol copy.
Terima kasih. Dan kalau ada satu hal yang saya harap Anda bawa pulang: perbedaannya bukan pada modelnya, tapi pada apakah Anda memberinya konteks, tool, dan batas yang jelas.
[Tunjukkan URL handout di layar dan minta mereka membukanya sekarang, sebelum keluar ruangan. Link yang dicatat nanti biasanya tidak pernah dibuka.]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61 — Cheat sheet.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Langkah detail untuk slide 61 — Cheat sheet. Isi yang sama ada di panel "Langkah detail" dan halaman handout.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DECK-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DECK_DETAIL-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C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04770" y="6515832"/>
            <a:ext cx="6858000" cy="159288"/>
          </a:xfrm>
          <a:prstGeom prst="rect">
            <a:avLst/>
          </a:prstGeom>
          <a:noFill/>
          <a:ln/>
        </p:spPr>
        <p:txBody>
          <a:bodyPr wrap="square" lIns="0" tIns="0" rIns="0" bIns="0" rtlCol="0" anchor="t"/>
          <a:lstStyle/>
          <a:p>
            <a:pPr indent="0" marL="0">
              <a:buNone/>
            </a:pPr>
            <a:r>
              <a:rPr lang="en-US" sz="780" spc="125" kern="0" dirty="0">
                <a:solidFill>
                  <a:srgbClr val="7B8494"/>
                </a:solidFill>
                <a:latin typeface="Courier New" pitchFamily="34" charset="0"/>
                <a:ea typeface="Courier New" pitchFamily="34" charset="-122"/>
                <a:cs typeface="Courier New" pitchFamily="34" charset="-120"/>
              </a:rPr>
              <a:t>HERMES WORKSHOP</a:t>
            </a:r>
            <a:endParaRPr lang="en-US" sz="78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CK_DETAIL">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04770" y="6515832"/>
            <a:ext cx="6858000" cy="159288"/>
          </a:xfrm>
          <a:prstGeom prst="rect">
            <a:avLst/>
          </a:prstGeom>
          <a:noFill/>
          <a:ln/>
        </p:spPr>
        <p:txBody>
          <a:bodyPr wrap="square" lIns="0" tIns="0" rIns="0" bIns="0" rtlCol="0" anchor="t"/>
          <a:lstStyle/>
          <a:p>
            <a:pPr indent="0" marL="0">
              <a:buNone/>
            </a:pPr>
            <a:r>
              <a:rPr lang="en-US" sz="780" spc="125" kern="0" dirty="0">
                <a:solidFill>
                  <a:srgbClr val="7B8494"/>
                </a:solidFill>
                <a:latin typeface="Courier New" pitchFamily="34" charset="0"/>
                <a:ea typeface="Courier New" pitchFamily="34" charset="-122"/>
                <a:cs typeface="Courier New" pitchFamily="34" charset="-120"/>
              </a:rPr>
              <a:t>HERMES WORKSHOP</a:t>
            </a:r>
            <a:endParaRPr lang="en-US" sz="78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4560387" y="2049993"/>
            <a:ext cx="198150" cy="0"/>
          </a:xfrm>
          <a:prstGeom prst="line">
            <a:avLst/>
          </a:prstGeom>
          <a:noFill/>
          <a:ln w="7620">
            <a:solidFill>
              <a:srgbClr val="323C5E"/>
            </a:solidFill>
            <a:prstDash val="solid"/>
          </a:ln>
        </p:spPr>
      </p:sp>
      <p:sp>
        <p:nvSpPr>
          <p:cNvPr id="3" name="Text 1"/>
          <p:cNvSpPr txBox="1"/>
          <p:nvPr/>
        </p:nvSpPr>
        <p:spPr>
          <a:xfrm>
            <a:off x="4849978" y="1979127"/>
            <a:ext cx="3063331"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TSP · IT DEPARTMENT · WORKSHOP</a:t>
            </a:r>
            <a:endParaRPr lang="en-US" sz="900" dirty="0"/>
          </a:p>
        </p:txBody>
      </p:sp>
      <p:sp>
        <p:nvSpPr>
          <p:cNvPr id="4" name="Text 2"/>
          <p:cNvSpPr txBox="1"/>
          <p:nvPr/>
        </p:nvSpPr>
        <p:spPr>
          <a:xfrm>
            <a:off x="1052200" y="2371588"/>
            <a:ext cx="10087661" cy="998525"/>
          </a:xfrm>
          <a:prstGeom prst="rect">
            <a:avLst/>
          </a:prstGeom>
          <a:noFill/>
          <a:ln/>
        </p:spPr>
        <p:txBody>
          <a:bodyPr wrap="square" lIns="0" tIns="0" rIns="0" bIns="0" rtlCol="0" anchor="t"/>
          <a:lstStyle/>
          <a:p>
            <a:pPr algn="ctr" indent="0" marL="0">
              <a:lnSpc>
                <a:spcPts val="6614"/>
              </a:lnSpc>
              <a:buNone/>
            </a:pPr>
            <a:r>
              <a:rPr lang="en-US" sz="6240" b="1" spc="-187" kern="0" dirty="0">
                <a:solidFill>
                  <a:srgbClr val="F4F6FA"/>
                </a:solidFill>
                <a:latin typeface="Arial" pitchFamily="34" charset="0"/>
                <a:ea typeface="Arial" pitchFamily="34" charset="-122"/>
                <a:cs typeface="Arial" pitchFamily="34" charset="-120"/>
              </a:rPr>
              <a:t>Build Your Own Hermes</a:t>
            </a:r>
            <a:endParaRPr lang="en-US" sz="6240" dirty="0"/>
          </a:p>
        </p:txBody>
      </p:sp>
      <p:sp>
        <p:nvSpPr>
          <p:cNvPr id="5" name="Text 3"/>
          <p:cNvSpPr txBox="1"/>
          <p:nvPr/>
        </p:nvSpPr>
        <p:spPr>
          <a:xfrm>
            <a:off x="4038082" y="3455426"/>
            <a:ext cx="4115714" cy="640080"/>
          </a:xfrm>
          <a:prstGeom prst="rect">
            <a:avLst/>
          </a:prstGeom>
          <a:noFill/>
          <a:ln/>
        </p:spPr>
        <p:txBody>
          <a:bodyPr wrap="square" lIns="0" tIns="0" rIns="0" bIns="0" rtlCol="0" anchor="t"/>
          <a:lstStyle/>
          <a:p>
            <a:pPr algn="ctr" indent="0" marL="0">
              <a:lnSpc>
                <a:spcPts val="2340"/>
              </a:lnSpc>
              <a:buNone/>
            </a:pPr>
            <a:r>
              <a:rPr lang="en-US" sz="1800" spc="-18" kern="0" dirty="0">
                <a:solidFill>
                  <a:srgbClr val="B9C0CD"/>
                </a:solidFill>
                <a:latin typeface="Arial" pitchFamily="34" charset="0"/>
                <a:ea typeface="Arial" pitchFamily="34" charset="-122"/>
                <a:cs typeface="Arial" pitchFamily="34" charset="-120"/>
              </a:rPr>
              <a:t>Dari belum punya apa-apa → punya</a:t>
            </a:r>
            <a:br/>
            <a:r>
              <a:rPr lang="en-US" sz="1800" spc="-18" kern="0" dirty="0">
                <a:solidFill>
                  <a:srgbClr val="B9C0CD"/>
                </a:solidFill>
                <a:latin typeface="Arial" pitchFamily="34" charset="0"/>
                <a:ea typeface="Arial" pitchFamily="34" charset="-122"/>
                <a:cs typeface="Arial" pitchFamily="34" charset="-120"/>
              </a:rPr>
              <a:t>Hermes yang bekerja</a:t>
            </a:r>
            <a:endParaRPr lang="en-US" sz="1800" dirty="0"/>
          </a:p>
        </p:txBody>
      </p:sp>
      <p:sp>
        <p:nvSpPr>
          <p:cNvPr id="6" name="Text 4"/>
          <p:cNvSpPr txBox="1"/>
          <p:nvPr/>
        </p:nvSpPr>
        <p:spPr>
          <a:xfrm>
            <a:off x="643463" y="4293657"/>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Satu hari. Tujuh checkpoint. Anda pulang membawa assistant yang jalan, bukan catatan.</a:t>
            </a:r>
            <a:endParaRPr lang="en-US" sz="960" dirty="0"/>
          </a:p>
        </p:txBody>
      </p:sp>
      <p:sp>
        <p:nvSpPr>
          <p:cNvPr id="7" name="Text 5"/>
          <p:cNvSpPr txBox="1"/>
          <p:nvPr/>
        </p:nvSpPr>
        <p:spPr>
          <a:xfrm>
            <a:off x="731520" y="4720407"/>
            <a:ext cx="10728930" cy="182880"/>
          </a:xfrm>
          <a:prstGeom prst="rect">
            <a:avLst/>
          </a:prstGeom>
          <a:noFill/>
          <a:ln/>
        </p:spPr>
        <p:txBody>
          <a:bodyPr wrap="square" lIns="0" tIns="0" rIns="0" bIns="0" rtlCol="0" anchor="t"/>
          <a:lstStyle/>
          <a:p>
            <a:pPr algn="ctr" indent="0" marL="0">
              <a:lnSpc>
                <a:spcPts val="1248"/>
              </a:lnSpc>
              <a:buNone/>
            </a:pPr>
            <a:r>
              <a:rPr lang="en-US" sz="960" spc="38" kern="0" dirty="0">
                <a:solidFill>
                  <a:srgbClr val="7B8494"/>
                </a:solidFill>
                <a:latin typeface="Courier New" pitchFamily="34" charset="0"/>
                <a:ea typeface="Courier New" pitchFamily="34" charset="-122"/>
                <a:cs typeface="Courier New" pitchFamily="34" charset="-120"/>
              </a:rPr>
              <a:t>Trainer: </a:t>
            </a:r>
            <a:r>
              <a:rPr lang="en-US" sz="960" spc="38" kern="0" dirty="0">
                <a:solidFill>
                  <a:srgbClr val="F4F6FA"/>
                </a:solidFill>
                <a:latin typeface="Courier New" pitchFamily="34" charset="0"/>
                <a:ea typeface="Courier New" pitchFamily="34" charset="-122"/>
                <a:cs typeface="Courier New" pitchFamily="34" charset="-120"/>
              </a:rPr>
              <a:t>-</a:t>
            </a:r>
            <a:r>
              <a:rPr lang="en-US" sz="960" spc="38" kern="0" dirty="0">
                <a:solidFill>
                  <a:srgbClr val="7B8494"/>
                </a:solidFill>
                <a:latin typeface="Courier New" pitchFamily="34" charset="0"/>
                <a:ea typeface="Courier New" pitchFamily="34" charset="-122"/>
                <a:cs typeface="Courier New" pitchFamily="34" charset="-120"/>
              </a:rPr>
              <a:t>    Durasi: </a:t>
            </a:r>
            <a:r>
              <a:rPr lang="en-US" sz="960" spc="38" kern="0" dirty="0">
                <a:solidFill>
                  <a:srgbClr val="F4F6FA"/>
                </a:solidFill>
                <a:latin typeface="Courier New" pitchFamily="34" charset="0"/>
                <a:ea typeface="Courier New" pitchFamily="34" charset="-122"/>
                <a:cs typeface="Courier New" pitchFamily="34" charset="-120"/>
              </a:rPr>
              <a:t>-</a:t>
            </a:r>
            <a:endParaRPr lang="en-US" sz="960" dirty="0"/>
          </a:p>
        </p:txBody>
      </p:sp>
      <p:sp>
        <p:nvSpPr>
          <p:cNvPr id="8" name="Text 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01 / 61</a:t>
            </a:r>
            <a:endParaRPr lang="en-US" sz="78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731520" y="900318"/>
            <a:ext cx="198150" cy="0"/>
          </a:xfrm>
          <a:prstGeom prst="line">
            <a:avLst/>
          </a:prstGeom>
          <a:noFill/>
          <a:ln w="7620">
            <a:solidFill>
              <a:srgbClr val="323C5E"/>
            </a:solidFill>
            <a:prstDash val="solid"/>
          </a:ln>
        </p:spPr>
      </p:sp>
      <p:sp>
        <p:nvSpPr>
          <p:cNvPr id="3" name="Text 1"/>
          <p:cNvSpPr txBox="1"/>
          <p:nvPr/>
        </p:nvSpPr>
        <p:spPr>
          <a:xfrm>
            <a:off x="1021110" y="82945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00 · WELCOME</a:t>
            </a:r>
            <a:endParaRPr lang="en-US" sz="900" dirty="0"/>
          </a:p>
        </p:txBody>
      </p:sp>
      <p:sp>
        <p:nvSpPr>
          <p:cNvPr id="4" name="Text 2"/>
          <p:cNvSpPr txBox="1"/>
          <p:nvPr/>
        </p:nvSpPr>
        <p:spPr>
          <a:xfrm>
            <a:off x="731520" y="1221913"/>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Hari ini kita akan </a:t>
            </a:r>
            <a:br/>
            <a:r>
              <a:rPr lang="en-US" sz="4800" b="1" spc="-96" kern="0" dirty="0">
                <a:solidFill>
                  <a:srgbClr val="F4F6FA"/>
                </a:solidFill>
                <a:latin typeface="Arial" pitchFamily="34" charset="0"/>
                <a:ea typeface="Arial" pitchFamily="34" charset="-122"/>
                <a:cs typeface="Arial" pitchFamily="34" charset="-120"/>
              </a:rPr>
              <a:t>membangun ini.</a:t>
            </a:r>
            <a:endParaRPr lang="en-US" sz="4800" dirty="0"/>
          </a:p>
        </p:txBody>
      </p:sp>
      <p:sp>
        <p:nvSpPr>
          <p:cNvPr id="5" name="Text 3"/>
          <p:cNvSpPr txBox="1"/>
          <p:nvPr/>
        </p:nvSpPr>
        <p:spPr>
          <a:xfrm>
            <a:off x="731520" y="2758105"/>
            <a:ext cx="10728930" cy="1731234"/>
          </a:xfrm>
          <a:prstGeom prst="rect">
            <a:avLst/>
          </a:prstGeom>
          <a:noFill/>
          <a:ln/>
        </p:spPr>
        <p:txBody>
          <a:bodyPr wrap="square" lIns="0" tIns="0" rIns="0" bIns="0" rtlCol="0" anchor="t"/>
          <a:lstStyle/>
          <a:p>
            <a:pPr indent="0" marL="0">
              <a:lnSpc>
                <a:spcPts val="1680"/>
              </a:lnSpc>
              <a:buNone/>
            </a:pPr>
            <a:r>
              <a:rPr lang="en-US" sz="960" dirty="0">
                <a:solidFill>
                  <a:srgbClr val="F4F6FA"/>
                </a:solidFill>
                <a:latin typeface="Courier New" pitchFamily="34" charset="0"/>
                <a:ea typeface="Courier New" pitchFamily="34" charset="-122"/>
                <a:cs typeface="Courier New" pitchFamily="34" charset="-120"/>
              </a:rPr>
              <a:t>Hermes milik Anda — sore ini</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Running</a:t>
            </a:r>
            <a:r>
              <a:rPr lang="en-US" sz="840" dirty="0">
                <a:solidFill>
                  <a:srgbClr val="4C5464"/>
                </a:solidFill>
                <a:latin typeface="Courier New" pitchFamily="34" charset="0"/>
                <a:ea typeface="Courier New" pitchFamily="34" charset="-122"/>
                <a:cs typeface="Courier New" pitchFamily="34" charset="-120"/>
              </a:rPr>
              <a:t>  di VPS Anda sendiri</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AI model</a:t>
            </a:r>
            <a:r>
              <a:rPr lang="en-US" sz="840" dirty="0">
                <a:solidFill>
                  <a:srgbClr val="4C5464"/>
                </a:solidFill>
                <a:latin typeface="Courier New" pitchFamily="34" charset="0"/>
                <a:ea typeface="Courier New" pitchFamily="34" charset="-122"/>
                <a:cs typeface="Courier New" pitchFamily="34" charset="-120"/>
              </a:rPr>
              <a:t>  terkonfigurasi + fallback</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Web access</a:t>
            </a:r>
            <a:r>
              <a:rPr lang="en-US" sz="840" dirty="0">
                <a:solidFill>
                  <a:srgbClr val="4C5464"/>
                </a:solidFill>
                <a:latin typeface="Courier New" pitchFamily="34" charset="0"/>
                <a:ea typeface="Courier New" pitchFamily="34" charset="-122"/>
                <a:cs typeface="Courier New" pitchFamily="34" charset="-120"/>
              </a:rPr>
              <a:t>  bisa mencari, dengan sumber</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Profile</a:t>
            </a:r>
            <a:r>
              <a:rPr lang="en-US" sz="840" dirty="0">
                <a:solidFill>
                  <a:srgbClr val="4C5464"/>
                </a:solidFill>
                <a:latin typeface="Courier New" pitchFamily="34" charset="0"/>
                <a:ea typeface="Courier New" pitchFamily="34" charset="-122"/>
                <a:cs typeface="Courier New" pitchFamily="34" charset="-120"/>
              </a:rPr>
              <a:t>  minimal 2 role</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Skill</a:t>
            </a:r>
            <a:r>
              <a:rPr lang="en-US" sz="840" dirty="0">
                <a:solidFill>
                  <a:srgbClr val="4C5464"/>
                </a:solidFill>
                <a:latin typeface="Courier New" pitchFamily="34" charset="0"/>
                <a:ea typeface="Courier New" pitchFamily="34" charset="-122"/>
                <a:cs typeface="Courier New" pitchFamily="34" charset="-120"/>
              </a:rPr>
              <a:t>  satu yang Anda tulis sendiri</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Google Workspace</a:t>
            </a:r>
            <a:r>
              <a:rPr lang="en-US" sz="840" dirty="0">
                <a:solidFill>
                  <a:srgbClr val="4C5464"/>
                </a:solidFill>
                <a:latin typeface="Courier New" pitchFamily="34" charset="0"/>
                <a:ea typeface="Courier New" pitchFamily="34" charset="-122"/>
                <a:cs typeface="Courier New" pitchFamily="34" charset="-120"/>
              </a:rPr>
              <a:t>  Gmail, Drive, Docs, Sheets</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1 use-case</a:t>
            </a:r>
            <a:r>
              <a:rPr lang="en-US" sz="840" dirty="0">
                <a:solidFill>
                  <a:srgbClr val="4C5464"/>
                </a:solidFill>
                <a:latin typeface="Courier New" pitchFamily="34" charset="0"/>
                <a:ea typeface="Courier New" pitchFamily="34" charset="-122"/>
                <a:cs typeface="Courier New" pitchFamily="34" charset="-120"/>
              </a:rPr>
              <a:t>  jalan dari awal sampai keluar hasil</a:t>
            </a:r>
            <a:endParaRPr lang="en-US" sz="960" dirty="0"/>
          </a:p>
        </p:txBody>
      </p:sp>
      <p:sp>
        <p:nvSpPr>
          <p:cNvPr id="6" name="Shape 4"/>
          <p:cNvSpPr/>
          <p:nvPr/>
        </p:nvSpPr>
        <p:spPr>
          <a:xfrm>
            <a:off x="731520" y="4708794"/>
            <a:ext cx="10728930" cy="1319754"/>
          </a:xfrm>
          <a:prstGeom prst="roundRect">
            <a:avLst>
              <a:gd name="adj" fmla="val 6929"/>
            </a:avLst>
          </a:prstGeom>
          <a:solidFill>
            <a:srgbClr val="132420"/>
          </a:solidFill>
          <a:ln w="7620">
            <a:solidFill>
              <a:srgbClr val="1D1E21"/>
            </a:solidFill>
            <a:prstDash val="solid"/>
          </a:ln>
        </p:spPr>
      </p:sp>
      <p:sp>
        <p:nvSpPr>
          <p:cNvPr id="7" name="Shape 5"/>
          <p:cNvSpPr/>
          <p:nvPr/>
        </p:nvSpPr>
        <p:spPr>
          <a:xfrm>
            <a:off x="731520" y="4749942"/>
            <a:ext cx="15270" cy="1237458"/>
          </a:xfrm>
          <a:prstGeom prst="rect">
            <a:avLst/>
          </a:prstGeom>
          <a:solidFill>
            <a:srgbClr val="62DFB0"/>
          </a:solidFill>
          <a:ln/>
        </p:spPr>
      </p:sp>
      <p:sp>
        <p:nvSpPr>
          <p:cNvPr id="8" name="Text 6"/>
          <p:cNvSpPr txBox="1"/>
          <p:nvPr/>
        </p:nvSpPr>
        <p:spPr>
          <a:xfrm>
            <a:off x="914400" y="4861225"/>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ATURAN CHECKPOINT</a:t>
            </a:r>
            <a:endParaRPr lang="en-US" sz="840" dirty="0"/>
          </a:p>
        </p:txBody>
      </p:sp>
      <p:sp>
        <p:nvSpPr>
          <p:cNvPr id="9" name="Shape 7"/>
          <p:cNvSpPr/>
          <p:nvPr/>
        </p:nvSpPr>
        <p:spPr>
          <a:xfrm>
            <a:off x="914400" y="5171664"/>
            <a:ext cx="106710" cy="106710"/>
          </a:xfrm>
          <a:prstGeom prst="roundRect">
            <a:avLst>
              <a:gd name="adj" fmla="val 21423"/>
            </a:avLst>
          </a:prstGeom>
          <a:ln w="11430">
            <a:solidFill>
              <a:srgbClr val="62DFB0"/>
            </a:solidFill>
            <a:prstDash val="solid"/>
          </a:ln>
        </p:spPr>
      </p:sp>
      <p:sp>
        <p:nvSpPr>
          <p:cNvPr id="10" name="Text 8"/>
          <p:cNvSpPr txBox="1"/>
          <p:nvPr/>
        </p:nvSpPr>
        <p:spPr>
          <a:xfrm>
            <a:off x="1112550" y="511186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Tiap chapter punya satu checkpoint dengan kriteria lulus</a:t>
            </a:r>
            <a:endParaRPr lang="en-US" sz="1080" dirty="0"/>
          </a:p>
        </p:txBody>
      </p:sp>
      <p:sp>
        <p:nvSpPr>
          <p:cNvPr id="11" name="Shape 9"/>
          <p:cNvSpPr/>
          <p:nvPr/>
        </p:nvSpPr>
        <p:spPr>
          <a:xfrm>
            <a:off x="914400" y="5454396"/>
            <a:ext cx="106710" cy="106710"/>
          </a:xfrm>
          <a:prstGeom prst="roundRect">
            <a:avLst>
              <a:gd name="adj" fmla="val 21423"/>
            </a:avLst>
          </a:prstGeom>
          <a:ln w="11430">
            <a:solidFill>
              <a:srgbClr val="62DFB0"/>
            </a:solidFill>
            <a:prstDash val="solid"/>
          </a:ln>
        </p:spPr>
      </p:sp>
      <p:sp>
        <p:nvSpPr>
          <p:cNvPr id="12" name="Text 10"/>
          <p:cNvSpPr txBox="1"/>
          <p:nvPr/>
        </p:nvSpPr>
        <p:spPr>
          <a:xfrm>
            <a:off x="1112550" y="539459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Tidak lanjut sebelum checkpoint selesai</a:t>
            </a:r>
            <a:endParaRPr lang="en-US" sz="1080" dirty="0"/>
          </a:p>
        </p:txBody>
      </p:sp>
      <p:sp>
        <p:nvSpPr>
          <p:cNvPr id="13" name="Shape 11"/>
          <p:cNvSpPr/>
          <p:nvPr/>
        </p:nvSpPr>
        <p:spPr>
          <a:xfrm>
            <a:off x="914400" y="5737128"/>
            <a:ext cx="106710" cy="106710"/>
          </a:xfrm>
          <a:prstGeom prst="roundRect">
            <a:avLst>
              <a:gd name="adj" fmla="val 21423"/>
            </a:avLst>
          </a:prstGeom>
          <a:ln w="11430">
            <a:solidFill>
              <a:srgbClr val="62DFB0"/>
            </a:solidFill>
            <a:prstDash val="solid"/>
          </a:ln>
        </p:spPr>
      </p:sp>
      <p:sp>
        <p:nvSpPr>
          <p:cNvPr id="14" name="Text 12"/>
          <p:cNvSpPr txBox="1"/>
          <p:nvPr/>
        </p:nvSpPr>
        <p:spPr>
          <a:xfrm>
            <a:off x="1112550" y="5677327"/>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Yang sudah lulus mendampingi yang belum — bukan kelas yang menunggu</a:t>
            </a:r>
            <a:endParaRPr lang="en-US" sz="1080" dirty="0"/>
          </a:p>
        </p:txBody>
      </p:sp>
      <p:sp>
        <p:nvSpPr>
          <p:cNvPr id="15" name="Text 1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02 / 61</a:t>
            </a:r>
            <a:endParaRPr lang="en-US" sz="78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731520" y="1954530"/>
            <a:ext cx="198150" cy="0"/>
          </a:xfrm>
          <a:prstGeom prst="line">
            <a:avLst/>
          </a:prstGeom>
          <a:noFill/>
          <a:ln w="7620">
            <a:solidFill>
              <a:srgbClr val="323C5E"/>
            </a:solidFill>
            <a:prstDash val="solid"/>
          </a:ln>
        </p:spPr>
      </p:sp>
      <p:sp>
        <p:nvSpPr>
          <p:cNvPr id="3" name="Text 1"/>
          <p:cNvSpPr txBox="1"/>
          <p:nvPr/>
        </p:nvSpPr>
        <p:spPr>
          <a:xfrm>
            <a:off x="1021110" y="188366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01 · UNDERSTAND</a:t>
            </a:r>
            <a:endParaRPr lang="en-US" sz="900" dirty="0"/>
          </a:p>
        </p:txBody>
      </p:sp>
      <p:sp>
        <p:nvSpPr>
          <p:cNvPr id="4" name="Text 2"/>
          <p:cNvSpPr txBox="1"/>
          <p:nvPr/>
        </p:nvSpPr>
        <p:spPr>
          <a:xfrm>
            <a:off x="731520" y="2276124"/>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Satu tugas, dua cara.</a:t>
            </a:r>
            <a:endParaRPr lang="en-US" sz="4800" dirty="0"/>
          </a:p>
        </p:txBody>
      </p:sp>
      <p:sp>
        <p:nvSpPr>
          <p:cNvPr id="5" name="Text 3"/>
          <p:cNvSpPr txBox="1"/>
          <p:nvPr/>
        </p:nvSpPr>
        <p:spPr>
          <a:xfrm>
            <a:off x="731520" y="316611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B8494"/>
                </a:solidFill>
                <a:latin typeface="Courier New" pitchFamily="34" charset="0"/>
                <a:ea typeface="Courier New" pitchFamily="34" charset="-122"/>
                <a:cs typeface="Courier New" pitchFamily="34" charset="-120"/>
              </a:rPr>
              <a:t>CHATBOT</a:t>
            </a:r>
            <a:endParaRPr lang="en-US" sz="840" dirty="0"/>
          </a:p>
        </p:txBody>
      </p:sp>
      <p:sp>
        <p:nvSpPr>
          <p:cNvPr id="6" name="Shape 4"/>
          <p:cNvSpPr/>
          <p:nvPr/>
        </p:nvSpPr>
        <p:spPr>
          <a:xfrm>
            <a:off x="731520" y="3547689"/>
            <a:ext cx="38130" cy="38130"/>
          </a:xfrm>
          <a:prstGeom prst="ellipse">
            <a:avLst/>
          </a:prstGeom>
          <a:solidFill>
            <a:srgbClr val="2F3032"/>
          </a:solidFill>
          <a:ln/>
        </p:spPr>
      </p:sp>
      <p:sp>
        <p:nvSpPr>
          <p:cNvPr id="7" name="Text 5"/>
          <p:cNvSpPr txBox="1"/>
          <p:nvPr/>
        </p:nvSpPr>
        <p:spPr>
          <a:xfrm>
            <a:off x="861090" y="346255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Anda bertanya, ia menjawab</a:t>
            </a:r>
            <a:endParaRPr lang="en-US" sz="1140" dirty="0"/>
          </a:p>
        </p:txBody>
      </p:sp>
      <p:sp>
        <p:nvSpPr>
          <p:cNvPr id="8" name="Shape 6"/>
          <p:cNvSpPr/>
          <p:nvPr/>
        </p:nvSpPr>
        <p:spPr>
          <a:xfrm>
            <a:off x="731520" y="3841852"/>
            <a:ext cx="38130" cy="38130"/>
          </a:xfrm>
          <a:prstGeom prst="ellipse">
            <a:avLst/>
          </a:prstGeom>
          <a:solidFill>
            <a:srgbClr val="2F3032"/>
          </a:solidFill>
          <a:ln/>
        </p:spPr>
      </p:sp>
      <p:sp>
        <p:nvSpPr>
          <p:cNvPr id="9" name="Text 7"/>
          <p:cNvSpPr txBox="1"/>
          <p:nvPr/>
        </p:nvSpPr>
        <p:spPr>
          <a:xfrm>
            <a:off x="861090" y="375663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Jawabannya dari apa yang ia ingat</a:t>
            </a:r>
            <a:endParaRPr lang="en-US" sz="1140" dirty="0"/>
          </a:p>
        </p:txBody>
      </p:sp>
      <p:sp>
        <p:nvSpPr>
          <p:cNvPr id="10" name="Shape 8"/>
          <p:cNvSpPr/>
          <p:nvPr/>
        </p:nvSpPr>
        <p:spPr>
          <a:xfrm>
            <a:off x="731520" y="4136014"/>
            <a:ext cx="38130" cy="38130"/>
          </a:xfrm>
          <a:prstGeom prst="ellipse">
            <a:avLst/>
          </a:prstGeom>
          <a:solidFill>
            <a:srgbClr val="2F3032"/>
          </a:solidFill>
          <a:ln/>
        </p:spPr>
      </p:sp>
      <p:sp>
        <p:nvSpPr>
          <p:cNvPr id="11" name="Text 9"/>
          <p:cNvSpPr txBox="1"/>
          <p:nvPr/>
        </p:nvSpPr>
        <p:spPr>
          <a:xfrm>
            <a:off x="861090" y="405079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Tidak bisa memeriksa apa pun</a:t>
            </a:r>
            <a:endParaRPr lang="en-US" sz="1140" dirty="0"/>
          </a:p>
        </p:txBody>
      </p:sp>
      <p:sp>
        <p:nvSpPr>
          <p:cNvPr id="12" name="Shape 10"/>
          <p:cNvSpPr/>
          <p:nvPr/>
        </p:nvSpPr>
        <p:spPr>
          <a:xfrm>
            <a:off x="731520" y="4430085"/>
            <a:ext cx="38130" cy="38130"/>
          </a:xfrm>
          <a:prstGeom prst="ellipse">
            <a:avLst/>
          </a:prstGeom>
          <a:solidFill>
            <a:srgbClr val="2F3032"/>
          </a:solidFill>
          <a:ln/>
        </p:spPr>
      </p:sp>
      <p:sp>
        <p:nvSpPr>
          <p:cNvPr id="13" name="Text 11"/>
          <p:cNvSpPr txBox="1"/>
          <p:nvPr/>
        </p:nvSpPr>
        <p:spPr>
          <a:xfrm>
            <a:off x="861090" y="434495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Anda yang mengerjakan langkah berikutnya</a:t>
            </a:r>
            <a:endParaRPr lang="en-US" sz="1140" dirty="0"/>
          </a:p>
        </p:txBody>
      </p:sp>
      <p:sp>
        <p:nvSpPr>
          <p:cNvPr id="14" name="Shape 12"/>
          <p:cNvSpPr/>
          <p:nvPr/>
        </p:nvSpPr>
        <p:spPr>
          <a:xfrm>
            <a:off x="6092190" y="3166110"/>
            <a:ext cx="0" cy="1381476"/>
          </a:xfrm>
          <a:prstGeom prst="line">
            <a:avLst/>
          </a:prstGeom>
          <a:noFill/>
          <a:ln w="7620">
            <a:solidFill>
              <a:srgbClr val="2F3032"/>
            </a:solidFill>
            <a:prstDash val="solid"/>
          </a:ln>
        </p:spPr>
      </p:sp>
      <p:sp>
        <p:nvSpPr>
          <p:cNvPr id="15" name="Text 13"/>
          <p:cNvSpPr txBox="1"/>
          <p:nvPr/>
        </p:nvSpPr>
        <p:spPr>
          <a:xfrm>
            <a:off x="6404640" y="316611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AGENT</a:t>
            </a:r>
            <a:endParaRPr lang="en-US" sz="840" dirty="0"/>
          </a:p>
        </p:txBody>
      </p:sp>
      <p:sp>
        <p:nvSpPr>
          <p:cNvPr id="16" name="Shape 14"/>
          <p:cNvSpPr/>
          <p:nvPr/>
        </p:nvSpPr>
        <p:spPr>
          <a:xfrm>
            <a:off x="6404640" y="3547689"/>
            <a:ext cx="38130" cy="38130"/>
          </a:xfrm>
          <a:prstGeom prst="ellipse">
            <a:avLst/>
          </a:prstGeom>
          <a:solidFill>
            <a:srgbClr val="2F3032"/>
          </a:solidFill>
          <a:ln/>
        </p:spPr>
      </p:sp>
      <p:sp>
        <p:nvSpPr>
          <p:cNvPr id="17" name="Text 15"/>
          <p:cNvSpPr txBox="1"/>
          <p:nvPr/>
        </p:nvSpPr>
        <p:spPr>
          <a:xfrm>
            <a:off x="6534120" y="346255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Anda memberi tujuan, ia menyusun langkah</a:t>
            </a:r>
            <a:endParaRPr lang="en-US" sz="1140" dirty="0"/>
          </a:p>
        </p:txBody>
      </p:sp>
      <p:sp>
        <p:nvSpPr>
          <p:cNvPr id="18" name="Shape 16"/>
          <p:cNvSpPr/>
          <p:nvPr/>
        </p:nvSpPr>
        <p:spPr>
          <a:xfrm>
            <a:off x="6404640" y="3841852"/>
            <a:ext cx="38130" cy="38130"/>
          </a:xfrm>
          <a:prstGeom prst="ellipse">
            <a:avLst/>
          </a:prstGeom>
          <a:solidFill>
            <a:srgbClr val="2F3032"/>
          </a:solidFill>
          <a:ln/>
        </p:spPr>
      </p:sp>
      <p:sp>
        <p:nvSpPr>
          <p:cNvPr id="19" name="Text 17"/>
          <p:cNvSpPr txBox="1"/>
          <p:nvPr/>
        </p:nvSpPr>
        <p:spPr>
          <a:xfrm>
            <a:off x="6534120" y="375663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Mencari dulu, lalu menjawab</a:t>
            </a:r>
            <a:endParaRPr lang="en-US" sz="1140" dirty="0"/>
          </a:p>
        </p:txBody>
      </p:sp>
      <p:sp>
        <p:nvSpPr>
          <p:cNvPr id="20" name="Shape 18"/>
          <p:cNvSpPr/>
          <p:nvPr/>
        </p:nvSpPr>
        <p:spPr>
          <a:xfrm>
            <a:off x="6404640" y="4136014"/>
            <a:ext cx="38130" cy="38130"/>
          </a:xfrm>
          <a:prstGeom prst="ellipse">
            <a:avLst/>
          </a:prstGeom>
          <a:solidFill>
            <a:srgbClr val="2F3032"/>
          </a:solidFill>
          <a:ln/>
        </p:spPr>
      </p:sp>
      <p:sp>
        <p:nvSpPr>
          <p:cNvPr id="21" name="Text 19"/>
          <p:cNvSpPr txBox="1"/>
          <p:nvPr/>
        </p:nvSpPr>
        <p:spPr>
          <a:xfrm>
            <a:off x="6534120" y="405079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Memanggil tool: web, file, terminal</a:t>
            </a:r>
            <a:endParaRPr lang="en-US" sz="1140" dirty="0"/>
          </a:p>
        </p:txBody>
      </p:sp>
      <p:sp>
        <p:nvSpPr>
          <p:cNvPr id="22" name="Shape 20"/>
          <p:cNvSpPr/>
          <p:nvPr/>
        </p:nvSpPr>
        <p:spPr>
          <a:xfrm>
            <a:off x="6404640" y="4430085"/>
            <a:ext cx="38130" cy="38130"/>
          </a:xfrm>
          <a:prstGeom prst="ellipse">
            <a:avLst/>
          </a:prstGeom>
          <a:solidFill>
            <a:srgbClr val="2F3032"/>
          </a:solidFill>
          <a:ln/>
        </p:spPr>
      </p:sp>
      <p:sp>
        <p:nvSpPr>
          <p:cNvPr id="23" name="Text 21"/>
          <p:cNvSpPr txBox="1"/>
          <p:nvPr/>
        </p:nvSpPr>
        <p:spPr>
          <a:xfrm>
            <a:off x="6534120" y="434495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Mengerjakan, lalu melapor</a:t>
            </a:r>
            <a:endParaRPr lang="en-US" sz="1140" dirty="0"/>
          </a:p>
        </p:txBody>
      </p:sp>
      <p:sp>
        <p:nvSpPr>
          <p:cNvPr id="24" name="Text 22"/>
          <p:cNvSpPr txBox="1"/>
          <p:nvPr/>
        </p:nvSpPr>
        <p:spPr>
          <a:xfrm>
            <a:off x="731520" y="4791456"/>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Perbedaannya bukan kecerdasan modelnya. Perbedaannya adalah apakah ia punya tangan.</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03 / 61</a:t>
            </a:r>
            <a:endParaRPr lang="en-US" sz="78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731520" y="859719"/>
            <a:ext cx="174376" cy="0"/>
          </a:xfrm>
          <a:prstGeom prst="line">
            <a:avLst/>
          </a:prstGeom>
          <a:noFill/>
          <a:ln w="7620">
            <a:solidFill>
              <a:srgbClr val="323C5E"/>
            </a:solidFill>
            <a:prstDash val="solid"/>
          </a:ln>
        </p:spPr>
      </p:sp>
      <p:sp>
        <p:nvSpPr>
          <p:cNvPr id="3" name="Text 1"/>
          <p:cNvSpPr txBox="1"/>
          <p:nvPr/>
        </p:nvSpPr>
        <p:spPr>
          <a:xfrm>
            <a:off x="986363" y="797357"/>
            <a:ext cx="10646542" cy="150876"/>
          </a:xfrm>
          <a:prstGeom prst="rect">
            <a:avLst/>
          </a:prstGeom>
          <a:noFill/>
          <a:ln/>
        </p:spPr>
        <p:txBody>
          <a:bodyPr wrap="square" lIns="0" tIns="0" rIns="0" bIns="0" rtlCol="0" anchor="t"/>
          <a:lstStyle/>
          <a:p>
            <a:pPr algn="l" indent="0" marL="0">
              <a:lnSpc>
                <a:spcPts val="1030"/>
              </a:lnSpc>
              <a:buNone/>
            </a:pPr>
            <a:r>
              <a:rPr lang="en-US" sz="792" spc="143" kern="0" dirty="0">
                <a:solidFill>
                  <a:srgbClr val="7F9CFF"/>
                </a:solidFill>
                <a:latin typeface="Courier New" pitchFamily="34" charset="0"/>
                <a:ea typeface="Courier New" pitchFamily="34" charset="-122"/>
                <a:cs typeface="Courier New" pitchFamily="34" charset="-120"/>
              </a:rPr>
              <a:t>CHAPTER 01 · UNDERSTAND</a:t>
            </a:r>
            <a:endParaRPr lang="en-US" sz="792" dirty="0"/>
          </a:p>
        </p:txBody>
      </p:sp>
      <p:sp>
        <p:nvSpPr>
          <p:cNvPr id="4" name="Text 2"/>
          <p:cNvSpPr txBox="1"/>
          <p:nvPr/>
        </p:nvSpPr>
        <p:spPr>
          <a:xfrm>
            <a:off x="731520" y="1142726"/>
            <a:ext cx="6833494" cy="675924"/>
          </a:xfrm>
          <a:prstGeom prst="rect">
            <a:avLst/>
          </a:prstGeom>
          <a:noFill/>
          <a:ln/>
        </p:spPr>
        <p:txBody>
          <a:bodyPr wrap="square" lIns="0" tIns="0" rIns="0" bIns="0" rtlCol="0" anchor="t"/>
          <a:lstStyle/>
          <a:p>
            <a:pPr algn="l" indent="0" marL="0">
              <a:lnSpc>
                <a:spcPts val="4477"/>
              </a:lnSpc>
              <a:buNone/>
            </a:pPr>
            <a:r>
              <a:rPr lang="en-US" sz="4224" b="1" spc="-84" kern="0" dirty="0">
                <a:solidFill>
                  <a:srgbClr val="F4F6FA"/>
                </a:solidFill>
                <a:latin typeface="Arial" pitchFamily="34" charset="0"/>
                <a:ea typeface="Arial" pitchFamily="34" charset="-122"/>
                <a:cs typeface="Arial" pitchFamily="34" charset="-120"/>
              </a:rPr>
              <a:t>Hermes bukan model.</a:t>
            </a:r>
            <a:endParaRPr lang="en-US" sz="4224" dirty="0"/>
          </a:p>
        </p:txBody>
      </p:sp>
      <p:sp>
        <p:nvSpPr>
          <p:cNvPr id="5" name="Shape 3"/>
          <p:cNvSpPr/>
          <p:nvPr/>
        </p:nvSpPr>
        <p:spPr>
          <a:xfrm>
            <a:off x="4687854" y="1925909"/>
            <a:ext cx="2816352" cy="703448"/>
          </a:xfrm>
          <a:prstGeom prst="roundRect">
            <a:avLst>
              <a:gd name="adj" fmla="val 11439"/>
            </a:avLst>
          </a:prstGeom>
          <a:solidFill>
            <a:srgbClr val="181D2D"/>
          </a:solidFill>
          <a:ln w="7620">
            <a:solidFill>
              <a:srgbClr val="323C5E"/>
            </a:solidFill>
            <a:prstDash val="solid"/>
          </a:ln>
        </p:spPr>
      </p:sp>
      <p:sp>
        <p:nvSpPr>
          <p:cNvPr id="6" name="Text 4"/>
          <p:cNvSpPr txBox="1"/>
          <p:nvPr/>
        </p:nvSpPr>
        <p:spPr>
          <a:xfrm>
            <a:off x="4809927" y="2046610"/>
            <a:ext cx="2572116" cy="213878"/>
          </a:xfrm>
          <a:prstGeom prst="rect">
            <a:avLst/>
          </a:prstGeom>
          <a:noFill/>
          <a:ln/>
        </p:spPr>
        <p:txBody>
          <a:bodyPr wrap="square" lIns="0" tIns="0" rIns="0" bIns="0" rtlCol="0" anchor="t"/>
          <a:lstStyle/>
          <a:p>
            <a:pPr algn="ctr" indent="0" marL="0">
              <a:lnSpc>
                <a:spcPts val="1452"/>
              </a:lnSpc>
              <a:buNone/>
            </a:pPr>
            <a:r>
              <a:rPr lang="en-US" sz="1162" b="1" spc="23" kern="0" dirty="0">
                <a:solidFill>
                  <a:srgbClr val="7F9CFF"/>
                </a:solidFill>
                <a:latin typeface="Arial" pitchFamily="34" charset="0"/>
                <a:ea typeface="Arial" pitchFamily="34" charset="-122"/>
                <a:cs typeface="Arial" pitchFamily="34" charset="-120"/>
              </a:rPr>
              <a:t>Hermes</a:t>
            </a:r>
            <a:endParaRPr lang="en-US" sz="1162" dirty="0"/>
          </a:p>
        </p:txBody>
      </p:sp>
      <p:sp>
        <p:nvSpPr>
          <p:cNvPr id="7" name="Text 5"/>
          <p:cNvSpPr txBox="1"/>
          <p:nvPr/>
        </p:nvSpPr>
        <p:spPr>
          <a:xfrm>
            <a:off x="4822454" y="2264603"/>
            <a:ext cx="2547153" cy="261518"/>
          </a:xfrm>
          <a:prstGeom prst="rect">
            <a:avLst/>
          </a:prstGeom>
          <a:noFill/>
          <a:ln/>
        </p:spPr>
        <p:txBody>
          <a:bodyPr wrap="square" lIns="0" tIns="0" rIns="0" bIns="0" rtlCol="0" anchor="t"/>
          <a:lstStyle/>
          <a:p>
            <a:pPr algn="ctr" indent="0" marL="0">
              <a:lnSpc>
                <a:spcPts val="961"/>
              </a:lnSpc>
              <a:buNone/>
            </a:pPr>
            <a:r>
              <a:rPr lang="en-US" sz="686" spc="96" kern="0" dirty="0">
                <a:solidFill>
                  <a:srgbClr val="4C5464"/>
                </a:solidFill>
                <a:latin typeface="Courier New" pitchFamily="34" charset="0"/>
                <a:ea typeface="Courier New" pitchFamily="34" charset="-122"/>
                <a:cs typeface="Courier New" pitchFamily="34" charset="-120"/>
              </a:rPr>
              <a:t>AGENT — YANG MEMUTUSKAN DAN MEMANGGIL</a:t>
            </a:r>
            <a:br/>
            <a:r>
              <a:rPr lang="en-US" sz="686" spc="96" kern="0" dirty="0">
                <a:solidFill>
                  <a:srgbClr val="4C5464"/>
                </a:solidFill>
                <a:latin typeface="Courier New" pitchFamily="34" charset="0"/>
                <a:ea typeface="Courier New" pitchFamily="34" charset="-122"/>
                <a:cs typeface="Courier New" pitchFamily="34" charset="-120"/>
              </a:rPr>
              <a:t>TOOL</a:t>
            </a:r>
            <a:endParaRPr lang="en-US" sz="686" dirty="0"/>
          </a:p>
        </p:txBody>
      </p:sp>
      <p:sp>
        <p:nvSpPr>
          <p:cNvPr id="8" name="Shape 6"/>
          <p:cNvSpPr/>
          <p:nvPr/>
        </p:nvSpPr>
        <p:spPr>
          <a:xfrm>
            <a:off x="6096030" y="2629357"/>
            <a:ext cx="0" cy="174376"/>
          </a:xfrm>
          <a:prstGeom prst="line">
            <a:avLst/>
          </a:prstGeom>
          <a:noFill/>
          <a:ln w="7620">
            <a:solidFill>
              <a:srgbClr val="2F3032"/>
            </a:solidFill>
            <a:prstDash val="solid"/>
            <a:tailEnd type="triangle"/>
          </a:ln>
        </p:spPr>
      </p:sp>
      <p:sp>
        <p:nvSpPr>
          <p:cNvPr id="9" name="Shape 7"/>
          <p:cNvSpPr/>
          <p:nvPr/>
        </p:nvSpPr>
        <p:spPr>
          <a:xfrm>
            <a:off x="4687854" y="2803733"/>
            <a:ext cx="2816352" cy="703448"/>
          </a:xfrm>
          <a:prstGeom prst="roundRect">
            <a:avLst>
              <a:gd name="adj" fmla="val 11439"/>
            </a:avLst>
          </a:prstGeom>
          <a:solidFill>
            <a:srgbClr val="0E0F12"/>
          </a:solidFill>
          <a:ln w="7620">
            <a:solidFill>
              <a:srgbClr val="1D1E21"/>
            </a:solidFill>
            <a:prstDash val="solid"/>
          </a:ln>
        </p:spPr>
      </p:sp>
      <p:sp>
        <p:nvSpPr>
          <p:cNvPr id="10" name="Text 8"/>
          <p:cNvSpPr txBox="1"/>
          <p:nvPr/>
        </p:nvSpPr>
        <p:spPr>
          <a:xfrm>
            <a:off x="4809927" y="2924434"/>
            <a:ext cx="2572116" cy="213878"/>
          </a:xfrm>
          <a:prstGeom prst="rect">
            <a:avLst/>
          </a:prstGeom>
          <a:noFill/>
          <a:ln/>
        </p:spPr>
        <p:txBody>
          <a:bodyPr wrap="square" lIns="0" tIns="0" rIns="0" bIns="0" rtlCol="0" anchor="t"/>
          <a:lstStyle/>
          <a:p>
            <a:pPr algn="ctr" indent="0" marL="0">
              <a:lnSpc>
                <a:spcPts val="1452"/>
              </a:lnSpc>
              <a:buNone/>
            </a:pPr>
            <a:r>
              <a:rPr lang="en-US" sz="1162" b="1" spc="23" kern="0" dirty="0">
                <a:solidFill>
                  <a:srgbClr val="F4F6FA"/>
                </a:solidFill>
                <a:latin typeface="Arial" pitchFamily="34" charset="0"/>
                <a:ea typeface="Arial" pitchFamily="34" charset="-122"/>
                <a:cs typeface="Arial" pitchFamily="34" charset="-120"/>
              </a:rPr>
              <a:t>Provider</a:t>
            </a:r>
            <a:endParaRPr lang="en-US" sz="1162" dirty="0"/>
          </a:p>
        </p:txBody>
      </p:sp>
      <p:sp>
        <p:nvSpPr>
          <p:cNvPr id="11" name="Text 9"/>
          <p:cNvSpPr txBox="1"/>
          <p:nvPr/>
        </p:nvSpPr>
        <p:spPr>
          <a:xfrm>
            <a:off x="4822454" y="3142336"/>
            <a:ext cx="2547153" cy="261518"/>
          </a:xfrm>
          <a:prstGeom prst="rect">
            <a:avLst/>
          </a:prstGeom>
          <a:noFill/>
          <a:ln/>
        </p:spPr>
        <p:txBody>
          <a:bodyPr wrap="square" lIns="0" tIns="0" rIns="0" bIns="0" rtlCol="0" anchor="t"/>
          <a:lstStyle/>
          <a:p>
            <a:pPr algn="ctr" indent="0" marL="0">
              <a:lnSpc>
                <a:spcPts val="961"/>
              </a:lnSpc>
              <a:buNone/>
            </a:pPr>
            <a:r>
              <a:rPr lang="en-US" sz="686" spc="96" kern="0" dirty="0">
                <a:solidFill>
                  <a:srgbClr val="4C5464"/>
                </a:solidFill>
                <a:latin typeface="Courier New" pitchFamily="34" charset="0"/>
                <a:ea typeface="Courier New" pitchFamily="34" charset="-122"/>
                <a:cs typeface="Courier New" pitchFamily="34" charset="-120"/>
              </a:rPr>
              <a:t>PINTU KE MODEL: OPENROUTER, ANTHROPIC,</a:t>
            </a:r>
            <a:br/>
            <a:r>
              <a:rPr lang="en-US" sz="686" spc="96" kern="0" dirty="0">
                <a:solidFill>
                  <a:srgbClr val="4C5464"/>
                </a:solidFill>
                <a:latin typeface="Courier New" pitchFamily="34" charset="0"/>
                <a:ea typeface="Courier New" pitchFamily="34" charset="-122"/>
                <a:cs typeface="Courier New" pitchFamily="34" charset="-120"/>
              </a:rPr>
              <a:t>ENDPOINT SENDIRI</a:t>
            </a:r>
            <a:endParaRPr lang="en-US" sz="686" dirty="0"/>
          </a:p>
        </p:txBody>
      </p:sp>
      <p:sp>
        <p:nvSpPr>
          <p:cNvPr id="12" name="Shape 10"/>
          <p:cNvSpPr/>
          <p:nvPr/>
        </p:nvSpPr>
        <p:spPr>
          <a:xfrm>
            <a:off x="6096030" y="3507090"/>
            <a:ext cx="0" cy="174376"/>
          </a:xfrm>
          <a:prstGeom prst="line">
            <a:avLst/>
          </a:prstGeom>
          <a:noFill/>
          <a:ln w="7620">
            <a:solidFill>
              <a:srgbClr val="2F3032"/>
            </a:solidFill>
            <a:prstDash val="solid"/>
            <a:tailEnd type="triangle"/>
          </a:ln>
        </p:spPr>
      </p:sp>
      <p:sp>
        <p:nvSpPr>
          <p:cNvPr id="13" name="Shape 11"/>
          <p:cNvSpPr/>
          <p:nvPr/>
        </p:nvSpPr>
        <p:spPr>
          <a:xfrm>
            <a:off x="4687854" y="3681466"/>
            <a:ext cx="2816352" cy="703448"/>
          </a:xfrm>
          <a:prstGeom prst="roundRect">
            <a:avLst>
              <a:gd name="adj" fmla="val 11439"/>
            </a:avLst>
          </a:prstGeom>
          <a:solidFill>
            <a:srgbClr val="132420"/>
          </a:solidFill>
          <a:ln w="7620">
            <a:solidFill>
              <a:srgbClr val="295244"/>
            </a:solidFill>
            <a:prstDash val="solid"/>
          </a:ln>
        </p:spPr>
      </p:sp>
      <p:sp>
        <p:nvSpPr>
          <p:cNvPr id="14" name="Text 12"/>
          <p:cNvSpPr txBox="1"/>
          <p:nvPr/>
        </p:nvSpPr>
        <p:spPr>
          <a:xfrm>
            <a:off x="4809927" y="3802167"/>
            <a:ext cx="2572116" cy="213878"/>
          </a:xfrm>
          <a:prstGeom prst="rect">
            <a:avLst/>
          </a:prstGeom>
          <a:noFill/>
          <a:ln/>
        </p:spPr>
        <p:txBody>
          <a:bodyPr wrap="square" lIns="0" tIns="0" rIns="0" bIns="0" rtlCol="0" anchor="t"/>
          <a:lstStyle/>
          <a:p>
            <a:pPr algn="ctr" indent="0" marL="0">
              <a:lnSpc>
                <a:spcPts val="1452"/>
              </a:lnSpc>
              <a:buNone/>
            </a:pPr>
            <a:r>
              <a:rPr lang="en-US" sz="1162" b="1" spc="23" kern="0" dirty="0">
                <a:solidFill>
                  <a:srgbClr val="62DFB0"/>
                </a:solidFill>
                <a:latin typeface="Arial" pitchFamily="34" charset="0"/>
                <a:ea typeface="Arial" pitchFamily="34" charset="-122"/>
                <a:cs typeface="Arial" pitchFamily="34" charset="-120"/>
              </a:rPr>
              <a:t>Model</a:t>
            </a:r>
            <a:endParaRPr lang="en-US" sz="1162" dirty="0"/>
          </a:p>
        </p:txBody>
      </p:sp>
      <p:sp>
        <p:nvSpPr>
          <p:cNvPr id="15" name="Text 13"/>
          <p:cNvSpPr txBox="1"/>
          <p:nvPr/>
        </p:nvSpPr>
        <p:spPr>
          <a:xfrm>
            <a:off x="4822454" y="4020068"/>
            <a:ext cx="2547153" cy="261518"/>
          </a:xfrm>
          <a:prstGeom prst="rect">
            <a:avLst/>
          </a:prstGeom>
          <a:noFill/>
          <a:ln/>
        </p:spPr>
        <p:txBody>
          <a:bodyPr wrap="square" lIns="0" tIns="0" rIns="0" bIns="0" rtlCol="0" anchor="t"/>
          <a:lstStyle/>
          <a:p>
            <a:pPr algn="ctr" indent="0" marL="0">
              <a:lnSpc>
                <a:spcPts val="961"/>
              </a:lnSpc>
              <a:buNone/>
            </a:pPr>
            <a:r>
              <a:rPr lang="en-US" sz="686" spc="96" kern="0" dirty="0">
                <a:solidFill>
                  <a:srgbClr val="4C5464"/>
                </a:solidFill>
                <a:latin typeface="Courier New" pitchFamily="34" charset="0"/>
                <a:ea typeface="Courier New" pitchFamily="34" charset="-122"/>
                <a:cs typeface="Courier New" pitchFamily="34" charset="-120"/>
              </a:rPr>
              <a:t>OTAK — BISA DITUKAR TANPA MENGUBAH</a:t>
            </a:r>
            <a:br/>
            <a:r>
              <a:rPr lang="en-US" sz="686" spc="96" kern="0" dirty="0">
                <a:solidFill>
                  <a:srgbClr val="4C5464"/>
                </a:solidFill>
                <a:latin typeface="Courier New" pitchFamily="34" charset="0"/>
                <a:ea typeface="Courier New" pitchFamily="34" charset="-122"/>
                <a:cs typeface="Courier New" pitchFamily="34" charset="-120"/>
              </a:rPr>
              <a:t>HERMES</a:t>
            </a:r>
            <a:endParaRPr lang="en-US" sz="686" dirty="0"/>
          </a:p>
        </p:txBody>
      </p:sp>
      <p:sp>
        <p:nvSpPr>
          <p:cNvPr id="16" name="Shape 14"/>
          <p:cNvSpPr/>
          <p:nvPr/>
        </p:nvSpPr>
        <p:spPr>
          <a:xfrm>
            <a:off x="2609058" y="4599432"/>
            <a:ext cx="3446648" cy="341620"/>
          </a:xfrm>
          <a:prstGeom prst="roundRect">
            <a:avLst>
              <a:gd name="adj" fmla="val 19620"/>
            </a:avLst>
          </a:prstGeom>
          <a:solidFill>
            <a:srgbClr val="0E0F12"/>
          </a:solidFill>
          <a:ln w="7620">
            <a:solidFill>
              <a:srgbClr val="1D1E21"/>
            </a:solidFill>
            <a:prstDash val="solid"/>
          </a:ln>
        </p:spPr>
      </p:sp>
      <p:sp>
        <p:nvSpPr>
          <p:cNvPr id="17" name="Text 15"/>
          <p:cNvSpPr txBox="1"/>
          <p:nvPr/>
        </p:nvSpPr>
        <p:spPr>
          <a:xfrm>
            <a:off x="2698120" y="4693341"/>
            <a:ext cx="3268614" cy="176662"/>
          </a:xfrm>
          <a:prstGeom prst="rect">
            <a:avLst/>
          </a:prstGeom>
          <a:noFill/>
          <a:ln/>
        </p:spPr>
        <p:txBody>
          <a:bodyPr wrap="square" lIns="0" tIns="0" rIns="0" bIns="0" rtlCol="0" anchor="t"/>
          <a:lstStyle/>
          <a:p>
            <a:pPr algn="ctr" indent="0" marL="0">
              <a:lnSpc>
                <a:spcPts val="1212"/>
              </a:lnSpc>
              <a:buNone/>
            </a:pPr>
            <a:r>
              <a:rPr lang="en-US" sz="898" spc="63" kern="0" dirty="0">
                <a:solidFill>
                  <a:srgbClr val="B9C0CD"/>
                </a:solidFill>
                <a:latin typeface="Courier New" pitchFamily="34" charset="0"/>
                <a:ea typeface="Courier New" pitchFamily="34" charset="-122"/>
                <a:cs typeface="Courier New" pitchFamily="34" charset="-120"/>
              </a:rPr>
              <a:t>MODEL = OTAK</a:t>
            </a:r>
            <a:endParaRPr lang="en-US" sz="898" dirty="0"/>
          </a:p>
        </p:txBody>
      </p:sp>
      <p:sp>
        <p:nvSpPr>
          <p:cNvPr id="18" name="Shape 16"/>
          <p:cNvSpPr/>
          <p:nvPr/>
        </p:nvSpPr>
        <p:spPr>
          <a:xfrm>
            <a:off x="6136264" y="4599432"/>
            <a:ext cx="3446648" cy="341620"/>
          </a:xfrm>
          <a:prstGeom prst="roundRect">
            <a:avLst>
              <a:gd name="adj" fmla="val 19620"/>
            </a:avLst>
          </a:prstGeom>
          <a:solidFill>
            <a:srgbClr val="0E0F12"/>
          </a:solidFill>
          <a:ln w="7620">
            <a:solidFill>
              <a:srgbClr val="1D1E21"/>
            </a:solidFill>
            <a:prstDash val="solid"/>
          </a:ln>
        </p:spPr>
      </p:sp>
      <p:sp>
        <p:nvSpPr>
          <p:cNvPr id="19" name="Text 17"/>
          <p:cNvSpPr txBox="1"/>
          <p:nvPr/>
        </p:nvSpPr>
        <p:spPr>
          <a:xfrm>
            <a:off x="6225235" y="4693341"/>
            <a:ext cx="3268614" cy="176662"/>
          </a:xfrm>
          <a:prstGeom prst="rect">
            <a:avLst/>
          </a:prstGeom>
          <a:noFill/>
          <a:ln/>
        </p:spPr>
        <p:txBody>
          <a:bodyPr wrap="square" lIns="0" tIns="0" rIns="0" bIns="0" rtlCol="0" anchor="t"/>
          <a:lstStyle/>
          <a:p>
            <a:pPr algn="ctr" indent="0" marL="0">
              <a:lnSpc>
                <a:spcPts val="1212"/>
              </a:lnSpc>
              <a:buNone/>
            </a:pPr>
            <a:r>
              <a:rPr lang="en-US" sz="898" spc="63" kern="0" dirty="0">
                <a:solidFill>
                  <a:srgbClr val="B9C0CD"/>
                </a:solidFill>
                <a:latin typeface="Courier New" pitchFamily="34" charset="0"/>
                <a:ea typeface="Courier New" pitchFamily="34" charset="-122"/>
                <a:cs typeface="Courier New" pitchFamily="34" charset="-120"/>
              </a:rPr>
              <a:t>HERMES = AGENT</a:t>
            </a:r>
            <a:endParaRPr lang="en-US" sz="898" dirty="0"/>
          </a:p>
        </p:txBody>
      </p:sp>
      <p:sp>
        <p:nvSpPr>
          <p:cNvPr id="20" name="Shape 18"/>
          <p:cNvSpPr/>
          <p:nvPr/>
        </p:nvSpPr>
        <p:spPr>
          <a:xfrm>
            <a:off x="2609058" y="5021610"/>
            <a:ext cx="3446648" cy="341620"/>
          </a:xfrm>
          <a:prstGeom prst="roundRect">
            <a:avLst>
              <a:gd name="adj" fmla="val 19620"/>
            </a:avLst>
          </a:prstGeom>
          <a:solidFill>
            <a:srgbClr val="0E0F12"/>
          </a:solidFill>
          <a:ln w="7620">
            <a:solidFill>
              <a:srgbClr val="1D1E21"/>
            </a:solidFill>
            <a:prstDash val="solid"/>
          </a:ln>
        </p:spPr>
      </p:sp>
      <p:sp>
        <p:nvSpPr>
          <p:cNvPr id="21" name="Text 19"/>
          <p:cNvSpPr txBox="1"/>
          <p:nvPr/>
        </p:nvSpPr>
        <p:spPr>
          <a:xfrm>
            <a:off x="2698120" y="5115428"/>
            <a:ext cx="3268614" cy="176662"/>
          </a:xfrm>
          <a:prstGeom prst="rect">
            <a:avLst/>
          </a:prstGeom>
          <a:noFill/>
          <a:ln/>
        </p:spPr>
        <p:txBody>
          <a:bodyPr wrap="square" lIns="0" tIns="0" rIns="0" bIns="0" rtlCol="0" anchor="t"/>
          <a:lstStyle/>
          <a:p>
            <a:pPr algn="ctr" indent="0" marL="0">
              <a:lnSpc>
                <a:spcPts val="1212"/>
              </a:lnSpc>
              <a:buNone/>
            </a:pPr>
            <a:r>
              <a:rPr lang="en-US" sz="898" spc="63" kern="0" dirty="0">
                <a:solidFill>
                  <a:srgbClr val="B9C0CD"/>
                </a:solidFill>
                <a:latin typeface="Courier New" pitchFamily="34" charset="0"/>
                <a:ea typeface="Courier New" pitchFamily="34" charset="-122"/>
                <a:cs typeface="Courier New" pitchFamily="34" charset="-120"/>
              </a:rPr>
              <a:t>TOOLS = TANGAN</a:t>
            </a:r>
            <a:endParaRPr lang="en-US" sz="898" dirty="0"/>
          </a:p>
        </p:txBody>
      </p:sp>
      <p:sp>
        <p:nvSpPr>
          <p:cNvPr id="22" name="Shape 20"/>
          <p:cNvSpPr/>
          <p:nvPr/>
        </p:nvSpPr>
        <p:spPr>
          <a:xfrm>
            <a:off x="6136264" y="5021610"/>
            <a:ext cx="3446648" cy="341620"/>
          </a:xfrm>
          <a:prstGeom prst="roundRect">
            <a:avLst>
              <a:gd name="adj" fmla="val 19620"/>
            </a:avLst>
          </a:prstGeom>
          <a:solidFill>
            <a:srgbClr val="0E0F12"/>
          </a:solidFill>
          <a:ln w="7620">
            <a:solidFill>
              <a:srgbClr val="1D1E21"/>
            </a:solidFill>
            <a:prstDash val="solid"/>
          </a:ln>
        </p:spPr>
      </p:sp>
      <p:sp>
        <p:nvSpPr>
          <p:cNvPr id="23" name="Text 21"/>
          <p:cNvSpPr txBox="1"/>
          <p:nvPr/>
        </p:nvSpPr>
        <p:spPr>
          <a:xfrm>
            <a:off x="6225235" y="5115428"/>
            <a:ext cx="3268614" cy="176662"/>
          </a:xfrm>
          <a:prstGeom prst="rect">
            <a:avLst/>
          </a:prstGeom>
          <a:noFill/>
          <a:ln/>
        </p:spPr>
        <p:txBody>
          <a:bodyPr wrap="square" lIns="0" tIns="0" rIns="0" bIns="0" rtlCol="0" anchor="t"/>
          <a:lstStyle/>
          <a:p>
            <a:pPr algn="ctr" indent="0" marL="0">
              <a:lnSpc>
                <a:spcPts val="1212"/>
              </a:lnSpc>
              <a:buNone/>
            </a:pPr>
            <a:r>
              <a:rPr lang="en-US" sz="898" spc="63" kern="0" dirty="0">
                <a:solidFill>
                  <a:srgbClr val="B9C0CD"/>
                </a:solidFill>
                <a:latin typeface="Courier New" pitchFamily="34" charset="0"/>
                <a:ea typeface="Courier New" pitchFamily="34" charset="-122"/>
                <a:cs typeface="Courier New" pitchFamily="34" charset="-120"/>
              </a:rPr>
              <a:t>SKILLS = KEMAMPUAN</a:t>
            </a:r>
            <a:endParaRPr lang="en-US" sz="898" dirty="0"/>
          </a:p>
        </p:txBody>
      </p:sp>
      <p:sp>
        <p:nvSpPr>
          <p:cNvPr id="24" name="Shape 22"/>
          <p:cNvSpPr/>
          <p:nvPr/>
        </p:nvSpPr>
        <p:spPr>
          <a:xfrm>
            <a:off x="4889022" y="5524165"/>
            <a:ext cx="2414016" cy="0"/>
          </a:xfrm>
          <a:prstGeom prst="line">
            <a:avLst/>
          </a:prstGeom>
          <a:noFill/>
          <a:ln w="7620">
            <a:solidFill>
              <a:srgbClr val="2F3032"/>
            </a:solidFill>
            <a:prstDash val="solid"/>
          </a:ln>
        </p:spPr>
      </p:sp>
      <p:sp>
        <p:nvSpPr>
          <p:cNvPr id="25" name="Shape 23"/>
          <p:cNvSpPr/>
          <p:nvPr/>
        </p:nvSpPr>
        <p:spPr>
          <a:xfrm>
            <a:off x="3966576" y="5618074"/>
            <a:ext cx="4258818" cy="442570"/>
          </a:xfrm>
          <a:prstGeom prst="roundRect">
            <a:avLst>
              <a:gd name="adj" fmla="val 18182"/>
            </a:avLst>
          </a:prstGeom>
          <a:solidFill>
            <a:srgbClr val="132420"/>
          </a:solidFill>
          <a:ln w="7620">
            <a:solidFill>
              <a:srgbClr val="295244"/>
            </a:solidFill>
            <a:prstDash val="solid"/>
          </a:ln>
        </p:spPr>
      </p:sp>
      <p:sp>
        <p:nvSpPr>
          <p:cNvPr id="26" name="Text 24"/>
          <p:cNvSpPr txBox="1"/>
          <p:nvPr/>
        </p:nvSpPr>
        <p:spPr>
          <a:xfrm>
            <a:off x="3905677" y="5718658"/>
            <a:ext cx="4380525" cy="281635"/>
          </a:xfrm>
          <a:prstGeom prst="rect">
            <a:avLst/>
          </a:prstGeom>
          <a:noFill/>
          <a:ln/>
        </p:spPr>
        <p:txBody>
          <a:bodyPr wrap="square" lIns="0" tIns="0" rIns="0" bIns="0" rtlCol="0" anchor="t"/>
          <a:lstStyle/>
          <a:p>
            <a:pPr algn="ctr" indent="0" marL="0">
              <a:lnSpc>
                <a:spcPts val="1901"/>
              </a:lnSpc>
              <a:buNone/>
            </a:pPr>
            <a:r>
              <a:rPr lang="en-US" sz="1584" b="1" spc="-32" kern="0" dirty="0">
                <a:solidFill>
                  <a:srgbClr val="62DFB0"/>
                </a:solidFill>
                <a:latin typeface="Arial" pitchFamily="34" charset="0"/>
                <a:ea typeface="Arial" pitchFamily="34" charset="-122"/>
                <a:cs typeface="Arial" pitchFamily="34" charset="-120"/>
              </a:rPr>
              <a:t>Analogi yang kita pakai sepanjang hari</a:t>
            </a:r>
            <a:endParaRPr lang="en-US" sz="1584" dirty="0"/>
          </a:p>
        </p:txBody>
      </p:sp>
      <p:sp>
        <p:nvSpPr>
          <p:cNvPr id="27" name="Text 2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04 / 61</a:t>
            </a:r>
            <a:endParaRPr lang="en-US" sz="7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04</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Arsitektur Hermes</a:t>
            </a:r>
            <a:endParaRPr lang="en-US" sz="2592" dirty="0"/>
          </a:p>
        </p:txBody>
      </p:sp>
      <p:sp>
        <p:nvSpPr>
          <p:cNvPr id="5" name="Text 3"/>
          <p:cNvSpPr txBox="1"/>
          <p:nvPr/>
        </p:nvSpPr>
        <p:spPr>
          <a:xfrm>
            <a:off x="731520" y="1577614"/>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Peta ini dipakai ulang sepanjang hari. Kalau Anda bingung sebuah perintah </a:t>
            </a:r>
            <a:br/>
            <a:r>
              <a:rPr lang="en-US" sz="1320" dirty="0">
                <a:solidFill>
                  <a:srgbClr val="7B8494"/>
                </a:solidFill>
                <a:latin typeface="Arial" pitchFamily="34" charset="0"/>
                <a:ea typeface="Arial" pitchFamily="34" charset="-122"/>
                <a:cs typeface="Arial" pitchFamily="34" charset="-120"/>
              </a:rPr>
              <a:t>bekerja di lapisan mana, kembali ke sini.</a:t>
            </a:r>
            <a:endParaRPr lang="en-US" sz="1320" dirty="0"/>
          </a:p>
        </p:txBody>
      </p:sp>
      <p:sp>
        <p:nvSpPr>
          <p:cNvPr id="6" name="Text 4"/>
          <p:cNvSpPr txBox="1"/>
          <p:nvPr/>
        </p:nvSpPr>
        <p:spPr>
          <a:xfrm>
            <a:off x="731520" y="2341138"/>
            <a:ext cx="10728930" cy="1944654"/>
          </a:xfrm>
          <a:prstGeom prst="rect">
            <a:avLst/>
          </a:prstGeom>
          <a:noFill/>
          <a:ln/>
        </p:spPr>
        <p:txBody>
          <a:bodyPr wrap="square" lIns="0" tIns="0" rIns="0" bIns="0" rtlCol="0" anchor="t"/>
          <a:lstStyle/>
          <a:p>
            <a:pPr indent="0" marL="0">
              <a:lnSpc>
                <a:spcPts val="1680"/>
              </a:lnSpc>
              <a:buNone/>
            </a:pPr>
            <a:r>
              <a:rPr lang="en-US" sz="960" dirty="0">
                <a:solidFill>
                  <a:srgbClr val="F4F6FA"/>
                </a:solidFill>
                <a:latin typeface="Courier New" pitchFamily="34" charset="0"/>
                <a:ea typeface="Courier New" pitchFamily="34" charset="-122"/>
                <a:cs typeface="Courier New" pitchFamily="34" charset="-120"/>
              </a:rPr>
              <a:t>Laptop Anda (hanya jendela)</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SSH</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VPS</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Hermes</a:t>
            </a:r>
            <a:r>
              <a:rPr lang="en-US" sz="840" dirty="0">
                <a:solidFill>
                  <a:srgbClr val="4C5464"/>
                </a:solidFill>
                <a:latin typeface="Courier New" pitchFamily="34" charset="0"/>
                <a:ea typeface="Courier New" pitchFamily="34" charset="-122"/>
                <a:cs typeface="Courier New" pitchFamily="34" charset="-120"/>
              </a:rPr>
              <a:t>  agent</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Provider → Model</a:t>
            </a:r>
            <a:r>
              <a:rPr lang="en-US" sz="840" dirty="0">
                <a:solidFill>
                  <a:srgbClr val="4C5464"/>
                </a:solidFill>
                <a:latin typeface="Courier New" pitchFamily="34" charset="0"/>
                <a:ea typeface="Courier New" pitchFamily="34" charset="-122"/>
                <a:cs typeface="Courier New" pitchFamily="34" charset="-120"/>
              </a:rPr>
              <a:t>  otak</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Toolsets</a:t>
            </a:r>
            <a:r>
              <a:rPr lang="en-US" sz="840" dirty="0">
                <a:solidFill>
                  <a:srgbClr val="4C5464"/>
                </a:solidFill>
                <a:latin typeface="Courier New" pitchFamily="34" charset="0"/>
                <a:ea typeface="Courier New" pitchFamily="34" charset="-122"/>
                <a:cs typeface="Courier New" pitchFamily="34" charset="-120"/>
              </a:rPr>
              <a:t>  tangan: web, file, terminal</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Skills</a:t>
            </a:r>
            <a:r>
              <a:rPr lang="en-US" sz="840" dirty="0">
                <a:solidFill>
                  <a:srgbClr val="4C5464"/>
                </a:solidFill>
                <a:latin typeface="Courier New" pitchFamily="34" charset="0"/>
                <a:ea typeface="Courier New" pitchFamily="34" charset="-122"/>
                <a:cs typeface="Courier New" pitchFamily="34" charset="-120"/>
              </a:rPr>
              <a:t>  kemampuan yang dimuat saat dibutuhkan</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Profiles</a:t>
            </a:r>
            <a:r>
              <a:rPr lang="en-US" sz="840" dirty="0">
                <a:solidFill>
                  <a:srgbClr val="4C5464"/>
                </a:solidFill>
                <a:latin typeface="Courier New" pitchFamily="34" charset="0"/>
                <a:ea typeface="Courier New" pitchFamily="34" charset="-122"/>
                <a:cs typeface="Courier New" pitchFamily="34" charset="-120"/>
              </a:rPr>
              <a:t>  konteks + perilaku per role</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Memory</a:t>
            </a:r>
            <a:r>
              <a:rPr lang="en-US" sz="840" dirty="0">
                <a:solidFill>
                  <a:srgbClr val="4C5464"/>
                </a:solidFill>
                <a:latin typeface="Courier New" pitchFamily="34" charset="0"/>
                <a:ea typeface="Courier New" pitchFamily="34" charset="-122"/>
                <a:cs typeface="Courier New" pitchFamily="34" charset="-120"/>
              </a:rPr>
              <a:t>  yang diingat antar sesi</a:t>
            </a:r>
            <a:endParaRPr lang="en-US" sz="960" dirty="0"/>
          </a:p>
        </p:txBody>
      </p:sp>
      <p:sp>
        <p:nvSpPr>
          <p:cNvPr id="7" name="Shape 5"/>
          <p:cNvSpPr/>
          <p:nvPr/>
        </p:nvSpPr>
        <p:spPr>
          <a:xfrm>
            <a:off x="731520" y="4505157"/>
            <a:ext cx="10728930" cy="1319754"/>
          </a:xfrm>
          <a:prstGeom prst="roundRect">
            <a:avLst>
              <a:gd name="adj" fmla="val 6929"/>
            </a:avLst>
          </a:prstGeom>
          <a:solidFill>
            <a:srgbClr val="0E0F12"/>
          </a:solidFill>
          <a:ln w="7620">
            <a:solidFill>
              <a:srgbClr val="1D1E21"/>
            </a:solidFill>
            <a:prstDash val="solid"/>
          </a:ln>
        </p:spPr>
      </p:sp>
      <p:sp>
        <p:nvSpPr>
          <p:cNvPr id="8" name="Shape 6"/>
          <p:cNvSpPr/>
          <p:nvPr/>
        </p:nvSpPr>
        <p:spPr>
          <a:xfrm>
            <a:off x="731520" y="4546305"/>
            <a:ext cx="15270" cy="1237458"/>
          </a:xfrm>
          <a:prstGeom prst="rect">
            <a:avLst/>
          </a:prstGeom>
          <a:solidFill>
            <a:srgbClr val="2F3032"/>
          </a:solidFill>
          <a:ln/>
        </p:spPr>
      </p:sp>
      <p:sp>
        <p:nvSpPr>
          <p:cNvPr id="9" name="Text 7"/>
          <p:cNvSpPr txBox="1"/>
          <p:nvPr/>
        </p:nvSpPr>
        <p:spPr>
          <a:xfrm>
            <a:off x="914400" y="4657588"/>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YANG PERLU DIPEGANG</a:t>
            </a:r>
            <a:endParaRPr lang="en-US" sz="840" dirty="0"/>
          </a:p>
        </p:txBody>
      </p:sp>
      <p:sp>
        <p:nvSpPr>
          <p:cNvPr id="10" name="Shape 8"/>
          <p:cNvSpPr/>
          <p:nvPr/>
        </p:nvSpPr>
        <p:spPr>
          <a:xfrm>
            <a:off x="914400" y="4968118"/>
            <a:ext cx="106710" cy="106710"/>
          </a:xfrm>
          <a:prstGeom prst="roundRect">
            <a:avLst>
              <a:gd name="adj" fmla="val 21423"/>
            </a:avLst>
          </a:prstGeom>
          <a:ln w="11430">
            <a:solidFill>
              <a:srgbClr val="4C5464"/>
            </a:solidFill>
            <a:prstDash val="solid"/>
          </a:ln>
        </p:spPr>
      </p:sp>
      <p:sp>
        <p:nvSpPr>
          <p:cNvPr id="11" name="Text 9"/>
          <p:cNvSpPr txBox="1"/>
          <p:nvPr/>
        </p:nvSpPr>
        <p:spPr>
          <a:xfrm>
            <a:off x="1112550" y="490831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Mengganti model tidak mengubah Hermes</a:t>
            </a:r>
            <a:endParaRPr lang="en-US" sz="1080" dirty="0"/>
          </a:p>
        </p:txBody>
      </p:sp>
      <p:sp>
        <p:nvSpPr>
          <p:cNvPr id="12" name="Shape 10"/>
          <p:cNvSpPr/>
          <p:nvPr/>
        </p:nvSpPr>
        <p:spPr>
          <a:xfrm>
            <a:off x="914400" y="5250759"/>
            <a:ext cx="106710" cy="106710"/>
          </a:xfrm>
          <a:prstGeom prst="roundRect">
            <a:avLst>
              <a:gd name="adj" fmla="val 21423"/>
            </a:avLst>
          </a:prstGeom>
          <a:ln w="11430">
            <a:solidFill>
              <a:srgbClr val="4C5464"/>
            </a:solidFill>
            <a:prstDash val="solid"/>
          </a:ln>
        </p:spPr>
      </p:sp>
      <p:sp>
        <p:nvSpPr>
          <p:cNvPr id="13" name="Text 11"/>
          <p:cNvSpPr txBox="1"/>
          <p:nvPr/>
        </p:nvSpPr>
        <p:spPr>
          <a:xfrm>
            <a:off x="1112550" y="5190957"/>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Mengganti profile tidak mengganti model</a:t>
            </a:r>
            <a:endParaRPr lang="en-US" sz="1080" dirty="0"/>
          </a:p>
        </p:txBody>
      </p:sp>
      <p:sp>
        <p:nvSpPr>
          <p:cNvPr id="14" name="Shape 12"/>
          <p:cNvSpPr/>
          <p:nvPr/>
        </p:nvSpPr>
        <p:spPr>
          <a:xfrm>
            <a:off x="914400" y="5533492"/>
            <a:ext cx="106710" cy="106710"/>
          </a:xfrm>
          <a:prstGeom prst="roundRect">
            <a:avLst>
              <a:gd name="adj" fmla="val 21423"/>
            </a:avLst>
          </a:prstGeom>
          <a:ln w="11430">
            <a:solidFill>
              <a:srgbClr val="4C5464"/>
            </a:solidFill>
            <a:prstDash val="solid"/>
          </a:ln>
        </p:spPr>
      </p:sp>
      <p:sp>
        <p:nvSpPr>
          <p:cNvPr id="15" name="Text 13"/>
          <p:cNvSpPr txBox="1"/>
          <p:nvPr/>
        </p:nvSpPr>
        <p:spPr>
          <a:xfrm>
            <a:off x="1112550" y="547369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Tool yang tidak diaktifkan tidak bisa dipakai agent</a:t>
            </a:r>
            <a:endParaRPr lang="en-US" sz="1080" dirty="0"/>
          </a:p>
        </p:txBody>
      </p:sp>
      <p:sp>
        <p:nvSpPr>
          <p:cNvPr id="16" name="Text 1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04 / 61 · DETAIL</a:t>
            </a:r>
            <a:endParaRPr lang="en-US" sz="78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731520" y="2065995"/>
            <a:ext cx="198150" cy="0"/>
          </a:xfrm>
          <a:prstGeom prst="line">
            <a:avLst/>
          </a:prstGeom>
          <a:noFill/>
          <a:ln w="7620">
            <a:solidFill>
              <a:srgbClr val="323C5E"/>
            </a:solidFill>
            <a:prstDash val="solid"/>
          </a:ln>
        </p:spPr>
      </p:sp>
      <p:sp>
        <p:nvSpPr>
          <p:cNvPr id="3" name="Text 1"/>
          <p:cNvSpPr txBox="1"/>
          <p:nvPr/>
        </p:nvSpPr>
        <p:spPr>
          <a:xfrm>
            <a:off x="1021110" y="1995129"/>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01 · 1 DARI 8 KONSEP</a:t>
            </a:r>
            <a:endParaRPr lang="en-US" sz="900" dirty="0"/>
          </a:p>
        </p:txBody>
      </p:sp>
      <p:sp>
        <p:nvSpPr>
          <p:cNvPr id="4" name="Text 2"/>
          <p:cNvSpPr txBox="1"/>
          <p:nvPr/>
        </p:nvSpPr>
        <p:spPr>
          <a:xfrm>
            <a:off x="731520" y="2387498"/>
            <a:ext cx="5826282" cy="576072"/>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Model — otaknya</a:t>
            </a:r>
            <a:endParaRPr lang="en-US" sz="3600" dirty="0"/>
          </a:p>
        </p:txBody>
      </p:sp>
      <p:sp>
        <p:nvSpPr>
          <p:cNvPr id="5" name="Text 3"/>
          <p:cNvSpPr txBox="1"/>
          <p:nvPr/>
        </p:nvSpPr>
        <p:spPr>
          <a:xfrm>
            <a:off x="731520" y="3116001"/>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Yang menghasilkan kalimat. Bukan yang memutuskan langkah.</a:t>
            </a:r>
            <a:endParaRPr lang="en-US" sz="1320" dirty="0"/>
          </a:p>
        </p:txBody>
      </p:sp>
      <p:sp>
        <p:nvSpPr>
          <p:cNvPr id="6" name="Shape 4"/>
          <p:cNvSpPr/>
          <p:nvPr/>
        </p:nvSpPr>
        <p:spPr>
          <a:xfrm>
            <a:off x="731520" y="3619652"/>
            <a:ext cx="3474720" cy="1243218"/>
          </a:xfrm>
          <a:prstGeom prst="roundRect">
            <a:avLst>
              <a:gd name="adj" fmla="val 8583"/>
            </a:avLst>
          </a:prstGeom>
          <a:solidFill>
            <a:srgbClr val="151618"/>
          </a:solidFill>
          <a:ln w="7620">
            <a:solidFill>
              <a:srgbClr val="1D1E21"/>
            </a:solidFill>
            <a:prstDash val="solid"/>
          </a:ln>
        </p:spPr>
      </p:sp>
      <p:sp>
        <p:nvSpPr>
          <p:cNvPr id="7" name="Text 5"/>
          <p:cNvSpPr txBox="1"/>
          <p:nvPr/>
        </p:nvSpPr>
        <p:spPr>
          <a:xfrm>
            <a:off x="929670" y="3817803"/>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8" name="Text 6"/>
          <p:cNvSpPr txBox="1"/>
          <p:nvPr/>
        </p:nvSpPr>
        <p:spPr>
          <a:xfrm>
            <a:off x="929670" y="402281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Bisa ditukar</a:t>
            </a:r>
            <a:endParaRPr lang="en-US" sz="1260" dirty="0"/>
          </a:p>
        </p:txBody>
      </p:sp>
      <p:sp>
        <p:nvSpPr>
          <p:cNvPr id="9" name="Text 7"/>
          <p:cNvSpPr txBox="1"/>
          <p:nvPr/>
        </p:nvSpPr>
        <p:spPr>
          <a:xfrm>
            <a:off x="929670" y="4299052"/>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Satu perintah, dan Hermes memakai otak yang lain.</a:t>
            </a:r>
            <a:endParaRPr lang="en-US" sz="960" dirty="0"/>
          </a:p>
        </p:txBody>
      </p:sp>
      <p:sp>
        <p:nvSpPr>
          <p:cNvPr id="10" name="Shape 8"/>
          <p:cNvSpPr/>
          <p:nvPr/>
        </p:nvSpPr>
        <p:spPr>
          <a:xfrm>
            <a:off x="4358670" y="3619652"/>
            <a:ext cx="3474720" cy="1243218"/>
          </a:xfrm>
          <a:prstGeom prst="roundRect">
            <a:avLst>
              <a:gd name="adj" fmla="val 8583"/>
            </a:avLst>
          </a:prstGeom>
          <a:solidFill>
            <a:srgbClr val="151618"/>
          </a:solidFill>
          <a:ln w="7620">
            <a:solidFill>
              <a:srgbClr val="1D1E21"/>
            </a:solidFill>
            <a:prstDash val="solid"/>
          </a:ln>
        </p:spPr>
      </p:sp>
      <p:sp>
        <p:nvSpPr>
          <p:cNvPr id="11" name="Text 9"/>
          <p:cNvSpPr txBox="1"/>
          <p:nvPr/>
        </p:nvSpPr>
        <p:spPr>
          <a:xfrm>
            <a:off x="4556730" y="3817803"/>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2" name="Text 10"/>
          <p:cNvSpPr txBox="1"/>
          <p:nvPr/>
        </p:nvSpPr>
        <p:spPr>
          <a:xfrm>
            <a:off x="4556730" y="402281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Punya batas</a:t>
            </a:r>
            <a:endParaRPr lang="en-US" sz="1260" dirty="0"/>
          </a:p>
        </p:txBody>
      </p:sp>
      <p:sp>
        <p:nvSpPr>
          <p:cNvPr id="13" name="Text 11"/>
          <p:cNvSpPr txBox="1"/>
          <p:nvPr/>
        </p:nvSpPr>
        <p:spPr>
          <a:xfrm>
            <a:off x="4556730" y="4299052"/>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Rate limit, biaya, dan panjang konteks — semuanya </a:t>
            </a:r>
            <a:br/>
            <a:r>
              <a:rPr lang="en-US" sz="960" dirty="0">
                <a:solidFill>
                  <a:srgbClr val="7B8494"/>
                </a:solidFill>
                <a:latin typeface="Arial" pitchFamily="34" charset="0"/>
                <a:ea typeface="Arial" pitchFamily="34" charset="-122"/>
                <a:cs typeface="Arial" pitchFamily="34" charset="-120"/>
              </a:rPr>
              <a:t>nyata.</a:t>
            </a:r>
            <a:endParaRPr lang="en-US" sz="960" dirty="0"/>
          </a:p>
        </p:txBody>
      </p:sp>
      <p:sp>
        <p:nvSpPr>
          <p:cNvPr id="14" name="Shape 12"/>
          <p:cNvSpPr/>
          <p:nvPr/>
        </p:nvSpPr>
        <p:spPr>
          <a:xfrm>
            <a:off x="7985730" y="3619652"/>
            <a:ext cx="3474720" cy="1243218"/>
          </a:xfrm>
          <a:prstGeom prst="roundRect">
            <a:avLst>
              <a:gd name="adj" fmla="val 8583"/>
            </a:avLst>
          </a:prstGeom>
          <a:solidFill>
            <a:srgbClr val="151618"/>
          </a:solidFill>
          <a:ln w="7620">
            <a:solidFill>
              <a:srgbClr val="1D1E21"/>
            </a:solidFill>
            <a:prstDash val="solid"/>
          </a:ln>
        </p:spPr>
      </p:sp>
      <p:sp>
        <p:nvSpPr>
          <p:cNvPr id="15" name="Text 13"/>
          <p:cNvSpPr txBox="1"/>
          <p:nvPr/>
        </p:nvSpPr>
        <p:spPr>
          <a:xfrm>
            <a:off x="8183880" y="3817803"/>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6" name="Text 14"/>
          <p:cNvSpPr txBox="1"/>
          <p:nvPr/>
        </p:nvSpPr>
        <p:spPr>
          <a:xfrm>
            <a:off x="8183880" y="402281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Bukan sumber kebenaran</a:t>
            </a:r>
            <a:endParaRPr lang="en-US" sz="1260" dirty="0"/>
          </a:p>
        </p:txBody>
      </p:sp>
      <p:sp>
        <p:nvSpPr>
          <p:cNvPr id="17" name="Text 15"/>
          <p:cNvSpPr txBox="1"/>
          <p:nvPr/>
        </p:nvSpPr>
        <p:spPr>
          <a:xfrm>
            <a:off x="8183880" y="4299052"/>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Yang ia tidak tahu, ia harus cari — itu tugas tool.</a:t>
            </a:r>
            <a:endParaRPr lang="en-US" sz="960" dirty="0"/>
          </a:p>
        </p:txBody>
      </p:sp>
      <p:sp>
        <p:nvSpPr>
          <p:cNvPr id="18" name="Text 1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05 / 61</a:t>
            </a:r>
            <a:endParaRPr lang="en-US" sz="7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731520" y="1823679"/>
            <a:ext cx="198150" cy="0"/>
          </a:xfrm>
          <a:prstGeom prst="line">
            <a:avLst/>
          </a:prstGeom>
          <a:noFill/>
          <a:ln w="7620">
            <a:solidFill>
              <a:srgbClr val="323C5E"/>
            </a:solidFill>
            <a:prstDash val="solid"/>
          </a:ln>
        </p:spPr>
      </p:sp>
      <p:sp>
        <p:nvSpPr>
          <p:cNvPr id="3" name="Text 1"/>
          <p:cNvSpPr txBox="1"/>
          <p:nvPr/>
        </p:nvSpPr>
        <p:spPr>
          <a:xfrm>
            <a:off x="1021110" y="1752813"/>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01 · 2 DARI 8 KONSEP</a:t>
            </a:r>
            <a:endParaRPr lang="en-US" sz="900" dirty="0"/>
          </a:p>
        </p:txBody>
      </p:sp>
      <p:sp>
        <p:nvSpPr>
          <p:cNvPr id="4" name="Text 2"/>
          <p:cNvSpPr txBox="1"/>
          <p:nvPr/>
        </p:nvSpPr>
        <p:spPr>
          <a:xfrm>
            <a:off x="731520" y="2145182"/>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Agent — yang </a:t>
            </a:r>
            <a:br/>
            <a:r>
              <a:rPr lang="en-US" sz="3600" b="1" spc="-72" kern="0" dirty="0">
                <a:solidFill>
                  <a:srgbClr val="F4F6FA"/>
                </a:solidFill>
                <a:latin typeface="Arial" pitchFamily="34" charset="0"/>
                <a:ea typeface="Arial" pitchFamily="34" charset="-122"/>
                <a:cs typeface="Arial" pitchFamily="34" charset="-120"/>
              </a:rPr>
              <a:t>memutuskan</a:t>
            </a:r>
            <a:endParaRPr lang="en-US" sz="3600" dirty="0"/>
          </a:p>
        </p:txBody>
      </p:sp>
      <p:sp>
        <p:nvSpPr>
          <p:cNvPr id="5" name="Text 3"/>
          <p:cNvSpPr txBox="1"/>
          <p:nvPr/>
        </p:nvSpPr>
        <p:spPr>
          <a:xfrm>
            <a:off x="731520" y="3358317"/>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Menerima tujuan, menyusun langkah, memanggil tool, memeriksa hasil.</a:t>
            </a:r>
            <a:endParaRPr lang="en-US" sz="1320" dirty="0"/>
          </a:p>
        </p:txBody>
      </p:sp>
      <p:sp>
        <p:nvSpPr>
          <p:cNvPr id="6" name="Shape 4"/>
          <p:cNvSpPr/>
          <p:nvPr/>
        </p:nvSpPr>
        <p:spPr>
          <a:xfrm>
            <a:off x="731520" y="3861968"/>
            <a:ext cx="3474720" cy="1243218"/>
          </a:xfrm>
          <a:prstGeom prst="roundRect">
            <a:avLst>
              <a:gd name="adj" fmla="val 8583"/>
            </a:avLst>
          </a:prstGeom>
          <a:solidFill>
            <a:srgbClr val="151618"/>
          </a:solidFill>
          <a:ln w="7620">
            <a:solidFill>
              <a:srgbClr val="1D1E21"/>
            </a:solidFill>
            <a:prstDash val="solid"/>
          </a:ln>
        </p:spPr>
      </p:sp>
      <p:sp>
        <p:nvSpPr>
          <p:cNvPr id="7" name="Text 5"/>
          <p:cNvSpPr txBox="1"/>
          <p:nvPr/>
        </p:nvSpPr>
        <p:spPr>
          <a:xfrm>
            <a:off x="929670" y="4060119"/>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8" name="Text 6"/>
          <p:cNvSpPr txBox="1"/>
          <p:nvPr/>
        </p:nvSpPr>
        <p:spPr>
          <a:xfrm>
            <a:off x="929670" y="4265127"/>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Diberi tujuan</a:t>
            </a:r>
            <a:endParaRPr lang="en-US" sz="1260" dirty="0"/>
          </a:p>
        </p:txBody>
      </p:sp>
      <p:sp>
        <p:nvSpPr>
          <p:cNvPr id="9" name="Text 7"/>
          <p:cNvSpPr txBox="1"/>
          <p:nvPr/>
        </p:nvSpPr>
        <p:spPr>
          <a:xfrm>
            <a:off x="929670" y="4541368"/>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Bukan diberi perintah satu per satu.</a:t>
            </a:r>
            <a:endParaRPr lang="en-US" sz="960" dirty="0"/>
          </a:p>
        </p:txBody>
      </p:sp>
      <p:sp>
        <p:nvSpPr>
          <p:cNvPr id="10" name="Shape 8"/>
          <p:cNvSpPr/>
          <p:nvPr/>
        </p:nvSpPr>
        <p:spPr>
          <a:xfrm>
            <a:off x="4358670" y="3861968"/>
            <a:ext cx="3474720" cy="1243218"/>
          </a:xfrm>
          <a:prstGeom prst="roundRect">
            <a:avLst>
              <a:gd name="adj" fmla="val 8583"/>
            </a:avLst>
          </a:prstGeom>
          <a:solidFill>
            <a:srgbClr val="151618"/>
          </a:solidFill>
          <a:ln w="7620">
            <a:solidFill>
              <a:srgbClr val="1D1E21"/>
            </a:solidFill>
            <a:prstDash val="solid"/>
          </a:ln>
        </p:spPr>
      </p:sp>
      <p:sp>
        <p:nvSpPr>
          <p:cNvPr id="11" name="Text 9"/>
          <p:cNvSpPr txBox="1"/>
          <p:nvPr/>
        </p:nvSpPr>
        <p:spPr>
          <a:xfrm>
            <a:off x="4556730" y="4060119"/>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2" name="Text 10"/>
          <p:cNvSpPr txBox="1"/>
          <p:nvPr/>
        </p:nvSpPr>
        <p:spPr>
          <a:xfrm>
            <a:off x="4556730" y="4265127"/>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Memilih tool</a:t>
            </a:r>
            <a:endParaRPr lang="en-US" sz="1260" dirty="0"/>
          </a:p>
        </p:txBody>
      </p:sp>
      <p:sp>
        <p:nvSpPr>
          <p:cNvPr id="13" name="Text 11"/>
          <p:cNvSpPr txBox="1"/>
          <p:nvPr/>
        </p:nvSpPr>
        <p:spPr>
          <a:xfrm>
            <a:off x="4556730" y="4541368"/>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Ia yang menentukan kapan mencari, kapan membaca </a:t>
            </a:r>
            <a:br/>
            <a:r>
              <a:rPr lang="en-US" sz="960" dirty="0">
                <a:solidFill>
                  <a:srgbClr val="7B8494"/>
                </a:solidFill>
                <a:latin typeface="Arial" pitchFamily="34" charset="0"/>
                <a:ea typeface="Arial" pitchFamily="34" charset="-122"/>
                <a:cs typeface="Arial" pitchFamily="34" charset="-120"/>
              </a:rPr>
              <a:t>file.</a:t>
            </a:r>
            <a:endParaRPr lang="en-US" sz="960" dirty="0"/>
          </a:p>
        </p:txBody>
      </p:sp>
      <p:sp>
        <p:nvSpPr>
          <p:cNvPr id="14" name="Shape 12"/>
          <p:cNvSpPr/>
          <p:nvPr/>
        </p:nvSpPr>
        <p:spPr>
          <a:xfrm>
            <a:off x="7985730" y="3861968"/>
            <a:ext cx="3474720" cy="1243218"/>
          </a:xfrm>
          <a:prstGeom prst="roundRect">
            <a:avLst>
              <a:gd name="adj" fmla="val 8583"/>
            </a:avLst>
          </a:prstGeom>
          <a:solidFill>
            <a:srgbClr val="151618"/>
          </a:solidFill>
          <a:ln w="7620">
            <a:solidFill>
              <a:srgbClr val="1D1E21"/>
            </a:solidFill>
            <a:prstDash val="solid"/>
          </a:ln>
        </p:spPr>
      </p:sp>
      <p:sp>
        <p:nvSpPr>
          <p:cNvPr id="15" name="Text 13"/>
          <p:cNvSpPr txBox="1"/>
          <p:nvPr/>
        </p:nvSpPr>
        <p:spPr>
          <a:xfrm>
            <a:off x="8183880" y="4060119"/>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6" name="Text 14"/>
          <p:cNvSpPr txBox="1"/>
          <p:nvPr/>
        </p:nvSpPr>
        <p:spPr>
          <a:xfrm>
            <a:off x="8183880" y="4265127"/>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Berhenti dan melapor</a:t>
            </a:r>
            <a:endParaRPr lang="en-US" sz="1260" dirty="0"/>
          </a:p>
        </p:txBody>
      </p:sp>
      <p:sp>
        <p:nvSpPr>
          <p:cNvPr id="17" name="Text 15"/>
          <p:cNvSpPr txBox="1"/>
          <p:nvPr/>
        </p:nvSpPr>
        <p:spPr>
          <a:xfrm>
            <a:off x="8183880" y="4541368"/>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Dan meminta konfirmasi saat taruhannya besar.</a:t>
            </a:r>
            <a:endParaRPr lang="en-US" sz="960" dirty="0"/>
          </a:p>
        </p:txBody>
      </p:sp>
      <p:sp>
        <p:nvSpPr>
          <p:cNvPr id="18" name="Text 1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06 / 61</a:t>
            </a:r>
            <a:endParaRPr lang="en-US" sz="78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31520" y="1615105"/>
            <a:ext cx="198150" cy="0"/>
          </a:xfrm>
          <a:prstGeom prst="line">
            <a:avLst/>
          </a:prstGeom>
          <a:noFill/>
          <a:ln w="7620">
            <a:solidFill>
              <a:srgbClr val="323C5E"/>
            </a:solidFill>
            <a:prstDash val="solid"/>
          </a:ln>
        </p:spPr>
      </p:sp>
      <p:sp>
        <p:nvSpPr>
          <p:cNvPr id="3" name="Text 1"/>
          <p:cNvSpPr txBox="1"/>
          <p:nvPr/>
        </p:nvSpPr>
        <p:spPr>
          <a:xfrm>
            <a:off x="1021110" y="1544239"/>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01 · 3 DARI 8 KONSEP</a:t>
            </a:r>
            <a:endParaRPr lang="en-US" sz="900" dirty="0"/>
          </a:p>
        </p:txBody>
      </p:sp>
      <p:sp>
        <p:nvSpPr>
          <p:cNvPr id="4" name="Text 2"/>
          <p:cNvSpPr txBox="1"/>
          <p:nvPr/>
        </p:nvSpPr>
        <p:spPr>
          <a:xfrm>
            <a:off x="731520" y="1936608"/>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Profile — satu Hermes, </a:t>
            </a:r>
            <a:br/>
            <a:r>
              <a:rPr lang="en-US" sz="3600" b="1" spc="-72" kern="0" dirty="0">
                <a:solidFill>
                  <a:srgbClr val="F4F6FA"/>
                </a:solidFill>
                <a:latin typeface="Arial" pitchFamily="34" charset="0"/>
                <a:ea typeface="Arial" pitchFamily="34" charset="-122"/>
                <a:cs typeface="Arial" pitchFamily="34" charset="-120"/>
              </a:rPr>
              <a:t>banyak peran</a:t>
            </a:r>
            <a:endParaRPr lang="en-US" sz="3600" dirty="0"/>
          </a:p>
        </p:txBody>
      </p:sp>
      <p:sp>
        <p:nvSpPr>
          <p:cNvPr id="5" name="Text 3"/>
          <p:cNvSpPr txBox="1"/>
          <p:nvPr/>
        </p:nvSpPr>
        <p:spPr>
          <a:xfrm>
            <a:off x="731520" y="3149742"/>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Bukan model baru. Satu paket konteks dan batas untuk satu peran.</a:t>
            </a:r>
            <a:endParaRPr lang="en-US" sz="1320" dirty="0"/>
          </a:p>
        </p:txBody>
      </p:sp>
      <p:sp>
        <p:nvSpPr>
          <p:cNvPr id="6" name="Shape 4"/>
          <p:cNvSpPr/>
          <p:nvPr/>
        </p:nvSpPr>
        <p:spPr>
          <a:xfrm>
            <a:off x="2133570" y="3653394"/>
            <a:ext cx="2580620" cy="388254"/>
          </a:xfrm>
          <a:prstGeom prst="roundRect">
            <a:avLst>
              <a:gd name="adj" fmla="val 19618"/>
            </a:avLst>
          </a:prstGeom>
          <a:solidFill>
            <a:srgbClr val="0E0F12"/>
          </a:solidFill>
          <a:ln w="7620">
            <a:solidFill>
              <a:srgbClr val="1D1E21"/>
            </a:solidFill>
            <a:prstDash val="solid"/>
          </a:ln>
        </p:spPr>
      </p:sp>
      <p:sp>
        <p:nvSpPr>
          <p:cNvPr id="7" name="Text 5"/>
          <p:cNvSpPr txBox="1"/>
          <p:nvPr/>
        </p:nvSpPr>
        <p:spPr>
          <a:xfrm>
            <a:off x="2245858" y="3760104"/>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CONTEXT</a:t>
            </a:r>
            <a:endParaRPr lang="en-US" sz="1020" dirty="0"/>
          </a:p>
        </p:txBody>
      </p:sp>
      <p:sp>
        <p:nvSpPr>
          <p:cNvPr id="8" name="Shape 6"/>
          <p:cNvSpPr/>
          <p:nvPr/>
        </p:nvSpPr>
        <p:spPr>
          <a:xfrm>
            <a:off x="4805721" y="3653394"/>
            <a:ext cx="2580620" cy="388254"/>
          </a:xfrm>
          <a:prstGeom prst="roundRect">
            <a:avLst>
              <a:gd name="adj" fmla="val 19618"/>
            </a:avLst>
          </a:prstGeom>
          <a:solidFill>
            <a:srgbClr val="0E0F12"/>
          </a:solidFill>
          <a:ln w="7620">
            <a:solidFill>
              <a:srgbClr val="1D1E21"/>
            </a:solidFill>
            <a:prstDash val="solid"/>
          </a:ln>
        </p:spPr>
      </p:sp>
      <p:sp>
        <p:nvSpPr>
          <p:cNvPr id="9" name="Text 7"/>
          <p:cNvSpPr txBox="1"/>
          <p:nvPr/>
        </p:nvSpPr>
        <p:spPr>
          <a:xfrm>
            <a:off x="4917918" y="3760104"/>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BEHAVIOR</a:t>
            </a:r>
            <a:endParaRPr lang="en-US" sz="1020" dirty="0"/>
          </a:p>
        </p:txBody>
      </p:sp>
      <p:sp>
        <p:nvSpPr>
          <p:cNvPr id="10" name="Shape 8"/>
          <p:cNvSpPr/>
          <p:nvPr/>
        </p:nvSpPr>
        <p:spPr>
          <a:xfrm>
            <a:off x="7477780" y="3653394"/>
            <a:ext cx="2580620" cy="388254"/>
          </a:xfrm>
          <a:prstGeom prst="roundRect">
            <a:avLst>
              <a:gd name="adj" fmla="val 19618"/>
            </a:avLst>
          </a:prstGeom>
          <a:solidFill>
            <a:srgbClr val="0E0F12"/>
          </a:solidFill>
          <a:ln w="7620">
            <a:solidFill>
              <a:srgbClr val="1D1E21"/>
            </a:solidFill>
            <a:prstDash val="solid"/>
          </a:ln>
        </p:spPr>
      </p:sp>
      <p:sp>
        <p:nvSpPr>
          <p:cNvPr id="11" name="Text 9"/>
          <p:cNvSpPr txBox="1"/>
          <p:nvPr/>
        </p:nvSpPr>
        <p:spPr>
          <a:xfrm>
            <a:off x="7589977" y="3760104"/>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TOOLS</a:t>
            </a:r>
            <a:endParaRPr lang="en-US" sz="1020" dirty="0"/>
          </a:p>
        </p:txBody>
      </p:sp>
      <p:sp>
        <p:nvSpPr>
          <p:cNvPr id="12" name="Shape 10"/>
          <p:cNvSpPr/>
          <p:nvPr/>
        </p:nvSpPr>
        <p:spPr>
          <a:xfrm>
            <a:off x="3469599" y="4133088"/>
            <a:ext cx="2580620" cy="388254"/>
          </a:xfrm>
          <a:prstGeom prst="roundRect">
            <a:avLst>
              <a:gd name="adj" fmla="val 19618"/>
            </a:avLst>
          </a:prstGeom>
          <a:solidFill>
            <a:srgbClr val="0E0F12"/>
          </a:solidFill>
          <a:ln w="7620">
            <a:solidFill>
              <a:srgbClr val="1D1E21"/>
            </a:solidFill>
            <a:prstDash val="solid"/>
          </a:ln>
        </p:spPr>
      </p:sp>
      <p:sp>
        <p:nvSpPr>
          <p:cNvPr id="13" name="Text 11"/>
          <p:cNvSpPr txBox="1"/>
          <p:nvPr/>
        </p:nvSpPr>
        <p:spPr>
          <a:xfrm>
            <a:off x="3581888" y="4239798"/>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SKILLS</a:t>
            </a:r>
            <a:endParaRPr lang="en-US" sz="1020" dirty="0"/>
          </a:p>
        </p:txBody>
      </p:sp>
      <p:sp>
        <p:nvSpPr>
          <p:cNvPr id="14" name="Shape 12"/>
          <p:cNvSpPr/>
          <p:nvPr/>
        </p:nvSpPr>
        <p:spPr>
          <a:xfrm>
            <a:off x="6141750" y="4133088"/>
            <a:ext cx="2580620" cy="388254"/>
          </a:xfrm>
          <a:prstGeom prst="roundRect">
            <a:avLst>
              <a:gd name="adj" fmla="val 19618"/>
            </a:avLst>
          </a:prstGeom>
          <a:solidFill>
            <a:srgbClr val="0E0F12"/>
          </a:solidFill>
          <a:ln w="7620">
            <a:solidFill>
              <a:srgbClr val="1D1E21"/>
            </a:solidFill>
            <a:prstDash val="solid"/>
          </a:ln>
        </p:spPr>
      </p:sp>
      <p:sp>
        <p:nvSpPr>
          <p:cNvPr id="15" name="Text 13"/>
          <p:cNvSpPr txBox="1"/>
          <p:nvPr/>
        </p:nvSpPr>
        <p:spPr>
          <a:xfrm>
            <a:off x="6253947" y="4239798"/>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CONSTRAINTS</a:t>
            </a:r>
            <a:endParaRPr lang="en-US" sz="1020" dirty="0"/>
          </a:p>
        </p:txBody>
      </p:sp>
      <p:sp>
        <p:nvSpPr>
          <p:cNvPr id="16" name="Shape 14"/>
          <p:cNvSpPr/>
          <p:nvPr/>
        </p:nvSpPr>
        <p:spPr>
          <a:xfrm>
            <a:off x="4724430" y="4704222"/>
            <a:ext cx="2743200" cy="0"/>
          </a:xfrm>
          <a:prstGeom prst="line">
            <a:avLst/>
          </a:prstGeom>
          <a:noFill/>
          <a:ln w="7620">
            <a:solidFill>
              <a:srgbClr val="2F3032"/>
            </a:solidFill>
            <a:prstDash val="solid"/>
          </a:ln>
        </p:spPr>
      </p:sp>
      <p:sp>
        <p:nvSpPr>
          <p:cNvPr id="17" name="Shape 15"/>
          <p:cNvSpPr/>
          <p:nvPr/>
        </p:nvSpPr>
        <p:spPr>
          <a:xfrm>
            <a:off x="5091379" y="4810933"/>
            <a:ext cx="2009303" cy="502920"/>
          </a:xfrm>
          <a:prstGeom prst="roundRect">
            <a:avLst>
              <a:gd name="adj" fmla="val 18182"/>
            </a:avLst>
          </a:prstGeom>
          <a:solidFill>
            <a:srgbClr val="132420"/>
          </a:solidFill>
          <a:ln w="7620">
            <a:solidFill>
              <a:srgbClr val="295244"/>
            </a:solidFill>
            <a:prstDash val="solid"/>
          </a:ln>
        </p:spPr>
      </p:sp>
      <p:sp>
        <p:nvSpPr>
          <p:cNvPr id="18" name="Text 16"/>
          <p:cNvSpPr txBox="1"/>
          <p:nvPr/>
        </p:nvSpPr>
        <p:spPr>
          <a:xfrm>
            <a:off x="5058644" y="4925233"/>
            <a:ext cx="2074774" cy="320040"/>
          </a:xfrm>
          <a:prstGeom prst="rect">
            <a:avLst/>
          </a:prstGeom>
          <a:noFill/>
          <a:ln/>
        </p:spPr>
        <p:txBody>
          <a:bodyPr wrap="square" lIns="0" tIns="0" rIns="0" bIns="0" rtlCol="0" anchor="t"/>
          <a:lstStyle/>
          <a:p>
            <a:pPr algn="ctr" indent="0" marL="0">
              <a:lnSpc>
                <a:spcPts val="2160"/>
              </a:lnSpc>
              <a:buNone/>
            </a:pPr>
            <a:r>
              <a:rPr lang="en-US" sz="1800" b="1" spc="-36" kern="0" dirty="0">
                <a:solidFill>
                  <a:srgbClr val="62DFB0"/>
                </a:solidFill>
                <a:latin typeface="Arial" pitchFamily="34" charset="0"/>
                <a:ea typeface="Arial" pitchFamily="34" charset="-122"/>
                <a:cs typeface="Arial" pitchFamily="34" charset="-120"/>
              </a:rPr>
              <a:t>= satu Profile</a:t>
            </a:r>
            <a:endParaRPr lang="en-US" sz="1800" dirty="0"/>
          </a:p>
        </p:txBody>
      </p:sp>
      <p:sp>
        <p:nvSpPr>
          <p:cNvPr id="19" name="Text 17"/>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07 / 61</a:t>
            </a:r>
            <a:endParaRPr lang="en-US" sz="78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731520" y="1693743"/>
            <a:ext cx="198150" cy="0"/>
          </a:xfrm>
          <a:prstGeom prst="line">
            <a:avLst/>
          </a:prstGeom>
          <a:noFill/>
          <a:ln w="7620">
            <a:solidFill>
              <a:srgbClr val="323C5E"/>
            </a:solidFill>
            <a:prstDash val="solid"/>
          </a:ln>
        </p:spPr>
      </p:sp>
      <p:sp>
        <p:nvSpPr>
          <p:cNvPr id="3" name="Text 1"/>
          <p:cNvSpPr txBox="1"/>
          <p:nvPr/>
        </p:nvSpPr>
        <p:spPr>
          <a:xfrm>
            <a:off x="1021110" y="1622877"/>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01 · 4 DARI 8 KONSEP</a:t>
            </a:r>
            <a:endParaRPr lang="en-US" sz="900" dirty="0"/>
          </a:p>
        </p:txBody>
      </p:sp>
      <p:sp>
        <p:nvSpPr>
          <p:cNvPr id="4" name="Text 2"/>
          <p:cNvSpPr txBox="1"/>
          <p:nvPr/>
        </p:nvSpPr>
        <p:spPr>
          <a:xfrm>
            <a:off x="731520" y="2015338"/>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Skill — prosedur yang bisa </a:t>
            </a:r>
            <a:br/>
            <a:r>
              <a:rPr lang="en-US" sz="3600" b="1" spc="-72" kern="0" dirty="0">
                <a:solidFill>
                  <a:srgbClr val="F4F6FA"/>
                </a:solidFill>
                <a:latin typeface="Arial" pitchFamily="34" charset="0"/>
                <a:ea typeface="Arial" pitchFamily="34" charset="-122"/>
                <a:cs typeface="Arial" pitchFamily="34" charset="-120"/>
              </a:rPr>
              <a:t>dipanggil</a:t>
            </a:r>
            <a:endParaRPr lang="en-US" sz="3600" dirty="0"/>
          </a:p>
        </p:txBody>
      </p:sp>
      <p:sp>
        <p:nvSpPr>
          <p:cNvPr id="5" name="Text 3"/>
          <p:cNvSpPr txBox="1"/>
          <p:nvPr/>
        </p:nvSpPr>
        <p:spPr>
          <a:xfrm>
            <a:off x="731520" y="3228381"/>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Cara Anda mengajari Hermes melakukan sesuatu dengan benar, berulang </a:t>
            </a:r>
            <a:br/>
            <a:r>
              <a:rPr lang="en-US" sz="1320" dirty="0">
                <a:solidFill>
                  <a:srgbClr val="7B8494"/>
                </a:solidFill>
                <a:latin typeface="Arial" pitchFamily="34" charset="0"/>
                <a:ea typeface="Arial" pitchFamily="34" charset="-122"/>
                <a:cs typeface="Arial" pitchFamily="34" charset="-120"/>
              </a:rPr>
              <a:t>kali.</a:t>
            </a:r>
            <a:endParaRPr lang="en-US" sz="1320" dirty="0"/>
          </a:p>
        </p:txBody>
      </p:sp>
      <p:sp>
        <p:nvSpPr>
          <p:cNvPr id="6" name="Shape 4"/>
          <p:cNvSpPr/>
          <p:nvPr/>
        </p:nvSpPr>
        <p:spPr>
          <a:xfrm>
            <a:off x="731520" y="3991905"/>
            <a:ext cx="3474720" cy="1243218"/>
          </a:xfrm>
          <a:prstGeom prst="roundRect">
            <a:avLst>
              <a:gd name="adj" fmla="val 8583"/>
            </a:avLst>
          </a:prstGeom>
          <a:solidFill>
            <a:srgbClr val="151618"/>
          </a:solidFill>
          <a:ln w="7620">
            <a:solidFill>
              <a:srgbClr val="1D1E21"/>
            </a:solidFill>
            <a:prstDash val="solid"/>
          </a:ln>
        </p:spPr>
      </p:sp>
      <p:sp>
        <p:nvSpPr>
          <p:cNvPr id="7" name="Text 5"/>
          <p:cNvSpPr txBox="1"/>
          <p:nvPr/>
        </p:nvSpPr>
        <p:spPr>
          <a:xfrm>
            <a:off x="929670" y="4190055"/>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8" name="Text 6"/>
          <p:cNvSpPr txBox="1"/>
          <p:nvPr/>
        </p:nvSpPr>
        <p:spPr>
          <a:xfrm>
            <a:off x="929670" y="4395064"/>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Dimuat saat dibutuhkan</a:t>
            </a:r>
            <a:endParaRPr lang="en-US" sz="1260" dirty="0"/>
          </a:p>
        </p:txBody>
      </p:sp>
      <p:sp>
        <p:nvSpPr>
          <p:cNvPr id="9" name="Text 7"/>
          <p:cNvSpPr txBox="1"/>
          <p:nvPr/>
        </p:nvSpPr>
        <p:spPr>
          <a:xfrm>
            <a:off x="929670" y="4671212"/>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Tidak membebani konteks kalau tidak dipakai.</a:t>
            </a:r>
            <a:endParaRPr lang="en-US" sz="960" dirty="0"/>
          </a:p>
        </p:txBody>
      </p:sp>
      <p:sp>
        <p:nvSpPr>
          <p:cNvPr id="10" name="Shape 8"/>
          <p:cNvSpPr/>
          <p:nvPr/>
        </p:nvSpPr>
        <p:spPr>
          <a:xfrm>
            <a:off x="4358670" y="3991905"/>
            <a:ext cx="3474720" cy="1243218"/>
          </a:xfrm>
          <a:prstGeom prst="roundRect">
            <a:avLst>
              <a:gd name="adj" fmla="val 8583"/>
            </a:avLst>
          </a:prstGeom>
          <a:solidFill>
            <a:srgbClr val="151618"/>
          </a:solidFill>
          <a:ln w="7620">
            <a:solidFill>
              <a:srgbClr val="1D1E21"/>
            </a:solidFill>
            <a:prstDash val="solid"/>
          </a:ln>
        </p:spPr>
      </p:sp>
      <p:sp>
        <p:nvSpPr>
          <p:cNvPr id="11" name="Text 9"/>
          <p:cNvSpPr txBox="1"/>
          <p:nvPr/>
        </p:nvSpPr>
        <p:spPr>
          <a:xfrm>
            <a:off x="4556730" y="4190055"/>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2" name="Text 10"/>
          <p:cNvSpPr txBox="1"/>
          <p:nvPr/>
        </p:nvSpPr>
        <p:spPr>
          <a:xfrm>
            <a:off x="4556730" y="4395064"/>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Berisi prosedur</a:t>
            </a:r>
            <a:endParaRPr lang="en-US" sz="1260" dirty="0"/>
          </a:p>
        </p:txBody>
      </p:sp>
      <p:sp>
        <p:nvSpPr>
          <p:cNvPr id="13" name="Text 11"/>
          <p:cNvSpPr txBox="1"/>
          <p:nvPr/>
        </p:nvSpPr>
        <p:spPr>
          <a:xfrm>
            <a:off x="4556730" y="4671212"/>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Kapan dipakai, langkahnya, jebakannya, cara </a:t>
            </a:r>
            <a:br/>
            <a:r>
              <a:rPr lang="en-US" sz="960" dirty="0">
                <a:solidFill>
                  <a:srgbClr val="7B8494"/>
                </a:solidFill>
                <a:latin typeface="Arial" pitchFamily="34" charset="0"/>
                <a:ea typeface="Arial" pitchFamily="34" charset="-122"/>
                <a:cs typeface="Arial" pitchFamily="34" charset="-120"/>
              </a:rPr>
              <a:t>memeriksanya.</a:t>
            </a:r>
            <a:endParaRPr lang="en-US" sz="960" dirty="0"/>
          </a:p>
        </p:txBody>
      </p:sp>
      <p:sp>
        <p:nvSpPr>
          <p:cNvPr id="14" name="Shape 12"/>
          <p:cNvSpPr/>
          <p:nvPr/>
        </p:nvSpPr>
        <p:spPr>
          <a:xfrm>
            <a:off x="7985730" y="3991905"/>
            <a:ext cx="3474720" cy="1243218"/>
          </a:xfrm>
          <a:prstGeom prst="roundRect">
            <a:avLst>
              <a:gd name="adj" fmla="val 8583"/>
            </a:avLst>
          </a:prstGeom>
          <a:solidFill>
            <a:srgbClr val="151618"/>
          </a:solidFill>
          <a:ln w="7620">
            <a:solidFill>
              <a:srgbClr val="1D1E21"/>
            </a:solidFill>
            <a:prstDash val="solid"/>
          </a:ln>
        </p:spPr>
      </p:sp>
      <p:sp>
        <p:nvSpPr>
          <p:cNvPr id="15" name="Text 13"/>
          <p:cNvSpPr txBox="1"/>
          <p:nvPr/>
        </p:nvSpPr>
        <p:spPr>
          <a:xfrm>
            <a:off x="8183880" y="4190055"/>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6" name="Text 14"/>
          <p:cNvSpPr txBox="1"/>
          <p:nvPr/>
        </p:nvSpPr>
        <p:spPr>
          <a:xfrm>
            <a:off x="8183880" y="4395064"/>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Bisa dipakai ulang</a:t>
            </a:r>
            <a:endParaRPr lang="en-US" sz="1260" dirty="0"/>
          </a:p>
        </p:txBody>
      </p:sp>
      <p:sp>
        <p:nvSpPr>
          <p:cNvPr id="17" name="Text 15"/>
          <p:cNvSpPr txBox="1"/>
          <p:nvPr/>
        </p:nvSpPr>
        <p:spPr>
          <a:xfrm>
            <a:off x="8183880" y="4671212"/>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Satu file, dipakai lintas sesi dan lintas profile.</a:t>
            </a:r>
            <a:endParaRPr lang="en-US" sz="960" dirty="0"/>
          </a:p>
        </p:txBody>
      </p:sp>
      <p:sp>
        <p:nvSpPr>
          <p:cNvPr id="18" name="Text 1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08 / 61</a:t>
            </a:r>
            <a:endParaRPr lang="en-US" sz="78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731520" y="2006376"/>
            <a:ext cx="198150" cy="0"/>
          </a:xfrm>
          <a:prstGeom prst="line">
            <a:avLst/>
          </a:prstGeom>
          <a:noFill/>
          <a:ln w="7620">
            <a:solidFill>
              <a:srgbClr val="323C5E"/>
            </a:solidFill>
            <a:prstDash val="solid"/>
          </a:ln>
        </p:spPr>
      </p:sp>
      <p:sp>
        <p:nvSpPr>
          <p:cNvPr id="3" name="Text 1"/>
          <p:cNvSpPr txBox="1"/>
          <p:nvPr/>
        </p:nvSpPr>
        <p:spPr>
          <a:xfrm>
            <a:off x="1021110" y="193551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01 · 5 DAN 6 DARI 8 KONSEP</a:t>
            </a:r>
            <a:endParaRPr lang="en-US" sz="900" dirty="0"/>
          </a:p>
        </p:txBody>
      </p:sp>
      <p:sp>
        <p:nvSpPr>
          <p:cNvPr id="4" name="Text 2"/>
          <p:cNvSpPr txBox="1"/>
          <p:nvPr/>
        </p:nvSpPr>
        <p:spPr>
          <a:xfrm>
            <a:off x="731520" y="2327880"/>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Tool — tangan. Workspace </a:t>
            </a:r>
            <a:br/>
            <a:r>
              <a:rPr lang="en-US" sz="3600" b="1" spc="-72" kern="0" dirty="0">
                <a:solidFill>
                  <a:srgbClr val="F4F6FA"/>
                </a:solidFill>
                <a:latin typeface="Arial" pitchFamily="34" charset="0"/>
                <a:ea typeface="Arial" pitchFamily="34" charset="-122"/>
                <a:cs typeface="Arial" pitchFamily="34" charset="-120"/>
              </a:rPr>
              <a:t>— tempat kerjanya.</a:t>
            </a:r>
            <a:endParaRPr lang="en-US" sz="3600" dirty="0"/>
          </a:p>
        </p:txBody>
      </p:sp>
      <p:sp>
        <p:nvSpPr>
          <p:cNvPr id="5" name="Text 3"/>
          <p:cNvSpPr txBox="1"/>
          <p:nvPr/>
        </p:nvSpPr>
        <p:spPr>
          <a:xfrm>
            <a:off x="731520" y="3541014"/>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TOOL</a:t>
            </a:r>
            <a:endParaRPr lang="en-US" sz="840" dirty="0"/>
          </a:p>
        </p:txBody>
      </p:sp>
      <p:sp>
        <p:nvSpPr>
          <p:cNvPr id="6" name="Shape 4"/>
          <p:cNvSpPr/>
          <p:nvPr/>
        </p:nvSpPr>
        <p:spPr>
          <a:xfrm>
            <a:off x="731520" y="3922593"/>
            <a:ext cx="38130" cy="38130"/>
          </a:xfrm>
          <a:prstGeom prst="ellipse">
            <a:avLst/>
          </a:prstGeom>
          <a:solidFill>
            <a:srgbClr val="2F3032"/>
          </a:solidFill>
          <a:ln/>
        </p:spPr>
      </p:sp>
      <p:sp>
        <p:nvSpPr>
          <p:cNvPr id="7" name="Text 5"/>
          <p:cNvSpPr txBox="1"/>
          <p:nvPr/>
        </p:nvSpPr>
        <p:spPr>
          <a:xfrm>
            <a:off x="861090" y="383746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web_search, web_extract — mencari dan membaca</a:t>
            </a:r>
            <a:endParaRPr lang="en-US" sz="1140" dirty="0"/>
          </a:p>
        </p:txBody>
      </p:sp>
      <p:sp>
        <p:nvSpPr>
          <p:cNvPr id="8" name="Shape 6"/>
          <p:cNvSpPr/>
          <p:nvPr/>
        </p:nvSpPr>
        <p:spPr>
          <a:xfrm>
            <a:off x="731520" y="4216756"/>
            <a:ext cx="38130" cy="38130"/>
          </a:xfrm>
          <a:prstGeom prst="ellipse">
            <a:avLst/>
          </a:prstGeom>
          <a:solidFill>
            <a:srgbClr val="2F3032"/>
          </a:solidFill>
          <a:ln/>
        </p:spPr>
      </p:sp>
      <p:sp>
        <p:nvSpPr>
          <p:cNvPr id="9" name="Text 7"/>
          <p:cNvSpPr txBox="1"/>
          <p:nvPr/>
        </p:nvSpPr>
        <p:spPr>
          <a:xfrm>
            <a:off x="861090" y="413153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read_file, write_file, patch — menyentuh file</a:t>
            </a:r>
            <a:endParaRPr lang="en-US" sz="1140" dirty="0"/>
          </a:p>
        </p:txBody>
      </p:sp>
      <p:sp>
        <p:nvSpPr>
          <p:cNvPr id="10" name="Shape 8"/>
          <p:cNvSpPr/>
          <p:nvPr/>
        </p:nvSpPr>
        <p:spPr>
          <a:xfrm>
            <a:off x="731520" y="4510918"/>
            <a:ext cx="38130" cy="38130"/>
          </a:xfrm>
          <a:prstGeom prst="ellipse">
            <a:avLst/>
          </a:prstGeom>
          <a:solidFill>
            <a:srgbClr val="2F3032"/>
          </a:solidFill>
          <a:ln/>
        </p:spPr>
      </p:sp>
      <p:sp>
        <p:nvSpPr>
          <p:cNvPr id="11" name="Text 9"/>
          <p:cNvSpPr txBox="1"/>
          <p:nvPr/>
        </p:nvSpPr>
        <p:spPr>
          <a:xfrm>
            <a:off x="861090" y="442569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terminal, process — menjalankan perintah</a:t>
            </a:r>
            <a:endParaRPr lang="en-US" sz="1140" dirty="0"/>
          </a:p>
        </p:txBody>
      </p:sp>
      <p:sp>
        <p:nvSpPr>
          <p:cNvPr id="12" name="Shape 10"/>
          <p:cNvSpPr/>
          <p:nvPr/>
        </p:nvSpPr>
        <p:spPr>
          <a:xfrm>
            <a:off x="731520" y="4804989"/>
            <a:ext cx="38130" cy="38130"/>
          </a:xfrm>
          <a:prstGeom prst="ellipse">
            <a:avLst/>
          </a:prstGeom>
          <a:solidFill>
            <a:srgbClr val="2F3032"/>
          </a:solidFill>
          <a:ln/>
        </p:spPr>
      </p:sp>
      <p:sp>
        <p:nvSpPr>
          <p:cNvPr id="13" name="Text 11"/>
          <p:cNvSpPr txBox="1"/>
          <p:nvPr/>
        </p:nvSpPr>
        <p:spPr>
          <a:xfrm>
            <a:off x="861090" y="471985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Dikelompokkan jadi toolset, diaktifkan per grup</a:t>
            </a:r>
            <a:endParaRPr lang="en-US" sz="1140" dirty="0"/>
          </a:p>
        </p:txBody>
      </p:sp>
      <p:sp>
        <p:nvSpPr>
          <p:cNvPr id="14" name="Shape 12"/>
          <p:cNvSpPr/>
          <p:nvPr/>
        </p:nvSpPr>
        <p:spPr>
          <a:xfrm>
            <a:off x="6092190" y="3541014"/>
            <a:ext cx="0" cy="1381476"/>
          </a:xfrm>
          <a:prstGeom prst="line">
            <a:avLst/>
          </a:prstGeom>
          <a:noFill/>
          <a:ln w="7620">
            <a:solidFill>
              <a:srgbClr val="2F3032"/>
            </a:solidFill>
            <a:prstDash val="solid"/>
          </a:ln>
        </p:spPr>
      </p:sp>
      <p:sp>
        <p:nvSpPr>
          <p:cNvPr id="15" name="Text 13"/>
          <p:cNvSpPr txBox="1"/>
          <p:nvPr/>
        </p:nvSpPr>
        <p:spPr>
          <a:xfrm>
            <a:off x="6404640" y="3541014"/>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WORKSPACE</a:t>
            </a:r>
            <a:endParaRPr lang="en-US" sz="840" dirty="0"/>
          </a:p>
        </p:txBody>
      </p:sp>
      <p:sp>
        <p:nvSpPr>
          <p:cNvPr id="16" name="Shape 14"/>
          <p:cNvSpPr/>
          <p:nvPr/>
        </p:nvSpPr>
        <p:spPr>
          <a:xfrm>
            <a:off x="6404640" y="3922593"/>
            <a:ext cx="38130" cy="38130"/>
          </a:xfrm>
          <a:prstGeom prst="ellipse">
            <a:avLst/>
          </a:prstGeom>
          <a:solidFill>
            <a:srgbClr val="2F3032"/>
          </a:solidFill>
          <a:ln/>
        </p:spPr>
      </p:sp>
      <p:sp>
        <p:nvSpPr>
          <p:cNvPr id="17" name="Text 15"/>
          <p:cNvSpPr txBox="1"/>
          <p:nvPr/>
        </p:nvSpPr>
        <p:spPr>
          <a:xfrm>
            <a:off x="6534120" y="383746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VPS Anda — tempat Hermes benar-benar bekerja</a:t>
            </a:r>
            <a:endParaRPr lang="en-US" sz="1140" dirty="0"/>
          </a:p>
        </p:txBody>
      </p:sp>
      <p:sp>
        <p:nvSpPr>
          <p:cNvPr id="18" name="Shape 16"/>
          <p:cNvSpPr/>
          <p:nvPr/>
        </p:nvSpPr>
        <p:spPr>
          <a:xfrm>
            <a:off x="6404640" y="4216756"/>
            <a:ext cx="38130" cy="38130"/>
          </a:xfrm>
          <a:prstGeom prst="ellipse">
            <a:avLst/>
          </a:prstGeom>
          <a:solidFill>
            <a:srgbClr val="2F3032"/>
          </a:solidFill>
          <a:ln/>
        </p:spPr>
      </p:sp>
      <p:sp>
        <p:nvSpPr>
          <p:cNvPr id="19" name="Text 17"/>
          <p:cNvSpPr txBox="1"/>
          <p:nvPr/>
        </p:nvSpPr>
        <p:spPr>
          <a:xfrm>
            <a:off x="6534120" y="413153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Direktori yang boleh ia baca dan tulis</a:t>
            </a:r>
            <a:endParaRPr lang="en-US" sz="1140" dirty="0"/>
          </a:p>
        </p:txBody>
      </p:sp>
      <p:sp>
        <p:nvSpPr>
          <p:cNvPr id="20" name="Shape 18"/>
          <p:cNvSpPr/>
          <p:nvPr/>
        </p:nvSpPr>
        <p:spPr>
          <a:xfrm>
            <a:off x="6404640" y="4510918"/>
            <a:ext cx="38130" cy="38130"/>
          </a:xfrm>
          <a:prstGeom prst="ellipse">
            <a:avLst/>
          </a:prstGeom>
          <a:solidFill>
            <a:srgbClr val="2F3032"/>
          </a:solidFill>
          <a:ln/>
        </p:spPr>
      </p:sp>
      <p:sp>
        <p:nvSpPr>
          <p:cNvPr id="21" name="Text 19"/>
          <p:cNvSpPr txBox="1"/>
          <p:nvPr/>
        </p:nvSpPr>
        <p:spPr>
          <a:xfrm>
            <a:off x="6534120" y="442569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Yang di luar itu tidak terjangkau</a:t>
            </a:r>
            <a:endParaRPr lang="en-US" sz="1140" dirty="0"/>
          </a:p>
        </p:txBody>
      </p:sp>
      <p:sp>
        <p:nvSpPr>
          <p:cNvPr id="22" name="Shape 20"/>
          <p:cNvSpPr/>
          <p:nvPr/>
        </p:nvSpPr>
        <p:spPr>
          <a:xfrm>
            <a:off x="6404640" y="4804989"/>
            <a:ext cx="38130" cy="38130"/>
          </a:xfrm>
          <a:prstGeom prst="ellipse">
            <a:avLst/>
          </a:prstGeom>
          <a:solidFill>
            <a:srgbClr val="2F3032"/>
          </a:solidFill>
          <a:ln/>
        </p:spPr>
      </p:sp>
      <p:sp>
        <p:nvSpPr>
          <p:cNvPr id="23" name="Text 21"/>
          <p:cNvSpPr txBox="1"/>
          <p:nvPr/>
        </p:nvSpPr>
        <p:spPr>
          <a:xfrm>
            <a:off x="6534120" y="471985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Batasnya Anda yang menentukan</a:t>
            </a:r>
            <a:endParaRPr lang="en-US" sz="1140" dirty="0"/>
          </a:p>
        </p:txBody>
      </p:sp>
      <p:sp>
        <p:nvSpPr>
          <p:cNvPr id="24" name="Text 2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09 / 61</a:t>
            </a:r>
            <a:endParaRPr lang="en-US" sz="78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731520" y="1550640"/>
            <a:ext cx="198150" cy="0"/>
          </a:xfrm>
          <a:prstGeom prst="line">
            <a:avLst/>
          </a:prstGeom>
          <a:noFill/>
          <a:ln w="7620">
            <a:solidFill>
              <a:srgbClr val="323C5E"/>
            </a:solidFill>
            <a:prstDash val="solid"/>
          </a:ln>
        </p:spPr>
      </p:sp>
      <p:sp>
        <p:nvSpPr>
          <p:cNvPr id="3" name="Text 1"/>
          <p:cNvSpPr txBox="1"/>
          <p:nvPr/>
        </p:nvSpPr>
        <p:spPr>
          <a:xfrm>
            <a:off x="1021110" y="147977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01 · 7 DAN 8 DARI 8 KONSEP</a:t>
            </a:r>
            <a:endParaRPr lang="en-US" sz="900" dirty="0"/>
          </a:p>
        </p:txBody>
      </p:sp>
      <p:sp>
        <p:nvSpPr>
          <p:cNvPr id="4" name="Text 2"/>
          <p:cNvSpPr txBox="1"/>
          <p:nvPr/>
        </p:nvSpPr>
        <p:spPr>
          <a:xfrm>
            <a:off x="731520" y="1872234"/>
            <a:ext cx="5826282" cy="1545336"/>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Memory — yang diingat. </a:t>
            </a:r>
            <a:br/>
            <a:r>
              <a:rPr lang="en-US" sz="3600" b="1" spc="-72" kern="0" dirty="0">
                <a:solidFill>
                  <a:srgbClr val="F4F6FA"/>
                </a:solidFill>
                <a:latin typeface="Arial" pitchFamily="34" charset="0"/>
                <a:ea typeface="Arial" pitchFamily="34" charset="-122"/>
                <a:cs typeface="Arial" pitchFamily="34" charset="-120"/>
              </a:rPr>
              <a:t>Execution — yang </a:t>
            </a:r>
            <a:br/>
            <a:r>
              <a:rPr lang="en-US" sz="3600" b="1" spc="-72" kern="0" dirty="0">
                <a:solidFill>
                  <a:srgbClr val="F4F6FA"/>
                </a:solidFill>
                <a:latin typeface="Arial" pitchFamily="34" charset="0"/>
                <a:ea typeface="Arial" pitchFamily="34" charset="-122"/>
                <a:cs typeface="Arial" pitchFamily="34" charset="-120"/>
              </a:rPr>
              <a:t>dijalankan.</a:t>
            </a:r>
            <a:endParaRPr lang="en-US" sz="3600" dirty="0"/>
          </a:p>
        </p:txBody>
      </p:sp>
      <p:sp>
        <p:nvSpPr>
          <p:cNvPr id="5" name="Text 3"/>
          <p:cNvSpPr txBox="1"/>
          <p:nvPr/>
        </p:nvSpPr>
        <p:spPr>
          <a:xfrm>
            <a:off x="731520" y="357000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B8494"/>
                </a:solidFill>
                <a:latin typeface="Courier New" pitchFamily="34" charset="0"/>
                <a:ea typeface="Courier New" pitchFamily="34" charset="-122"/>
                <a:cs typeface="Courier New" pitchFamily="34" charset="-120"/>
              </a:rPr>
              <a:t>MEMORY</a:t>
            </a:r>
            <a:endParaRPr lang="en-US" sz="840" dirty="0"/>
          </a:p>
        </p:txBody>
      </p:sp>
      <p:sp>
        <p:nvSpPr>
          <p:cNvPr id="6" name="Shape 4"/>
          <p:cNvSpPr/>
          <p:nvPr/>
        </p:nvSpPr>
        <p:spPr>
          <a:xfrm>
            <a:off x="731520" y="3951580"/>
            <a:ext cx="38130" cy="38130"/>
          </a:xfrm>
          <a:prstGeom prst="ellipse">
            <a:avLst/>
          </a:prstGeom>
          <a:solidFill>
            <a:srgbClr val="2F3032"/>
          </a:solidFill>
          <a:ln/>
        </p:spPr>
      </p:sp>
      <p:sp>
        <p:nvSpPr>
          <p:cNvPr id="7" name="Text 5"/>
          <p:cNvSpPr txBox="1"/>
          <p:nvPr/>
        </p:nvSpPr>
        <p:spPr>
          <a:xfrm>
            <a:off x="861090" y="386635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Bertahan antar sesi, bukan hanya dalam satu percakapan</a:t>
            </a:r>
            <a:endParaRPr lang="en-US" sz="1140" dirty="0"/>
          </a:p>
        </p:txBody>
      </p:sp>
      <p:sp>
        <p:nvSpPr>
          <p:cNvPr id="8" name="Shape 6"/>
          <p:cNvSpPr/>
          <p:nvPr/>
        </p:nvSpPr>
        <p:spPr>
          <a:xfrm>
            <a:off x="731520" y="4245742"/>
            <a:ext cx="38130" cy="38130"/>
          </a:xfrm>
          <a:prstGeom prst="ellipse">
            <a:avLst/>
          </a:prstGeom>
          <a:solidFill>
            <a:srgbClr val="2F3032"/>
          </a:solidFill>
          <a:ln/>
        </p:spPr>
      </p:sp>
      <p:sp>
        <p:nvSpPr>
          <p:cNvPr id="9" name="Text 7"/>
          <p:cNvSpPr txBox="1"/>
          <p:nvPr/>
        </p:nvSpPr>
        <p:spPr>
          <a:xfrm>
            <a:off x="861090" y="416052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Tersimpan sebagai file yang bisa Anda baca sendiri</a:t>
            </a:r>
            <a:endParaRPr lang="en-US" sz="1140" dirty="0"/>
          </a:p>
        </p:txBody>
      </p:sp>
      <p:sp>
        <p:nvSpPr>
          <p:cNvPr id="10" name="Shape 8"/>
          <p:cNvSpPr/>
          <p:nvPr/>
        </p:nvSpPr>
        <p:spPr>
          <a:xfrm>
            <a:off x="731520" y="4539813"/>
            <a:ext cx="38130" cy="38130"/>
          </a:xfrm>
          <a:prstGeom prst="ellipse">
            <a:avLst/>
          </a:prstGeom>
          <a:solidFill>
            <a:srgbClr val="2F3032"/>
          </a:solidFill>
          <a:ln/>
        </p:spPr>
      </p:sp>
      <p:sp>
        <p:nvSpPr>
          <p:cNvPr id="11" name="Text 9"/>
          <p:cNvSpPr txBox="1"/>
          <p:nvPr/>
        </p:nvSpPr>
        <p:spPr>
          <a:xfrm>
            <a:off x="861090" y="445468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Isinya fakta tentang Anda dan cara kerja Anda</a:t>
            </a:r>
            <a:endParaRPr lang="en-US" sz="1140" dirty="0"/>
          </a:p>
        </p:txBody>
      </p:sp>
      <p:sp>
        <p:nvSpPr>
          <p:cNvPr id="12" name="Shape 10"/>
          <p:cNvSpPr/>
          <p:nvPr/>
        </p:nvSpPr>
        <p:spPr>
          <a:xfrm>
            <a:off x="731520" y="4833976"/>
            <a:ext cx="38130" cy="38130"/>
          </a:xfrm>
          <a:prstGeom prst="ellipse">
            <a:avLst/>
          </a:prstGeom>
          <a:solidFill>
            <a:srgbClr val="2F3032"/>
          </a:solidFill>
          <a:ln/>
        </p:spPr>
      </p:sp>
      <p:sp>
        <p:nvSpPr>
          <p:cNvPr id="13" name="Text 11"/>
          <p:cNvSpPr txBox="1"/>
          <p:nvPr/>
        </p:nvSpPr>
        <p:spPr>
          <a:xfrm>
            <a:off x="861090" y="474875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Bukan tempat menaruh prosedur — itu tugas skill</a:t>
            </a:r>
            <a:endParaRPr lang="en-US" sz="1140" dirty="0"/>
          </a:p>
        </p:txBody>
      </p:sp>
      <p:sp>
        <p:nvSpPr>
          <p:cNvPr id="14" name="Shape 12"/>
          <p:cNvSpPr/>
          <p:nvPr/>
        </p:nvSpPr>
        <p:spPr>
          <a:xfrm>
            <a:off x="6092190" y="3570000"/>
            <a:ext cx="0" cy="1381476"/>
          </a:xfrm>
          <a:prstGeom prst="line">
            <a:avLst/>
          </a:prstGeom>
          <a:noFill/>
          <a:ln w="7620">
            <a:solidFill>
              <a:srgbClr val="2F3032"/>
            </a:solidFill>
            <a:prstDash val="solid"/>
          </a:ln>
        </p:spPr>
      </p:sp>
      <p:sp>
        <p:nvSpPr>
          <p:cNvPr id="15" name="Text 13"/>
          <p:cNvSpPr txBox="1"/>
          <p:nvPr/>
        </p:nvSpPr>
        <p:spPr>
          <a:xfrm>
            <a:off x="6404640" y="357000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62DFB0"/>
                </a:solidFill>
                <a:latin typeface="Courier New" pitchFamily="34" charset="0"/>
                <a:ea typeface="Courier New" pitchFamily="34" charset="-122"/>
                <a:cs typeface="Courier New" pitchFamily="34" charset="-120"/>
              </a:rPr>
              <a:t>EXECUTION</a:t>
            </a:r>
            <a:endParaRPr lang="en-US" sz="840" dirty="0"/>
          </a:p>
        </p:txBody>
      </p:sp>
      <p:sp>
        <p:nvSpPr>
          <p:cNvPr id="16" name="Shape 14"/>
          <p:cNvSpPr/>
          <p:nvPr/>
        </p:nvSpPr>
        <p:spPr>
          <a:xfrm>
            <a:off x="6404640" y="3951580"/>
            <a:ext cx="38130" cy="38130"/>
          </a:xfrm>
          <a:prstGeom prst="ellipse">
            <a:avLst/>
          </a:prstGeom>
          <a:solidFill>
            <a:srgbClr val="2F3032"/>
          </a:solidFill>
          <a:ln/>
        </p:spPr>
      </p:sp>
      <p:sp>
        <p:nvSpPr>
          <p:cNvPr id="17" name="Text 15"/>
          <p:cNvSpPr txBox="1"/>
          <p:nvPr/>
        </p:nvSpPr>
        <p:spPr>
          <a:xfrm>
            <a:off x="6534120" y="386635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Perintah yang benar-benar dijalankan di VPS</a:t>
            </a:r>
            <a:endParaRPr lang="en-US" sz="1140" dirty="0"/>
          </a:p>
        </p:txBody>
      </p:sp>
      <p:sp>
        <p:nvSpPr>
          <p:cNvPr id="18" name="Shape 16"/>
          <p:cNvSpPr/>
          <p:nvPr/>
        </p:nvSpPr>
        <p:spPr>
          <a:xfrm>
            <a:off x="6404640" y="4245742"/>
            <a:ext cx="38130" cy="38130"/>
          </a:xfrm>
          <a:prstGeom prst="ellipse">
            <a:avLst/>
          </a:prstGeom>
          <a:solidFill>
            <a:srgbClr val="2F3032"/>
          </a:solidFill>
          <a:ln/>
        </p:spPr>
      </p:sp>
      <p:sp>
        <p:nvSpPr>
          <p:cNvPr id="19" name="Text 17"/>
          <p:cNvSpPr txBox="1"/>
          <p:nvPr/>
        </p:nvSpPr>
        <p:spPr>
          <a:xfrm>
            <a:off x="6534120" y="416052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Punya hasil, punya kegagalan, punya log</a:t>
            </a:r>
            <a:endParaRPr lang="en-US" sz="1140" dirty="0"/>
          </a:p>
        </p:txBody>
      </p:sp>
      <p:sp>
        <p:nvSpPr>
          <p:cNvPr id="20" name="Shape 18"/>
          <p:cNvSpPr/>
          <p:nvPr/>
        </p:nvSpPr>
        <p:spPr>
          <a:xfrm>
            <a:off x="6404640" y="4539813"/>
            <a:ext cx="38130" cy="38130"/>
          </a:xfrm>
          <a:prstGeom prst="ellipse">
            <a:avLst/>
          </a:prstGeom>
          <a:solidFill>
            <a:srgbClr val="2F3032"/>
          </a:solidFill>
          <a:ln/>
        </p:spPr>
      </p:sp>
      <p:sp>
        <p:nvSpPr>
          <p:cNvPr id="21" name="Text 19"/>
          <p:cNvSpPr txBox="1"/>
          <p:nvPr/>
        </p:nvSpPr>
        <p:spPr>
          <a:xfrm>
            <a:off x="6534120" y="445468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Bisa diperiksa setelahnya</a:t>
            </a:r>
            <a:endParaRPr lang="en-US" sz="1140" dirty="0"/>
          </a:p>
        </p:txBody>
      </p:sp>
      <p:sp>
        <p:nvSpPr>
          <p:cNvPr id="22" name="Shape 20"/>
          <p:cNvSpPr/>
          <p:nvPr/>
        </p:nvSpPr>
        <p:spPr>
          <a:xfrm>
            <a:off x="6404640" y="4833976"/>
            <a:ext cx="38130" cy="38130"/>
          </a:xfrm>
          <a:prstGeom prst="ellipse">
            <a:avLst/>
          </a:prstGeom>
          <a:solidFill>
            <a:srgbClr val="2F3032"/>
          </a:solidFill>
          <a:ln/>
        </p:spPr>
      </p:sp>
      <p:sp>
        <p:nvSpPr>
          <p:cNvPr id="23" name="Text 21"/>
          <p:cNvSpPr txBox="1"/>
          <p:nvPr/>
        </p:nvSpPr>
        <p:spPr>
          <a:xfrm>
            <a:off x="6534120" y="474875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Di sinilah 'agent' berhenti jadi istilah</a:t>
            </a:r>
            <a:endParaRPr lang="en-US" sz="1140" dirty="0"/>
          </a:p>
        </p:txBody>
      </p:sp>
      <p:sp>
        <p:nvSpPr>
          <p:cNvPr id="24" name="Text 22"/>
          <p:cNvSpPr txBox="1"/>
          <p:nvPr/>
        </p:nvSpPr>
        <p:spPr>
          <a:xfrm>
            <a:off x="731520" y="5195346"/>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Delapan konsep selesai. Sisa hari ini adalah mengerjakannya.</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10 / 61</a:t>
            </a:r>
            <a:endParaRPr lang="en-US" sz="78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731520" y="1630650"/>
            <a:ext cx="198150" cy="0"/>
          </a:xfrm>
          <a:prstGeom prst="line">
            <a:avLst/>
          </a:prstGeom>
          <a:noFill/>
          <a:ln w="7620">
            <a:solidFill>
              <a:srgbClr val="323C5E"/>
            </a:solidFill>
            <a:prstDash val="solid"/>
          </a:ln>
        </p:spPr>
      </p:sp>
      <p:sp>
        <p:nvSpPr>
          <p:cNvPr id="3" name="Text 1"/>
          <p:cNvSpPr txBox="1"/>
          <p:nvPr/>
        </p:nvSpPr>
        <p:spPr>
          <a:xfrm>
            <a:off x="1021110" y="155978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02 · PREPARE</a:t>
            </a:r>
            <a:endParaRPr lang="en-US" sz="900" dirty="0"/>
          </a:p>
        </p:txBody>
      </p:sp>
      <p:sp>
        <p:nvSpPr>
          <p:cNvPr id="4" name="Text 2"/>
          <p:cNvSpPr txBox="1"/>
          <p:nvPr/>
        </p:nvSpPr>
        <p:spPr>
          <a:xfrm>
            <a:off x="731520" y="1952244"/>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Tiga lapis yang harus </a:t>
            </a:r>
            <a:br/>
            <a:r>
              <a:rPr lang="en-US" sz="4800" b="1" spc="-96" kern="0" dirty="0">
                <a:solidFill>
                  <a:srgbClr val="F4F6FA"/>
                </a:solidFill>
                <a:latin typeface="Arial" pitchFamily="34" charset="0"/>
                <a:ea typeface="Arial" pitchFamily="34" charset="-122"/>
                <a:cs typeface="Arial" pitchFamily="34" charset="-120"/>
              </a:rPr>
              <a:t>hidup bersamaan.</a:t>
            </a:r>
            <a:endParaRPr lang="en-US" sz="4800" dirty="0"/>
          </a:p>
        </p:txBody>
      </p:sp>
      <p:sp>
        <p:nvSpPr>
          <p:cNvPr id="5" name="Shape 3"/>
          <p:cNvSpPr/>
          <p:nvPr/>
        </p:nvSpPr>
        <p:spPr>
          <a:xfrm>
            <a:off x="731520" y="3488436"/>
            <a:ext cx="834573" cy="305592"/>
          </a:xfrm>
          <a:prstGeom prst="roundRect">
            <a:avLst>
              <a:gd name="adj" fmla="val 19958"/>
            </a:avLst>
          </a:prstGeom>
          <a:solidFill>
            <a:srgbClr val="2A201B"/>
          </a:solidFill>
          <a:ln w="7620">
            <a:solidFill>
              <a:srgbClr val="5B4333"/>
            </a:solidFill>
            <a:prstDash val="solid"/>
          </a:ln>
        </p:spPr>
      </p:sp>
      <p:sp>
        <p:nvSpPr>
          <p:cNvPr id="6" name="Text 4"/>
          <p:cNvSpPr txBox="1"/>
          <p:nvPr/>
        </p:nvSpPr>
        <p:spPr>
          <a:xfrm>
            <a:off x="717621" y="3557016"/>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LAPTOP</a:t>
            </a:r>
            <a:endParaRPr lang="en-US" sz="1020" dirty="0"/>
          </a:p>
        </p:txBody>
      </p:sp>
      <p:sp>
        <p:nvSpPr>
          <p:cNvPr id="7" name="Shape 5"/>
          <p:cNvSpPr/>
          <p:nvPr/>
        </p:nvSpPr>
        <p:spPr>
          <a:xfrm>
            <a:off x="1581272" y="3641232"/>
            <a:ext cx="221010" cy="0"/>
          </a:xfrm>
          <a:prstGeom prst="line">
            <a:avLst/>
          </a:prstGeom>
          <a:noFill/>
          <a:ln w="7620">
            <a:solidFill>
              <a:srgbClr val="2F3032"/>
            </a:solidFill>
            <a:prstDash val="solid"/>
            <a:tailEnd type="triangle"/>
          </a:ln>
        </p:spPr>
      </p:sp>
      <p:sp>
        <p:nvSpPr>
          <p:cNvPr id="8" name="Shape 6"/>
          <p:cNvSpPr/>
          <p:nvPr/>
        </p:nvSpPr>
        <p:spPr>
          <a:xfrm>
            <a:off x="1825142" y="3488436"/>
            <a:ext cx="554401" cy="305592"/>
          </a:xfrm>
          <a:prstGeom prst="roundRect">
            <a:avLst>
              <a:gd name="adj" fmla="val 19958"/>
            </a:avLst>
          </a:prstGeom>
          <a:solidFill>
            <a:srgbClr val="181D2D"/>
          </a:solidFill>
          <a:ln w="7620">
            <a:solidFill>
              <a:srgbClr val="323C5E"/>
            </a:solidFill>
            <a:prstDash val="solid"/>
          </a:ln>
        </p:spPr>
      </p:sp>
      <p:sp>
        <p:nvSpPr>
          <p:cNvPr id="9" name="Text 7"/>
          <p:cNvSpPr txBox="1"/>
          <p:nvPr/>
        </p:nvSpPr>
        <p:spPr>
          <a:xfrm>
            <a:off x="1813347" y="3557016"/>
            <a:ext cx="577992"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VPS</a:t>
            </a:r>
            <a:endParaRPr lang="en-US" sz="1020" dirty="0"/>
          </a:p>
        </p:txBody>
      </p:sp>
      <p:sp>
        <p:nvSpPr>
          <p:cNvPr id="10" name="Shape 8"/>
          <p:cNvSpPr/>
          <p:nvPr/>
        </p:nvSpPr>
        <p:spPr>
          <a:xfrm>
            <a:off x="2394814" y="3641232"/>
            <a:ext cx="221010" cy="0"/>
          </a:xfrm>
          <a:prstGeom prst="line">
            <a:avLst/>
          </a:prstGeom>
          <a:noFill/>
          <a:ln w="7620">
            <a:solidFill>
              <a:srgbClr val="2F3032"/>
            </a:solidFill>
            <a:prstDash val="solid"/>
            <a:tailEnd type="triangle"/>
          </a:ln>
        </p:spPr>
      </p:sp>
      <p:sp>
        <p:nvSpPr>
          <p:cNvPr id="11" name="Shape 9"/>
          <p:cNvSpPr/>
          <p:nvPr/>
        </p:nvSpPr>
        <p:spPr>
          <a:xfrm>
            <a:off x="2638684" y="3488436"/>
            <a:ext cx="1021293" cy="305592"/>
          </a:xfrm>
          <a:prstGeom prst="roundRect">
            <a:avLst>
              <a:gd name="adj" fmla="val 19958"/>
            </a:avLst>
          </a:prstGeom>
          <a:solidFill>
            <a:srgbClr val="132420"/>
          </a:solidFill>
          <a:ln w="7620">
            <a:solidFill>
              <a:srgbClr val="295244"/>
            </a:solidFill>
            <a:prstDash val="solid"/>
          </a:ln>
        </p:spPr>
      </p:sp>
      <p:sp>
        <p:nvSpPr>
          <p:cNvPr id="12" name="Text 10"/>
          <p:cNvSpPr txBox="1"/>
          <p:nvPr/>
        </p:nvSpPr>
        <p:spPr>
          <a:xfrm>
            <a:off x="2623414" y="3557016"/>
            <a:ext cx="105183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PROVIDER</a:t>
            </a:r>
            <a:endParaRPr lang="en-US" sz="1020" dirty="0"/>
          </a:p>
        </p:txBody>
      </p:sp>
      <p:sp>
        <p:nvSpPr>
          <p:cNvPr id="13" name="Text 11"/>
          <p:cNvSpPr txBox="1"/>
          <p:nvPr/>
        </p:nvSpPr>
        <p:spPr>
          <a:xfrm>
            <a:off x="731520" y="4037808"/>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Laptop Anda</a:t>
            </a:r>
            <a:endParaRPr lang="en-US" sz="1320" dirty="0"/>
          </a:p>
        </p:txBody>
      </p:sp>
      <p:sp>
        <p:nvSpPr>
          <p:cNvPr id="14" name="Shape 12"/>
          <p:cNvSpPr/>
          <p:nvPr/>
        </p:nvSpPr>
        <p:spPr>
          <a:xfrm>
            <a:off x="731520" y="4338828"/>
            <a:ext cx="891814" cy="230154"/>
          </a:xfrm>
          <a:prstGeom prst="roundRect">
            <a:avLst>
              <a:gd name="adj" fmla="val 49980"/>
            </a:avLst>
          </a:prstGeom>
          <a:solidFill>
            <a:srgbClr val="0E0F12"/>
          </a:solidFill>
          <a:ln w="7620">
            <a:solidFill>
              <a:srgbClr val="1D1E21"/>
            </a:solidFill>
            <a:prstDash val="solid"/>
          </a:ln>
        </p:spPr>
      </p:sp>
      <p:sp>
        <p:nvSpPr>
          <p:cNvPr id="15" name="Text 13"/>
          <p:cNvSpPr txBox="1"/>
          <p:nvPr/>
        </p:nvSpPr>
        <p:spPr>
          <a:xfrm>
            <a:off x="717255" y="4384548"/>
            <a:ext cx="92043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SSH client</a:t>
            </a:r>
            <a:endParaRPr lang="en-US" sz="840" dirty="0"/>
          </a:p>
        </p:txBody>
      </p:sp>
      <p:sp>
        <p:nvSpPr>
          <p:cNvPr id="16" name="Shape 14"/>
          <p:cNvSpPr/>
          <p:nvPr/>
        </p:nvSpPr>
        <p:spPr>
          <a:xfrm>
            <a:off x="1684325" y="4338828"/>
            <a:ext cx="756117" cy="230154"/>
          </a:xfrm>
          <a:prstGeom prst="roundRect">
            <a:avLst>
              <a:gd name="adj" fmla="val 49980"/>
            </a:avLst>
          </a:prstGeom>
          <a:solidFill>
            <a:srgbClr val="0E0F12"/>
          </a:solidFill>
          <a:ln w="7620">
            <a:solidFill>
              <a:srgbClr val="1D1E21"/>
            </a:solidFill>
            <a:prstDash val="solid"/>
          </a:ln>
        </p:spPr>
      </p:sp>
      <p:sp>
        <p:nvSpPr>
          <p:cNvPr id="17" name="Text 15"/>
          <p:cNvSpPr txBox="1"/>
          <p:nvPr/>
        </p:nvSpPr>
        <p:spPr>
          <a:xfrm>
            <a:off x="1671066" y="4384548"/>
            <a:ext cx="782726"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Internet</a:t>
            </a:r>
            <a:endParaRPr lang="en-US" sz="840" dirty="0"/>
          </a:p>
        </p:txBody>
      </p:sp>
      <p:sp>
        <p:nvSpPr>
          <p:cNvPr id="18" name="Shape 16"/>
          <p:cNvSpPr/>
          <p:nvPr/>
        </p:nvSpPr>
        <p:spPr>
          <a:xfrm>
            <a:off x="2501433" y="4338828"/>
            <a:ext cx="1434602" cy="230154"/>
          </a:xfrm>
          <a:prstGeom prst="roundRect">
            <a:avLst>
              <a:gd name="adj" fmla="val 49980"/>
            </a:avLst>
          </a:prstGeom>
          <a:solidFill>
            <a:srgbClr val="0E0F12"/>
          </a:solidFill>
          <a:ln w="7620">
            <a:solidFill>
              <a:srgbClr val="1D1E21"/>
            </a:solidFill>
            <a:prstDash val="solid"/>
          </a:ln>
        </p:spPr>
      </p:sp>
      <p:sp>
        <p:nvSpPr>
          <p:cNvPr id="19" name="Text 17"/>
          <p:cNvSpPr txBox="1"/>
          <p:nvPr/>
        </p:nvSpPr>
        <p:spPr>
          <a:xfrm>
            <a:off x="2483053" y="4384548"/>
            <a:ext cx="1471361"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Tethering cadangan</a:t>
            </a:r>
            <a:endParaRPr lang="en-US" sz="840" dirty="0"/>
          </a:p>
        </p:txBody>
      </p:sp>
      <p:sp>
        <p:nvSpPr>
          <p:cNvPr id="20" name="Text 18"/>
          <p:cNvSpPr txBox="1"/>
          <p:nvPr/>
        </p:nvSpPr>
        <p:spPr>
          <a:xfrm>
            <a:off x="6278910" y="4037808"/>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VPS</a:t>
            </a:r>
            <a:endParaRPr lang="en-US" sz="1320" dirty="0"/>
          </a:p>
        </p:txBody>
      </p:sp>
      <p:sp>
        <p:nvSpPr>
          <p:cNvPr id="21" name="Shape 19"/>
          <p:cNvSpPr/>
          <p:nvPr/>
        </p:nvSpPr>
        <p:spPr>
          <a:xfrm>
            <a:off x="6278910" y="4338828"/>
            <a:ext cx="1298905" cy="230154"/>
          </a:xfrm>
          <a:prstGeom prst="roundRect">
            <a:avLst>
              <a:gd name="adj" fmla="val 49980"/>
            </a:avLst>
          </a:prstGeom>
          <a:solidFill>
            <a:srgbClr val="0E0F12"/>
          </a:solidFill>
          <a:ln w="7620">
            <a:solidFill>
              <a:srgbClr val="1D1E21"/>
            </a:solidFill>
            <a:prstDash val="solid"/>
          </a:ln>
        </p:spPr>
      </p:sp>
      <p:sp>
        <p:nvSpPr>
          <p:cNvPr id="22" name="Text 20"/>
          <p:cNvSpPr txBox="1"/>
          <p:nvPr/>
        </p:nvSpPr>
        <p:spPr>
          <a:xfrm>
            <a:off x="6261537" y="4384548"/>
            <a:ext cx="133365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Hermes terpasang</a:t>
            </a:r>
            <a:endParaRPr lang="en-US" sz="840" dirty="0"/>
          </a:p>
        </p:txBody>
      </p:sp>
      <p:sp>
        <p:nvSpPr>
          <p:cNvPr id="23" name="Shape 21"/>
          <p:cNvSpPr/>
          <p:nvPr/>
        </p:nvSpPr>
        <p:spPr>
          <a:xfrm>
            <a:off x="7638806" y="4338828"/>
            <a:ext cx="1163208" cy="230154"/>
          </a:xfrm>
          <a:prstGeom prst="roundRect">
            <a:avLst>
              <a:gd name="adj" fmla="val 49980"/>
            </a:avLst>
          </a:prstGeom>
          <a:solidFill>
            <a:srgbClr val="0E0F12"/>
          </a:solidFill>
          <a:ln w="7620">
            <a:solidFill>
              <a:srgbClr val="1D1E21"/>
            </a:solidFill>
            <a:prstDash val="solid"/>
          </a:ln>
        </p:spPr>
      </p:sp>
      <p:sp>
        <p:nvSpPr>
          <p:cNvPr id="24" name="Text 22"/>
          <p:cNvSpPr txBox="1"/>
          <p:nvPr/>
        </p:nvSpPr>
        <p:spPr>
          <a:xfrm>
            <a:off x="7622438" y="4384548"/>
            <a:ext cx="1195944"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Sudah berjalan</a:t>
            </a:r>
            <a:endParaRPr lang="en-US" sz="840" dirty="0"/>
          </a:p>
        </p:txBody>
      </p:sp>
      <p:sp>
        <p:nvSpPr>
          <p:cNvPr id="25" name="Shape 23"/>
          <p:cNvSpPr/>
          <p:nvPr/>
        </p:nvSpPr>
        <p:spPr>
          <a:xfrm>
            <a:off x="8863005" y="4338828"/>
            <a:ext cx="1095360" cy="230154"/>
          </a:xfrm>
          <a:prstGeom prst="roundRect">
            <a:avLst>
              <a:gd name="adj" fmla="val 49980"/>
            </a:avLst>
          </a:prstGeom>
          <a:solidFill>
            <a:srgbClr val="0E0F12"/>
          </a:solidFill>
          <a:ln w="7620">
            <a:solidFill>
              <a:srgbClr val="1D1E21"/>
            </a:solidFill>
            <a:prstDash val="solid"/>
          </a:ln>
        </p:spPr>
      </p:sp>
      <p:sp>
        <p:nvSpPr>
          <p:cNvPr id="26" name="Text 24"/>
          <p:cNvSpPr txBox="1"/>
          <p:nvPr/>
        </p:nvSpPr>
        <p:spPr>
          <a:xfrm>
            <a:off x="8847094" y="4384548"/>
            <a:ext cx="1127089"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Skills contoh</a:t>
            </a:r>
            <a:endParaRPr lang="en-US" sz="840" dirty="0"/>
          </a:p>
        </p:txBody>
      </p:sp>
      <p:sp>
        <p:nvSpPr>
          <p:cNvPr id="27" name="Text 25"/>
          <p:cNvSpPr txBox="1"/>
          <p:nvPr/>
        </p:nvSpPr>
        <p:spPr>
          <a:xfrm>
            <a:off x="731520" y="4767042"/>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Akun</a:t>
            </a:r>
            <a:endParaRPr lang="en-US" sz="1320" dirty="0"/>
          </a:p>
        </p:txBody>
      </p:sp>
      <p:sp>
        <p:nvSpPr>
          <p:cNvPr id="28" name="Shape 26"/>
          <p:cNvSpPr/>
          <p:nvPr/>
        </p:nvSpPr>
        <p:spPr>
          <a:xfrm>
            <a:off x="731520" y="5068062"/>
            <a:ext cx="1231057" cy="230154"/>
          </a:xfrm>
          <a:prstGeom prst="roundRect">
            <a:avLst>
              <a:gd name="adj" fmla="val 49980"/>
            </a:avLst>
          </a:prstGeom>
          <a:solidFill>
            <a:srgbClr val="0E0F12"/>
          </a:solidFill>
          <a:ln w="7620">
            <a:solidFill>
              <a:srgbClr val="1D1E21"/>
            </a:solidFill>
            <a:prstDash val="solid"/>
          </a:ln>
        </p:spPr>
      </p:sp>
      <p:sp>
        <p:nvSpPr>
          <p:cNvPr id="29" name="Text 27"/>
          <p:cNvSpPr txBox="1"/>
          <p:nvPr/>
        </p:nvSpPr>
        <p:spPr>
          <a:xfrm>
            <a:off x="714695" y="5113782"/>
            <a:ext cx="126479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AI / OpenRouter</a:t>
            </a:r>
            <a:endParaRPr lang="en-US" sz="840" dirty="0"/>
          </a:p>
        </p:txBody>
      </p:sp>
      <p:sp>
        <p:nvSpPr>
          <p:cNvPr id="30" name="Shape 28"/>
          <p:cNvSpPr/>
          <p:nvPr/>
        </p:nvSpPr>
        <p:spPr>
          <a:xfrm>
            <a:off x="2023567" y="5068062"/>
            <a:ext cx="1095360" cy="230154"/>
          </a:xfrm>
          <a:prstGeom prst="roundRect">
            <a:avLst>
              <a:gd name="adj" fmla="val 49980"/>
            </a:avLst>
          </a:prstGeom>
          <a:solidFill>
            <a:srgbClr val="0E0F12"/>
          </a:solidFill>
          <a:ln w="7620">
            <a:solidFill>
              <a:srgbClr val="1D1E21"/>
            </a:solidFill>
            <a:prstDash val="solid"/>
          </a:ln>
        </p:spPr>
      </p:sp>
      <p:sp>
        <p:nvSpPr>
          <p:cNvPr id="31" name="Text 29"/>
          <p:cNvSpPr txBox="1"/>
          <p:nvPr/>
        </p:nvSpPr>
        <p:spPr>
          <a:xfrm>
            <a:off x="2007748" y="5113782"/>
            <a:ext cx="1127089"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API key aktif</a:t>
            </a:r>
            <a:endParaRPr lang="en-US" sz="840" dirty="0"/>
          </a:p>
        </p:txBody>
      </p:sp>
      <p:sp>
        <p:nvSpPr>
          <p:cNvPr id="32" name="Text 3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11 / 61</a:t>
            </a:r>
            <a:endParaRPr lang="en-US" sz="78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11</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Siapa menyiapkan apa</a:t>
            </a:r>
            <a:endParaRPr lang="en-US" sz="2592" dirty="0"/>
          </a:p>
        </p:txBody>
      </p:sp>
      <p:sp>
        <p:nvSpPr>
          <p:cNvPr id="5" name="Text 3"/>
          <p:cNvSpPr txBox="1"/>
          <p:nvPr/>
        </p:nvSpPr>
        <p:spPr>
          <a:xfrm>
            <a:off x="731520" y="1577614"/>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Tidak ada instalasi di laptop Anda hari ini. Hermes sudah berjalan di VPS yang </a:t>
            </a:r>
            <a:br/>
            <a:r>
              <a:rPr lang="en-US" sz="1320" dirty="0">
                <a:solidFill>
                  <a:srgbClr val="7B8494"/>
                </a:solidFill>
                <a:latin typeface="Arial" pitchFamily="34" charset="0"/>
                <a:ea typeface="Arial" pitchFamily="34" charset="-122"/>
                <a:cs typeface="Arial" pitchFamily="34" charset="-120"/>
              </a:rPr>
              <a:t>disiapkan trainer.</a:t>
            </a:r>
            <a:endParaRPr lang="en-US" sz="1320" dirty="0"/>
          </a:p>
        </p:txBody>
      </p:sp>
      <p:sp>
        <p:nvSpPr>
          <p:cNvPr id="6" name="Text 4"/>
          <p:cNvSpPr txBox="1"/>
          <p:nvPr/>
        </p:nvSpPr>
        <p:spPr>
          <a:xfrm>
            <a:off x="731520" y="2341138"/>
            <a:ext cx="10728930" cy="1517904"/>
          </a:xfrm>
          <a:prstGeom prst="rect">
            <a:avLst/>
          </a:prstGeom>
          <a:noFill/>
          <a:ln/>
        </p:spPr>
        <p:txBody>
          <a:bodyPr wrap="square" lIns="0" tIns="0" rIns="0" bIns="0" rtlCol="0" anchor="t"/>
          <a:lstStyle/>
          <a:p>
            <a:pPr indent="0" marL="0">
              <a:lnSpc>
                <a:spcPts val="1680"/>
              </a:lnSpc>
              <a:buNone/>
            </a:pPr>
            <a:r>
              <a:rPr lang="en-US" sz="960" dirty="0">
                <a:solidFill>
                  <a:srgbClr val="F4F6FA"/>
                </a:solidFill>
                <a:latin typeface="Courier New" pitchFamily="34" charset="0"/>
                <a:ea typeface="Courier New" pitchFamily="34" charset="-122"/>
                <a:cs typeface="Courier New" pitchFamily="34" charset="-120"/>
              </a:rPr>
              <a:t>Peserta membawa</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Laptop</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SSH client</a:t>
            </a:r>
            <a:r>
              <a:rPr lang="en-US" sz="840" dirty="0">
                <a:solidFill>
                  <a:srgbClr val="4C5464"/>
                </a:solidFill>
                <a:latin typeface="Courier New" pitchFamily="34" charset="0"/>
                <a:ea typeface="Courier New" pitchFamily="34" charset="-122"/>
                <a:cs typeface="Courier New" pitchFamily="34" charset="-120"/>
              </a:rPr>
              <a:t>  bawaan OS atau PuTTY</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Internet</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tethering cadangan</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Akun AI / OpenRouter</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API key aktif</a:t>
            </a:r>
            <a:endParaRPr lang="en-US" sz="960" dirty="0"/>
          </a:p>
        </p:txBody>
      </p:sp>
      <p:sp>
        <p:nvSpPr>
          <p:cNvPr id="7" name="Text 5"/>
          <p:cNvSpPr txBox="1"/>
          <p:nvPr/>
        </p:nvSpPr>
        <p:spPr>
          <a:xfrm>
            <a:off x="731520" y="4078498"/>
            <a:ext cx="10728930" cy="1304574"/>
          </a:xfrm>
          <a:prstGeom prst="rect">
            <a:avLst/>
          </a:prstGeom>
          <a:noFill/>
          <a:ln/>
        </p:spPr>
        <p:txBody>
          <a:bodyPr wrap="square" lIns="0" tIns="0" rIns="0" bIns="0" rtlCol="0" anchor="t"/>
          <a:lstStyle/>
          <a:p>
            <a:pPr indent="0" marL="0">
              <a:lnSpc>
                <a:spcPts val="1680"/>
              </a:lnSpc>
              <a:buNone/>
            </a:pPr>
            <a:r>
              <a:rPr lang="en-US" sz="960" dirty="0">
                <a:solidFill>
                  <a:srgbClr val="F4F6FA"/>
                </a:solidFill>
                <a:latin typeface="Courier New" pitchFamily="34" charset="0"/>
                <a:ea typeface="Courier New" pitchFamily="34" charset="-122"/>
                <a:cs typeface="Courier New" pitchFamily="34" charset="-120"/>
              </a:rPr>
              <a:t>Trainer menyiapkan (sebelum hari-H)</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VPS per peserta</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Hermes terpasang &amp; berjalan</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VPS cadangan</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Template konfigurasi</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Contoh skills</a:t>
            </a:r>
            <a:endParaRPr lang="en-US" sz="960" dirty="0"/>
          </a:p>
        </p:txBody>
      </p:sp>
      <p:sp>
        <p:nvSpPr>
          <p:cNvPr id="8" name="Text 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11 / 61 · DETAIL</a:t>
            </a:r>
            <a:endParaRPr lang="en-US" sz="7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731520" y="900318"/>
            <a:ext cx="198150" cy="0"/>
          </a:xfrm>
          <a:prstGeom prst="line">
            <a:avLst/>
          </a:prstGeom>
          <a:noFill/>
          <a:ln w="7620">
            <a:solidFill>
              <a:srgbClr val="323C5E"/>
            </a:solidFill>
            <a:prstDash val="solid"/>
          </a:ln>
        </p:spPr>
      </p:sp>
      <p:sp>
        <p:nvSpPr>
          <p:cNvPr id="3" name="Text 1"/>
          <p:cNvSpPr txBox="1"/>
          <p:nvPr/>
        </p:nvSpPr>
        <p:spPr>
          <a:xfrm>
            <a:off x="1021110" y="82945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02 · PREPARE</a:t>
            </a:r>
            <a:endParaRPr lang="en-US" sz="900" dirty="0"/>
          </a:p>
        </p:txBody>
      </p:sp>
      <p:sp>
        <p:nvSpPr>
          <p:cNvPr id="4" name="Text 2"/>
          <p:cNvSpPr txBox="1"/>
          <p:nvPr/>
        </p:nvSpPr>
        <p:spPr>
          <a:xfrm>
            <a:off x="731520" y="1221913"/>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Mission 00 — Environment terverifikasi</a:t>
            </a:r>
            <a:endParaRPr lang="en-US" sz="960" dirty="0"/>
          </a:p>
        </p:txBody>
      </p:sp>
      <p:sp>
        <p:nvSpPr>
          <p:cNvPr id="5" name="Text 3"/>
          <p:cNvSpPr txBox="1"/>
          <p:nvPr/>
        </p:nvSpPr>
        <p:spPr>
          <a:xfrm>
            <a:off x="731520" y="1648572"/>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Sebelum menyentuh </a:t>
            </a:r>
            <a:br/>
            <a:r>
              <a:rPr lang="en-US" sz="3600" b="1" spc="-72" kern="0" dirty="0">
                <a:solidFill>
                  <a:srgbClr val="F4F6FA"/>
                </a:solidFill>
                <a:latin typeface="Arial" pitchFamily="34" charset="0"/>
                <a:ea typeface="Arial" pitchFamily="34" charset="-122"/>
                <a:cs typeface="Arial" pitchFamily="34" charset="-120"/>
              </a:rPr>
              <a:t>Hermes.</a:t>
            </a:r>
            <a:endParaRPr lang="en-US" sz="3600" dirty="0"/>
          </a:p>
        </p:txBody>
      </p:sp>
      <p:sp>
        <p:nvSpPr>
          <p:cNvPr id="6" name="Shape 4"/>
          <p:cNvSpPr/>
          <p:nvPr/>
        </p:nvSpPr>
        <p:spPr>
          <a:xfrm>
            <a:off x="731520" y="2861706"/>
            <a:ext cx="10728930" cy="1885218"/>
          </a:xfrm>
          <a:prstGeom prst="roundRect">
            <a:avLst>
              <a:gd name="adj" fmla="val 4850"/>
            </a:avLst>
          </a:prstGeom>
          <a:solidFill>
            <a:srgbClr val="0E0F12"/>
          </a:solidFill>
          <a:ln w="7620">
            <a:solidFill>
              <a:srgbClr val="1D1E21"/>
            </a:solidFill>
            <a:prstDash val="solid"/>
          </a:ln>
        </p:spPr>
      </p:sp>
      <p:sp>
        <p:nvSpPr>
          <p:cNvPr id="7" name="Shape 5"/>
          <p:cNvSpPr/>
          <p:nvPr/>
        </p:nvSpPr>
        <p:spPr>
          <a:xfrm>
            <a:off x="731520" y="2902854"/>
            <a:ext cx="15270" cy="1802922"/>
          </a:xfrm>
          <a:prstGeom prst="rect">
            <a:avLst/>
          </a:prstGeom>
          <a:solidFill>
            <a:srgbClr val="2F3032"/>
          </a:solidFill>
          <a:ln/>
        </p:spPr>
      </p:sp>
      <p:sp>
        <p:nvSpPr>
          <p:cNvPr id="8" name="Text 6"/>
          <p:cNvSpPr txBox="1"/>
          <p:nvPr/>
        </p:nvSpPr>
        <p:spPr>
          <a:xfrm>
            <a:off x="914400" y="3014137"/>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PRE-FLIGHT</a:t>
            </a:r>
            <a:endParaRPr lang="en-US" sz="840" dirty="0"/>
          </a:p>
        </p:txBody>
      </p:sp>
      <p:sp>
        <p:nvSpPr>
          <p:cNvPr id="9" name="Shape 7"/>
          <p:cNvSpPr/>
          <p:nvPr/>
        </p:nvSpPr>
        <p:spPr>
          <a:xfrm>
            <a:off x="914400" y="3324576"/>
            <a:ext cx="106710" cy="106710"/>
          </a:xfrm>
          <a:prstGeom prst="roundRect">
            <a:avLst>
              <a:gd name="adj" fmla="val 21423"/>
            </a:avLst>
          </a:prstGeom>
          <a:ln w="11430">
            <a:solidFill>
              <a:srgbClr val="4C5464"/>
            </a:solidFill>
            <a:prstDash val="solid"/>
          </a:ln>
        </p:spPr>
      </p:sp>
      <p:sp>
        <p:nvSpPr>
          <p:cNvPr id="10" name="Text 8"/>
          <p:cNvSpPr txBox="1"/>
          <p:nvPr/>
        </p:nvSpPr>
        <p:spPr>
          <a:xfrm>
            <a:off x="1112550" y="326477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SSH client ada dan bisa dipakai</a:t>
            </a:r>
            <a:endParaRPr lang="en-US" sz="1080" dirty="0"/>
          </a:p>
        </p:txBody>
      </p:sp>
      <p:sp>
        <p:nvSpPr>
          <p:cNvPr id="11" name="Shape 9"/>
          <p:cNvSpPr/>
          <p:nvPr/>
        </p:nvSpPr>
        <p:spPr>
          <a:xfrm>
            <a:off x="914400" y="3607308"/>
            <a:ext cx="106710" cy="106710"/>
          </a:xfrm>
          <a:prstGeom prst="roundRect">
            <a:avLst>
              <a:gd name="adj" fmla="val 21423"/>
            </a:avLst>
          </a:prstGeom>
          <a:ln w="11430">
            <a:solidFill>
              <a:srgbClr val="4C5464"/>
            </a:solidFill>
            <a:prstDash val="solid"/>
          </a:ln>
        </p:spPr>
      </p:sp>
      <p:sp>
        <p:nvSpPr>
          <p:cNvPr id="12" name="Text 10"/>
          <p:cNvSpPr txBox="1"/>
          <p:nvPr/>
        </p:nvSpPr>
        <p:spPr>
          <a:xfrm>
            <a:off x="1112550" y="354750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Internet stabil, tethering cadangan siap</a:t>
            </a:r>
            <a:endParaRPr lang="en-US" sz="1080" dirty="0"/>
          </a:p>
        </p:txBody>
      </p:sp>
      <p:sp>
        <p:nvSpPr>
          <p:cNvPr id="13" name="Shape 11"/>
          <p:cNvSpPr/>
          <p:nvPr/>
        </p:nvSpPr>
        <p:spPr>
          <a:xfrm>
            <a:off x="914400" y="3890040"/>
            <a:ext cx="106710" cy="106710"/>
          </a:xfrm>
          <a:prstGeom prst="roundRect">
            <a:avLst>
              <a:gd name="adj" fmla="val 21423"/>
            </a:avLst>
          </a:prstGeom>
          <a:ln w="11430">
            <a:solidFill>
              <a:srgbClr val="4C5464"/>
            </a:solidFill>
            <a:prstDash val="solid"/>
          </a:ln>
        </p:spPr>
      </p:sp>
      <p:sp>
        <p:nvSpPr>
          <p:cNvPr id="14" name="Text 12"/>
          <p:cNvSpPr txBox="1"/>
          <p:nvPr/>
        </p:nvSpPr>
        <p:spPr>
          <a:xfrm>
            <a:off x="1112550" y="3830239"/>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Akun AI / OpenRouter aktif, API key sudah ada</a:t>
            </a:r>
            <a:endParaRPr lang="en-US" sz="1080" dirty="0"/>
          </a:p>
        </p:txBody>
      </p:sp>
      <p:sp>
        <p:nvSpPr>
          <p:cNvPr id="15" name="Shape 13"/>
          <p:cNvSpPr/>
          <p:nvPr/>
        </p:nvSpPr>
        <p:spPr>
          <a:xfrm>
            <a:off x="914400" y="4172682"/>
            <a:ext cx="106710" cy="106710"/>
          </a:xfrm>
          <a:prstGeom prst="roundRect">
            <a:avLst>
              <a:gd name="adj" fmla="val 21423"/>
            </a:avLst>
          </a:prstGeom>
          <a:ln w="11430">
            <a:solidFill>
              <a:srgbClr val="4C5464"/>
            </a:solidFill>
            <a:prstDash val="solid"/>
          </a:ln>
        </p:spPr>
      </p:sp>
      <p:sp>
        <p:nvSpPr>
          <p:cNvPr id="16" name="Text 14"/>
          <p:cNvSpPr txBox="1"/>
          <p:nvPr/>
        </p:nvSpPr>
        <p:spPr>
          <a:xfrm>
            <a:off x="1112550" y="411288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Kredensial VPS sudah diterima</a:t>
            </a:r>
            <a:endParaRPr lang="en-US" sz="1080" dirty="0"/>
          </a:p>
        </p:txBody>
      </p:sp>
      <p:sp>
        <p:nvSpPr>
          <p:cNvPr id="17" name="Shape 15"/>
          <p:cNvSpPr/>
          <p:nvPr/>
        </p:nvSpPr>
        <p:spPr>
          <a:xfrm>
            <a:off x="914400" y="4455414"/>
            <a:ext cx="106710" cy="106710"/>
          </a:xfrm>
          <a:prstGeom prst="roundRect">
            <a:avLst>
              <a:gd name="adj" fmla="val 21423"/>
            </a:avLst>
          </a:prstGeom>
          <a:ln w="11430">
            <a:solidFill>
              <a:srgbClr val="4C5464"/>
            </a:solidFill>
            <a:prstDash val="solid"/>
          </a:ln>
        </p:spPr>
      </p:sp>
      <p:sp>
        <p:nvSpPr>
          <p:cNvPr id="18" name="Text 16"/>
          <p:cNvSpPr txBox="1"/>
          <p:nvPr/>
        </p:nvSpPr>
        <p:spPr>
          <a:xfrm>
            <a:off x="1112550" y="439561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Akun Google Workspace aktif — idealnya akun kerja</a:t>
            </a:r>
            <a:endParaRPr lang="en-US" sz="1080" dirty="0"/>
          </a:p>
        </p:txBody>
      </p:sp>
      <p:sp>
        <p:nvSpPr>
          <p:cNvPr id="19" name="Shape 17"/>
          <p:cNvSpPr/>
          <p:nvPr/>
        </p:nvSpPr>
        <p:spPr>
          <a:xfrm>
            <a:off x="731520" y="4990704"/>
            <a:ext cx="10728930" cy="1037844"/>
          </a:xfrm>
          <a:prstGeom prst="roundRect">
            <a:avLst>
              <a:gd name="adj" fmla="val 8811"/>
            </a:avLst>
          </a:prstGeom>
          <a:solidFill>
            <a:srgbClr val="06070A"/>
          </a:solidFill>
          <a:ln w="7620">
            <a:solidFill>
              <a:srgbClr val="1D1E21"/>
            </a:solidFill>
            <a:prstDash val="solid"/>
          </a:ln>
        </p:spPr>
      </p:sp>
      <p:sp>
        <p:nvSpPr>
          <p:cNvPr id="20" name="Shape 18"/>
          <p:cNvSpPr/>
          <p:nvPr/>
        </p:nvSpPr>
        <p:spPr>
          <a:xfrm>
            <a:off x="739110" y="4998385"/>
            <a:ext cx="10713750" cy="268194"/>
          </a:xfrm>
          <a:prstGeom prst="roundRect">
            <a:avLst>
              <a:gd name="adj" fmla="val 31265"/>
            </a:avLst>
          </a:prstGeom>
          <a:solidFill>
            <a:srgbClr val="0E0F12"/>
          </a:solidFill>
          <a:ln/>
        </p:spPr>
      </p:sp>
      <p:sp>
        <p:nvSpPr>
          <p:cNvPr id="21" name="Shape 19"/>
          <p:cNvSpPr/>
          <p:nvPr/>
        </p:nvSpPr>
        <p:spPr>
          <a:xfrm>
            <a:off x="739110" y="5128687"/>
            <a:ext cx="10713750" cy="137892"/>
          </a:xfrm>
          <a:prstGeom prst="rect">
            <a:avLst/>
          </a:prstGeom>
          <a:solidFill>
            <a:srgbClr val="0E0F12"/>
          </a:solidFill>
          <a:ln/>
        </p:spPr>
      </p:sp>
      <p:sp>
        <p:nvSpPr>
          <p:cNvPr id="22" name="Shape 20"/>
          <p:cNvSpPr/>
          <p:nvPr/>
        </p:nvSpPr>
        <p:spPr>
          <a:xfrm>
            <a:off x="731520" y="5266578"/>
            <a:ext cx="10728930" cy="0"/>
          </a:xfrm>
          <a:prstGeom prst="line">
            <a:avLst/>
          </a:prstGeom>
          <a:noFill/>
          <a:ln w="7620">
            <a:solidFill>
              <a:srgbClr val="1D1E21"/>
            </a:solidFill>
            <a:prstDash val="solid"/>
          </a:ln>
        </p:spPr>
      </p:sp>
      <p:sp>
        <p:nvSpPr>
          <p:cNvPr id="23" name="Text 21"/>
          <p:cNvSpPr txBox="1"/>
          <p:nvPr/>
        </p:nvSpPr>
        <p:spPr>
          <a:xfrm>
            <a:off x="838230" y="5059284"/>
            <a:ext cx="74075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verifikasi</a:t>
            </a:r>
            <a:endParaRPr lang="en-US" sz="780" dirty="0"/>
          </a:p>
        </p:txBody>
      </p:sp>
      <p:sp>
        <p:nvSpPr>
          <p:cNvPr id="24" name="Shape 22"/>
          <p:cNvSpPr/>
          <p:nvPr/>
        </p:nvSpPr>
        <p:spPr>
          <a:xfrm>
            <a:off x="1559692" y="5058918"/>
            <a:ext cx="383408" cy="139446"/>
          </a:xfrm>
          <a:prstGeom prst="roundRect">
            <a:avLst>
              <a:gd name="adj" fmla="val 50033"/>
            </a:avLst>
          </a:prstGeom>
          <a:solidFill>
            <a:srgbClr val="181D2D"/>
          </a:solidFill>
          <a:ln/>
        </p:spPr>
      </p:sp>
      <p:sp>
        <p:nvSpPr>
          <p:cNvPr id="25" name="Text 23"/>
          <p:cNvSpPr txBox="1"/>
          <p:nvPr/>
        </p:nvSpPr>
        <p:spPr>
          <a:xfrm>
            <a:off x="1549176" y="507418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6" name="Text 24"/>
          <p:cNvSpPr txBox="1"/>
          <p:nvPr/>
        </p:nvSpPr>
        <p:spPr>
          <a:xfrm>
            <a:off x="853410" y="5373289"/>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ssh -V</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ssh &lt;user&gt;@&lt;host-vps&gt;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version</a:t>
            </a:r>
            <a:endParaRPr lang="en-US" sz="900" dirty="0"/>
          </a:p>
        </p:txBody>
      </p:sp>
      <p:sp>
        <p:nvSpPr>
          <p:cNvPr id="27" name="Text 2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12 / 61</a:t>
            </a:r>
            <a:endParaRPr lang="en-US" sz="7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Perintah verifikasi pre-flight</a:t>
            </a:r>
            <a:endParaRPr lang="en-US" sz="2592" dirty="0"/>
          </a:p>
        </p:txBody>
      </p:sp>
      <p:sp>
        <p:nvSpPr>
          <p:cNvPr id="5" name="Shape 3"/>
          <p:cNvSpPr/>
          <p:nvPr/>
        </p:nvSpPr>
        <p:spPr>
          <a:xfrm>
            <a:off x="731520" y="1577614"/>
            <a:ext cx="10728930" cy="1952244"/>
          </a:xfrm>
          <a:prstGeom prst="roundRect">
            <a:avLst>
              <a:gd name="adj" fmla="val 4684"/>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1006114"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laptop Anda</a:t>
            </a:r>
            <a:endParaRPr lang="en-US" sz="780" dirty="0"/>
          </a:p>
        </p:txBody>
      </p:sp>
      <p:sp>
        <p:nvSpPr>
          <p:cNvPr id="10" name="Shape 8"/>
          <p:cNvSpPr/>
          <p:nvPr/>
        </p:nvSpPr>
        <p:spPr>
          <a:xfrm>
            <a:off x="1811701" y="1645737"/>
            <a:ext cx="383408" cy="139446"/>
          </a:xfrm>
          <a:prstGeom prst="roundRect">
            <a:avLst>
              <a:gd name="adj" fmla="val 50033"/>
            </a:avLst>
          </a:prstGeom>
          <a:solidFill>
            <a:srgbClr val="181D2D"/>
          </a:solidFill>
          <a:ln/>
        </p:spPr>
      </p:sp>
      <p:sp>
        <p:nvSpPr>
          <p:cNvPr id="11" name="Text 9"/>
          <p:cNvSpPr txBox="1"/>
          <p:nvPr/>
        </p:nvSpPr>
        <p:spPr>
          <a:xfrm>
            <a:off x="1801185"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1485900"/>
          </a:xfrm>
          <a:prstGeom prst="rect">
            <a:avLst/>
          </a:prstGeom>
          <a:noFill/>
          <a:ln/>
        </p:spPr>
        <p:txBody>
          <a:bodyPr wrap="square" lIns="0" tIns="0" rIns="0" bIns="0" rtlCol="0" anchor="t"/>
          <a:lstStyle/>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1. SSH client ada dan bisa dipakai</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ssh -V</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2. Masuk ke VPS yang diberikan trainer</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ssh &lt;user&gt;@&lt;host-vps&gt;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3. Di dalam VPS — Hermes hidup?</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version</a:t>
            </a:r>
            <a:endParaRPr lang="en-US" sz="900" dirty="0"/>
          </a:p>
        </p:txBody>
      </p:sp>
      <p:sp>
        <p:nvSpPr>
          <p:cNvPr id="13" name="Text 11"/>
          <p:cNvSpPr txBox="1"/>
          <p:nvPr/>
        </p:nvSpPr>
        <p:spPr>
          <a:xfrm>
            <a:off x="731520" y="3773637"/>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Langkah 1 hanya membuktikan client-nya ada. Yang membuktikan kredensial </a:t>
            </a:r>
            <a:br/>
            <a:r>
              <a:rPr lang="en-US" sz="1320" dirty="0">
                <a:solidFill>
                  <a:srgbClr val="7B8494"/>
                </a:solidFill>
                <a:latin typeface="Arial" pitchFamily="34" charset="0"/>
                <a:ea typeface="Arial" pitchFamily="34" charset="-122"/>
                <a:cs typeface="Arial" pitchFamily="34" charset="-120"/>
              </a:rPr>
              <a:t>Anda benar adalah langkah 2 — kalau gagal di situ, itu pekerjaan chapter ini, </a:t>
            </a:r>
            <a:br/>
            <a:r>
              <a:rPr lang="en-US" sz="1320" dirty="0">
                <a:solidFill>
                  <a:srgbClr val="7B8494"/>
                </a:solidFill>
                <a:latin typeface="Arial" pitchFamily="34" charset="0"/>
                <a:ea typeface="Arial" pitchFamily="34" charset="-122"/>
                <a:cs typeface="Arial" pitchFamily="34" charset="-120"/>
              </a:rPr>
              <a:t>bukan chapter berikutnya.</a:t>
            </a:r>
            <a:endParaRPr lang="en-US" sz="1320" dirty="0"/>
          </a:p>
        </p:txBody>
      </p:sp>
      <p:sp>
        <p:nvSpPr>
          <p:cNvPr id="14" name="Shape 12"/>
          <p:cNvSpPr/>
          <p:nvPr/>
        </p:nvSpPr>
        <p:spPr>
          <a:xfrm>
            <a:off x="731520" y="4797034"/>
            <a:ext cx="10728930" cy="1319754"/>
          </a:xfrm>
          <a:prstGeom prst="roundRect">
            <a:avLst>
              <a:gd name="adj" fmla="val 6929"/>
            </a:avLst>
          </a:prstGeom>
          <a:solidFill>
            <a:srgbClr val="2A201B"/>
          </a:solidFill>
          <a:ln w="7620">
            <a:solidFill>
              <a:srgbClr val="1D1E21"/>
            </a:solidFill>
            <a:prstDash val="solid"/>
          </a:ln>
        </p:spPr>
      </p:sp>
      <p:sp>
        <p:nvSpPr>
          <p:cNvPr id="15" name="Shape 13"/>
          <p:cNvSpPr/>
          <p:nvPr/>
        </p:nvSpPr>
        <p:spPr>
          <a:xfrm>
            <a:off x="731520" y="4838182"/>
            <a:ext cx="15270" cy="1237458"/>
          </a:xfrm>
          <a:prstGeom prst="rect">
            <a:avLst/>
          </a:prstGeom>
          <a:solidFill>
            <a:srgbClr val="FFB27A"/>
          </a:solidFill>
          <a:ln/>
        </p:spPr>
      </p:sp>
      <p:sp>
        <p:nvSpPr>
          <p:cNvPr id="16" name="Text 14"/>
          <p:cNvSpPr txBox="1"/>
          <p:nvPr/>
        </p:nvSpPr>
        <p:spPr>
          <a:xfrm>
            <a:off x="914400" y="4949464"/>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KALAU LANGKAH 2 GAGAL</a:t>
            </a:r>
            <a:endParaRPr lang="en-US" sz="840" dirty="0"/>
          </a:p>
        </p:txBody>
      </p:sp>
      <p:sp>
        <p:nvSpPr>
          <p:cNvPr id="17" name="Shape 15"/>
          <p:cNvSpPr/>
          <p:nvPr/>
        </p:nvSpPr>
        <p:spPr>
          <a:xfrm>
            <a:off x="914400" y="5259903"/>
            <a:ext cx="106710" cy="106710"/>
          </a:xfrm>
          <a:prstGeom prst="roundRect">
            <a:avLst>
              <a:gd name="adj" fmla="val 21423"/>
            </a:avLst>
          </a:prstGeom>
          <a:ln w="11430">
            <a:solidFill>
              <a:srgbClr val="FFB27A"/>
            </a:solidFill>
            <a:prstDash val="solid"/>
          </a:ln>
        </p:spPr>
      </p:sp>
      <p:sp>
        <p:nvSpPr>
          <p:cNvPr id="18" name="Text 16"/>
          <p:cNvSpPr txBox="1"/>
          <p:nvPr/>
        </p:nvSpPr>
        <p:spPr>
          <a:xfrm>
            <a:off x="1112550" y="520010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Periksa host dan user — bukan password dulu</a:t>
            </a:r>
            <a:endParaRPr lang="en-US" sz="1080" dirty="0"/>
          </a:p>
        </p:txBody>
      </p:sp>
      <p:sp>
        <p:nvSpPr>
          <p:cNvPr id="19" name="Shape 17"/>
          <p:cNvSpPr/>
          <p:nvPr/>
        </p:nvSpPr>
        <p:spPr>
          <a:xfrm>
            <a:off x="914400" y="5542636"/>
            <a:ext cx="106710" cy="106710"/>
          </a:xfrm>
          <a:prstGeom prst="roundRect">
            <a:avLst>
              <a:gd name="adj" fmla="val 21423"/>
            </a:avLst>
          </a:prstGeom>
          <a:ln w="11430">
            <a:solidFill>
              <a:srgbClr val="FFB27A"/>
            </a:solidFill>
            <a:prstDash val="solid"/>
          </a:ln>
        </p:spPr>
      </p:sp>
      <p:sp>
        <p:nvSpPr>
          <p:cNvPr id="20" name="Text 18"/>
          <p:cNvSpPr txBox="1"/>
          <p:nvPr/>
        </p:nvSpPr>
        <p:spPr>
          <a:xfrm>
            <a:off x="1112550" y="548283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Coba tethering: sebagian jaringan kantor memblokir port 22</a:t>
            </a:r>
            <a:endParaRPr lang="en-US" sz="1080" dirty="0"/>
          </a:p>
        </p:txBody>
      </p:sp>
      <p:sp>
        <p:nvSpPr>
          <p:cNvPr id="21" name="Shape 19"/>
          <p:cNvSpPr/>
          <p:nvPr/>
        </p:nvSpPr>
        <p:spPr>
          <a:xfrm>
            <a:off x="914400" y="5825368"/>
            <a:ext cx="106710" cy="106710"/>
          </a:xfrm>
          <a:prstGeom prst="roundRect">
            <a:avLst>
              <a:gd name="adj" fmla="val 21423"/>
            </a:avLst>
          </a:prstGeom>
          <a:ln w="11430">
            <a:solidFill>
              <a:srgbClr val="FFB27A"/>
            </a:solidFill>
            <a:prstDash val="solid"/>
          </a:ln>
        </p:spPr>
      </p:sp>
      <p:sp>
        <p:nvSpPr>
          <p:cNvPr id="22" name="Text 20"/>
          <p:cNvSpPr txBox="1"/>
          <p:nvPr/>
        </p:nvSpPr>
        <p:spPr>
          <a:xfrm>
            <a:off x="1112550" y="576556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Minta VPS cadangan ke trainer daripada menunggu</a:t>
            </a:r>
            <a:endParaRPr lang="en-US" sz="108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12 / 61 · DETAIL</a:t>
            </a:r>
            <a:endParaRPr lang="en-US" sz="78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731520" y="1844802"/>
            <a:ext cx="198150" cy="0"/>
          </a:xfrm>
          <a:prstGeom prst="line">
            <a:avLst/>
          </a:prstGeom>
          <a:noFill/>
          <a:ln w="7620">
            <a:solidFill>
              <a:srgbClr val="323C5E"/>
            </a:solidFill>
            <a:prstDash val="solid"/>
          </a:ln>
        </p:spPr>
      </p:sp>
      <p:sp>
        <p:nvSpPr>
          <p:cNvPr id="3" name="Text 1"/>
          <p:cNvSpPr txBox="1"/>
          <p:nvPr/>
        </p:nvSpPr>
        <p:spPr>
          <a:xfrm>
            <a:off x="1021110" y="177393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02 · PREPARE</a:t>
            </a:r>
            <a:endParaRPr lang="en-US" sz="900" dirty="0"/>
          </a:p>
        </p:txBody>
      </p:sp>
      <p:sp>
        <p:nvSpPr>
          <p:cNvPr id="4" name="Text 2"/>
          <p:cNvSpPr txBox="1"/>
          <p:nvPr/>
        </p:nvSpPr>
        <p:spPr>
          <a:xfrm>
            <a:off x="731520" y="216639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Dua kredensial, dua fungsi </a:t>
            </a:r>
            <a:br/>
            <a:r>
              <a:rPr lang="en-US" sz="4800" b="1" spc="-96" kern="0" dirty="0">
                <a:solidFill>
                  <a:srgbClr val="F4F6FA"/>
                </a:solidFill>
                <a:latin typeface="Arial" pitchFamily="34" charset="0"/>
                <a:ea typeface="Arial" pitchFamily="34" charset="-122"/>
                <a:cs typeface="Arial" pitchFamily="34" charset="-120"/>
              </a:rPr>
              <a:t>berbeda.</a:t>
            </a:r>
            <a:endParaRPr lang="en-US" sz="4800" dirty="0"/>
          </a:p>
        </p:txBody>
      </p:sp>
      <p:sp>
        <p:nvSpPr>
          <p:cNvPr id="5" name="Text 3"/>
          <p:cNvSpPr txBox="1"/>
          <p:nvPr/>
        </p:nvSpPr>
        <p:spPr>
          <a:xfrm>
            <a:off x="731520" y="370258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AKSES VPS</a:t>
            </a:r>
            <a:endParaRPr lang="en-US" sz="840" dirty="0"/>
          </a:p>
        </p:txBody>
      </p:sp>
      <p:sp>
        <p:nvSpPr>
          <p:cNvPr id="6" name="Shape 4"/>
          <p:cNvSpPr/>
          <p:nvPr/>
        </p:nvSpPr>
        <p:spPr>
          <a:xfrm>
            <a:off x="731520" y="4084168"/>
            <a:ext cx="38130" cy="38130"/>
          </a:xfrm>
          <a:prstGeom prst="ellipse">
            <a:avLst/>
          </a:prstGeom>
          <a:solidFill>
            <a:srgbClr val="2F3032"/>
          </a:solidFill>
          <a:ln/>
        </p:spPr>
      </p:sp>
      <p:sp>
        <p:nvSpPr>
          <p:cNvPr id="7" name="Text 5"/>
          <p:cNvSpPr txBox="1"/>
          <p:nvPr/>
        </p:nvSpPr>
        <p:spPr>
          <a:xfrm>
            <a:off x="861090" y="399894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Host / IP dan user SSH</a:t>
            </a:r>
            <a:endParaRPr lang="en-US" sz="1140" dirty="0"/>
          </a:p>
        </p:txBody>
      </p:sp>
      <p:sp>
        <p:nvSpPr>
          <p:cNvPr id="8" name="Shape 6"/>
          <p:cNvSpPr/>
          <p:nvPr/>
        </p:nvSpPr>
        <p:spPr>
          <a:xfrm>
            <a:off x="731520" y="4378330"/>
            <a:ext cx="38130" cy="38130"/>
          </a:xfrm>
          <a:prstGeom prst="ellipse">
            <a:avLst/>
          </a:prstGeom>
          <a:solidFill>
            <a:srgbClr val="2F3032"/>
          </a:solidFill>
          <a:ln/>
        </p:spPr>
      </p:sp>
      <p:sp>
        <p:nvSpPr>
          <p:cNvPr id="9" name="Text 7"/>
          <p:cNvSpPr txBox="1"/>
          <p:nvPr/>
        </p:nvSpPr>
        <p:spPr>
          <a:xfrm>
            <a:off x="861090" y="429310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Kunci atau password</a:t>
            </a:r>
            <a:endParaRPr lang="en-US" sz="1140" dirty="0"/>
          </a:p>
        </p:txBody>
      </p:sp>
      <p:sp>
        <p:nvSpPr>
          <p:cNvPr id="10" name="Shape 8"/>
          <p:cNvSpPr/>
          <p:nvPr/>
        </p:nvSpPr>
        <p:spPr>
          <a:xfrm>
            <a:off x="731520" y="4672401"/>
            <a:ext cx="38130" cy="38130"/>
          </a:xfrm>
          <a:prstGeom prst="ellipse">
            <a:avLst/>
          </a:prstGeom>
          <a:solidFill>
            <a:srgbClr val="2F3032"/>
          </a:solidFill>
          <a:ln/>
        </p:spPr>
      </p:sp>
      <p:sp>
        <p:nvSpPr>
          <p:cNvPr id="11" name="Text 9"/>
          <p:cNvSpPr txBox="1"/>
          <p:nvPr/>
        </p:nvSpPr>
        <p:spPr>
          <a:xfrm>
            <a:off x="861090" y="458727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Membuka pintu ke tempat Hermes hidup</a:t>
            </a:r>
            <a:endParaRPr lang="en-US" sz="1140" dirty="0"/>
          </a:p>
        </p:txBody>
      </p:sp>
      <p:sp>
        <p:nvSpPr>
          <p:cNvPr id="12" name="Shape 10"/>
          <p:cNvSpPr/>
          <p:nvPr/>
        </p:nvSpPr>
        <p:spPr>
          <a:xfrm>
            <a:off x="731520" y="4966564"/>
            <a:ext cx="38130" cy="38130"/>
          </a:xfrm>
          <a:prstGeom prst="ellipse">
            <a:avLst/>
          </a:prstGeom>
          <a:solidFill>
            <a:srgbClr val="2F3032"/>
          </a:solidFill>
          <a:ln/>
        </p:spPr>
      </p:sp>
      <p:sp>
        <p:nvSpPr>
          <p:cNvPr id="13" name="Text 11"/>
          <p:cNvSpPr txBox="1"/>
          <p:nvPr/>
        </p:nvSpPr>
        <p:spPr>
          <a:xfrm>
            <a:off x="861090" y="488134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Tanpa ini Anda tidak bisa mulai</a:t>
            </a:r>
            <a:endParaRPr lang="en-US" sz="1140" dirty="0"/>
          </a:p>
        </p:txBody>
      </p:sp>
      <p:sp>
        <p:nvSpPr>
          <p:cNvPr id="14" name="Shape 12"/>
          <p:cNvSpPr/>
          <p:nvPr/>
        </p:nvSpPr>
        <p:spPr>
          <a:xfrm>
            <a:off x="6092190" y="3702588"/>
            <a:ext cx="0" cy="1381476"/>
          </a:xfrm>
          <a:prstGeom prst="line">
            <a:avLst/>
          </a:prstGeom>
          <a:noFill/>
          <a:ln w="7620">
            <a:solidFill>
              <a:srgbClr val="2F3032"/>
            </a:solidFill>
            <a:prstDash val="solid"/>
          </a:ln>
        </p:spPr>
      </p:sp>
      <p:sp>
        <p:nvSpPr>
          <p:cNvPr id="15" name="Text 13"/>
          <p:cNvSpPr txBox="1"/>
          <p:nvPr/>
        </p:nvSpPr>
        <p:spPr>
          <a:xfrm>
            <a:off x="6404640" y="370258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AKSES MODEL</a:t>
            </a:r>
            <a:endParaRPr lang="en-US" sz="840" dirty="0"/>
          </a:p>
        </p:txBody>
      </p:sp>
      <p:sp>
        <p:nvSpPr>
          <p:cNvPr id="16" name="Shape 14"/>
          <p:cNvSpPr/>
          <p:nvPr/>
        </p:nvSpPr>
        <p:spPr>
          <a:xfrm>
            <a:off x="6404640" y="4084168"/>
            <a:ext cx="38130" cy="38130"/>
          </a:xfrm>
          <a:prstGeom prst="ellipse">
            <a:avLst/>
          </a:prstGeom>
          <a:solidFill>
            <a:srgbClr val="2F3032"/>
          </a:solidFill>
          <a:ln/>
        </p:spPr>
      </p:sp>
      <p:sp>
        <p:nvSpPr>
          <p:cNvPr id="17" name="Text 15"/>
          <p:cNvSpPr txBox="1"/>
          <p:nvPr/>
        </p:nvSpPr>
        <p:spPr>
          <a:xfrm>
            <a:off x="6534120" y="399894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API key provider</a:t>
            </a:r>
            <a:endParaRPr lang="en-US" sz="1140" dirty="0"/>
          </a:p>
        </p:txBody>
      </p:sp>
      <p:sp>
        <p:nvSpPr>
          <p:cNvPr id="18" name="Shape 16"/>
          <p:cNvSpPr/>
          <p:nvPr/>
        </p:nvSpPr>
        <p:spPr>
          <a:xfrm>
            <a:off x="6404640" y="4378330"/>
            <a:ext cx="38130" cy="38130"/>
          </a:xfrm>
          <a:prstGeom prst="ellipse">
            <a:avLst/>
          </a:prstGeom>
          <a:solidFill>
            <a:srgbClr val="2F3032"/>
          </a:solidFill>
          <a:ln/>
        </p:spPr>
      </p:sp>
      <p:sp>
        <p:nvSpPr>
          <p:cNvPr id="19" name="Text 17"/>
          <p:cNvSpPr txBox="1"/>
          <p:nvPr/>
        </p:nvSpPr>
        <p:spPr>
          <a:xfrm>
            <a:off x="6534120" y="429310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Disimpan di dalam VPS, bukan di laptop</a:t>
            </a:r>
            <a:endParaRPr lang="en-US" sz="1140" dirty="0"/>
          </a:p>
        </p:txBody>
      </p:sp>
      <p:sp>
        <p:nvSpPr>
          <p:cNvPr id="20" name="Shape 18"/>
          <p:cNvSpPr/>
          <p:nvPr/>
        </p:nvSpPr>
        <p:spPr>
          <a:xfrm>
            <a:off x="6404640" y="4672401"/>
            <a:ext cx="38130" cy="38130"/>
          </a:xfrm>
          <a:prstGeom prst="ellipse">
            <a:avLst/>
          </a:prstGeom>
          <a:solidFill>
            <a:srgbClr val="2F3032"/>
          </a:solidFill>
          <a:ln/>
        </p:spPr>
      </p:sp>
      <p:sp>
        <p:nvSpPr>
          <p:cNvPr id="21" name="Text 19"/>
          <p:cNvSpPr txBox="1"/>
          <p:nvPr/>
        </p:nvSpPr>
        <p:spPr>
          <a:xfrm>
            <a:off x="6534120" y="458727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Membuka pintu ke otaknya</a:t>
            </a:r>
            <a:endParaRPr lang="en-US" sz="1140" dirty="0"/>
          </a:p>
        </p:txBody>
      </p:sp>
      <p:sp>
        <p:nvSpPr>
          <p:cNvPr id="22" name="Shape 20"/>
          <p:cNvSpPr/>
          <p:nvPr/>
        </p:nvSpPr>
        <p:spPr>
          <a:xfrm>
            <a:off x="6404640" y="4966564"/>
            <a:ext cx="38130" cy="38130"/>
          </a:xfrm>
          <a:prstGeom prst="ellipse">
            <a:avLst/>
          </a:prstGeom>
          <a:solidFill>
            <a:srgbClr val="2F3032"/>
          </a:solidFill>
          <a:ln/>
        </p:spPr>
      </p:sp>
      <p:sp>
        <p:nvSpPr>
          <p:cNvPr id="23" name="Text 21"/>
          <p:cNvSpPr txBox="1"/>
          <p:nvPr/>
        </p:nvSpPr>
        <p:spPr>
          <a:xfrm>
            <a:off x="6534120" y="488134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Tanpa ini Hermes hidup tapi bisu</a:t>
            </a:r>
            <a:endParaRPr lang="en-US" sz="1140" dirty="0"/>
          </a:p>
        </p:txBody>
      </p:sp>
      <p:sp>
        <p:nvSpPr>
          <p:cNvPr id="24" name="Text 2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13 / 61</a:t>
            </a:r>
            <a:endParaRPr lang="en-US" sz="78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13</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Daftar kredensial</a:t>
            </a:r>
            <a:endParaRPr lang="en-US" sz="2592" dirty="0"/>
          </a:p>
        </p:txBody>
      </p:sp>
      <p:sp>
        <p:nvSpPr>
          <p:cNvPr id="5" name="Shape 3"/>
          <p:cNvSpPr/>
          <p:nvPr/>
        </p:nvSpPr>
        <p:spPr>
          <a:xfrm>
            <a:off x="731520" y="1577614"/>
            <a:ext cx="10728930" cy="1658996"/>
          </a:xfrm>
          <a:prstGeom prst="roundRect">
            <a:avLst>
              <a:gd name="adj" fmla="val 4850"/>
            </a:avLst>
          </a:prstGeom>
          <a:solidFill>
            <a:srgbClr val="0E0F12"/>
          </a:solidFill>
          <a:ln w="7620">
            <a:solidFill>
              <a:srgbClr val="1D1E21"/>
            </a:solidFill>
            <a:prstDash val="solid"/>
          </a:ln>
        </p:spPr>
      </p:sp>
      <p:sp>
        <p:nvSpPr>
          <p:cNvPr id="6" name="Shape 4"/>
          <p:cNvSpPr/>
          <p:nvPr/>
        </p:nvSpPr>
        <p:spPr>
          <a:xfrm>
            <a:off x="731520" y="1613825"/>
            <a:ext cx="13442" cy="1586575"/>
          </a:xfrm>
          <a:prstGeom prst="rect">
            <a:avLst/>
          </a:prstGeom>
          <a:solidFill>
            <a:srgbClr val="2F3032"/>
          </a:solidFill>
          <a:ln/>
        </p:spPr>
      </p:sp>
      <p:sp>
        <p:nvSpPr>
          <p:cNvPr id="7" name="Text 5"/>
          <p:cNvSpPr txBox="1"/>
          <p:nvPr/>
        </p:nvSpPr>
        <p:spPr>
          <a:xfrm>
            <a:off x="892454" y="1711665"/>
            <a:ext cx="10682478" cy="145481"/>
          </a:xfrm>
          <a:prstGeom prst="rect">
            <a:avLst/>
          </a:prstGeom>
          <a:noFill/>
          <a:ln/>
        </p:spPr>
        <p:txBody>
          <a:bodyPr wrap="square" lIns="0" tIns="0" rIns="0" bIns="0" rtlCol="0" anchor="t"/>
          <a:lstStyle/>
          <a:p>
            <a:pPr algn="l" indent="0" marL="0">
              <a:lnSpc>
                <a:spcPts val="998"/>
              </a:lnSpc>
              <a:buNone/>
            </a:pPr>
            <a:r>
              <a:rPr lang="en-US" sz="739" b="1" spc="44" kern="0" dirty="0">
                <a:solidFill>
                  <a:srgbClr val="7B8494"/>
                </a:solidFill>
                <a:latin typeface="Arial" pitchFamily="34" charset="0"/>
                <a:ea typeface="Arial" pitchFamily="34" charset="-122"/>
                <a:cs typeface="Arial" pitchFamily="34" charset="-120"/>
              </a:rPr>
              <a:t>YANG HARUS ANDA PEGANG SEKARANG</a:t>
            </a:r>
            <a:endParaRPr lang="en-US" sz="739" dirty="0"/>
          </a:p>
        </p:txBody>
      </p:sp>
      <p:sp>
        <p:nvSpPr>
          <p:cNvPr id="8" name="Shape 6"/>
          <p:cNvSpPr/>
          <p:nvPr/>
        </p:nvSpPr>
        <p:spPr>
          <a:xfrm>
            <a:off x="892454" y="1984980"/>
            <a:ext cx="93909" cy="93909"/>
          </a:xfrm>
          <a:prstGeom prst="roundRect">
            <a:avLst>
              <a:gd name="adj" fmla="val 21422"/>
            </a:avLst>
          </a:prstGeom>
          <a:ln w="11430">
            <a:solidFill>
              <a:srgbClr val="4C5464"/>
            </a:solidFill>
            <a:prstDash val="solid"/>
          </a:ln>
        </p:spPr>
      </p:sp>
      <p:sp>
        <p:nvSpPr>
          <p:cNvPr id="9" name="Text 7"/>
          <p:cNvSpPr txBox="1"/>
          <p:nvPr/>
        </p:nvSpPr>
        <p:spPr>
          <a:xfrm>
            <a:off x="1066830" y="1932310"/>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Host / IP VPS</a:t>
            </a:r>
            <a:endParaRPr lang="en-US" sz="950" dirty="0"/>
          </a:p>
        </p:txBody>
      </p:sp>
      <p:sp>
        <p:nvSpPr>
          <p:cNvPr id="10" name="Shape 8"/>
          <p:cNvSpPr/>
          <p:nvPr/>
        </p:nvSpPr>
        <p:spPr>
          <a:xfrm>
            <a:off x="892454" y="2233696"/>
            <a:ext cx="93909" cy="93909"/>
          </a:xfrm>
          <a:prstGeom prst="roundRect">
            <a:avLst>
              <a:gd name="adj" fmla="val 21422"/>
            </a:avLst>
          </a:prstGeom>
          <a:ln w="11430">
            <a:solidFill>
              <a:srgbClr val="4C5464"/>
            </a:solidFill>
            <a:prstDash val="solid"/>
          </a:ln>
        </p:spPr>
      </p:sp>
      <p:sp>
        <p:nvSpPr>
          <p:cNvPr id="11" name="Text 9"/>
          <p:cNvSpPr txBox="1"/>
          <p:nvPr/>
        </p:nvSpPr>
        <p:spPr>
          <a:xfrm>
            <a:off x="1066830" y="2181118"/>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User SSH</a:t>
            </a:r>
            <a:endParaRPr lang="en-US" sz="950" dirty="0"/>
          </a:p>
        </p:txBody>
      </p:sp>
      <p:sp>
        <p:nvSpPr>
          <p:cNvPr id="12" name="Shape 10"/>
          <p:cNvSpPr/>
          <p:nvPr/>
        </p:nvSpPr>
        <p:spPr>
          <a:xfrm>
            <a:off x="892454" y="2482505"/>
            <a:ext cx="93909" cy="93909"/>
          </a:xfrm>
          <a:prstGeom prst="roundRect">
            <a:avLst>
              <a:gd name="adj" fmla="val 21422"/>
            </a:avLst>
          </a:prstGeom>
          <a:ln w="11430">
            <a:solidFill>
              <a:srgbClr val="4C5464"/>
            </a:solidFill>
            <a:prstDash val="solid"/>
          </a:ln>
        </p:spPr>
      </p:sp>
      <p:sp>
        <p:nvSpPr>
          <p:cNvPr id="13" name="Text 11"/>
          <p:cNvSpPr txBox="1"/>
          <p:nvPr/>
        </p:nvSpPr>
        <p:spPr>
          <a:xfrm>
            <a:off x="1066830" y="2429835"/>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Kunci atau password SSH</a:t>
            </a:r>
            <a:endParaRPr lang="en-US" sz="950" dirty="0"/>
          </a:p>
        </p:txBody>
      </p:sp>
      <p:sp>
        <p:nvSpPr>
          <p:cNvPr id="14" name="Shape 12"/>
          <p:cNvSpPr/>
          <p:nvPr/>
        </p:nvSpPr>
        <p:spPr>
          <a:xfrm>
            <a:off x="892454" y="2731313"/>
            <a:ext cx="93909" cy="93909"/>
          </a:xfrm>
          <a:prstGeom prst="roundRect">
            <a:avLst>
              <a:gd name="adj" fmla="val 21422"/>
            </a:avLst>
          </a:prstGeom>
          <a:ln w="11430">
            <a:solidFill>
              <a:srgbClr val="4C5464"/>
            </a:solidFill>
            <a:prstDash val="solid"/>
          </a:ln>
        </p:spPr>
      </p:sp>
      <p:sp>
        <p:nvSpPr>
          <p:cNvPr id="15" name="Text 13"/>
          <p:cNvSpPr txBox="1"/>
          <p:nvPr/>
        </p:nvSpPr>
        <p:spPr>
          <a:xfrm>
            <a:off x="1066830" y="2678643"/>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API key provider sudah diterima</a:t>
            </a:r>
            <a:endParaRPr lang="en-US" sz="950" dirty="0"/>
          </a:p>
        </p:txBody>
      </p:sp>
      <p:sp>
        <p:nvSpPr>
          <p:cNvPr id="16" name="Shape 14"/>
          <p:cNvSpPr/>
          <p:nvPr/>
        </p:nvSpPr>
        <p:spPr>
          <a:xfrm>
            <a:off x="892454" y="2980030"/>
            <a:ext cx="93909" cy="93909"/>
          </a:xfrm>
          <a:prstGeom prst="roundRect">
            <a:avLst>
              <a:gd name="adj" fmla="val 21422"/>
            </a:avLst>
          </a:prstGeom>
          <a:ln w="11430">
            <a:solidFill>
              <a:srgbClr val="4C5464"/>
            </a:solidFill>
            <a:prstDash val="solid"/>
          </a:ln>
        </p:spPr>
      </p:sp>
      <p:sp>
        <p:nvSpPr>
          <p:cNvPr id="17" name="Text 15"/>
          <p:cNvSpPr txBox="1"/>
          <p:nvPr/>
        </p:nvSpPr>
        <p:spPr>
          <a:xfrm>
            <a:off x="1066830" y="2927452"/>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Tahu di mana API key itu nanti disimpan</a:t>
            </a:r>
            <a:endParaRPr lang="en-US" sz="950" dirty="0"/>
          </a:p>
        </p:txBody>
      </p:sp>
      <p:sp>
        <p:nvSpPr>
          <p:cNvPr id="18" name="Shape 16"/>
          <p:cNvSpPr/>
          <p:nvPr/>
        </p:nvSpPr>
        <p:spPr>
          <a:xfrm>
            <a:off x="731520" y="3451128"/>
            <a:ext cx="10728930" cy="1717975"/>
          </a:xfrm>
          <a:prstGeom prst="roundRect">
            <a:avLst>
              <a:gd name="adj" fmla="val 4684"/>
            </a:avLst>
          </a:prstGeom>
          <a:solidFill>
            <a:srgbClr val="06070A"/>
          </a:solidFill>
          <a:ln w="7620">
            <a:solidFill>
              <a:srgbClr val="1D1E21"/>
            </a:solidFill>
            <a:prstDash val="solid"/>
          </a:ln>
        </p:spPr>
      </p:sp>
      <p:sp>
        <p:nvSpPr>
          <p:cNvPr id="19" name="Shape 17"/>
          <p:cNvSpPr/>
          <p:nvPr/>
        </p:nvSpPr>
        <p:spPr>
          <a:xfrm>
            <a:off x="739110" y="3458718"/>
            <a:ext cx="10713750" cy="235092"/>
          </a:xfrm>
          <a:prstGeom prst="roundRect">
            <a:avLst>
              <a:gd name="adj" fmla="val 31389"/>
            </a:avLst>
          </a:prstGeom>
          <a:solidFill>
            <a:srgbClr val="0E0F12"/>
          </a:solidFill>
          <a:ln/>
        </p:spPr>
      </p:sp>
      <p:sp>
        <p:nvSpPr>
          <p:cNvPr id="20" name="Shape 18"/>
          <p:cNvSpPr/>
          <p:nvPr/>
        </p:nvSpPr>
        <p:spPr>
          <a:xfrm>
            <a:off x="739110" y="3572469"/>
            <a:ext cx="10713750" cy="121341"/>
          </a:xfrm>
          <a:prstGeom prst="rect">
            <a:avLst/>
          </a:prstGeom>
          <a:solidFill>
            <a:srgbClr val="0E0F12"/>
          </a:solidFill>
          <a:ln/>
        </p:spPr>
      </p:sp>
      <p:sp>
        <p:nvSpPr>
          <p:cNvPr id="21" name="Shape 19"/>
          <p:cNvSpPr/>
          <p:nvPr/>
        </p:nvSpPr>
        <p:spPr>
          <a:xfrm>
            <a:off x="731520" y="3693902"/>
            <a:ext cx="10728930" cy="0"/>
          </a:xfrm>
          <a:prstGeom prst="line">
            <a:avLst/>
          </a:prstGeom>
          <a:noFill/>
          <a:ln w="7620">
            <a:solidFill>
              <a:srgbClr val="1D1E21"/>
            </a:solidFill>
            <a:prstDash val="solid"/>
          </a:ln>
        </p:spPr>
      </p:sp>
      <p:sp>
        <p:nvSpPr>
          <p:cNvPr id="22" name="Text 20"/>
          <p:cNvSpPr txBox="1"/>
          <p:nvPr/>
        </p:nvSpPr>
        <p:spPr>
          <a:xfrm>
            <a:off x="825429" y="3511479"/>
            <a:ext cx="1575968" cy="139446"/>
          </a:xfrm>
          <a:prstGeom prst="rect">
            <a:avLst/>
          </a:prstGeom>
          <a:noFill/>
          <a:ln/>
        </p:spPr>
        <p:txBody>
          <a:bodyPr wrap="square" lIns="0" tIns="0" rIns="0" bIns="0" rtlCol="0" anchor="t"/>
          <a:lstStyle/>
          <a:p>
            <a:pPr algn="l" indent="0" marL="0">
              <a:lnSpc>
                <a:spcPts val="961"/>
              </a:lnSpc>
              <a:buNone/>
            </a:pPr>
            <a:r>
              <a:rPr lang="en-US" sz="686" dirty="0">
                <a:solidFill>
                  <a:srgbClr val="B9C0CD"/>
                </a:solidFill>
                <a:latin typeface="Courier New" pitchFamily="34" charset="0"/>
                <a:ea typeface="Courier New" pitchFamily="34" charset="-122"/>
                <a:cs typeface="Courier New" pitchFamily="34" charset="-120"/>
              </a:rPr>
              <a:t>TODO — prosedur akses VPS</a:t>
            </a:r>
            <a:endParaRPr lang="en-US" sz="686" dirty="0"/>
          </a:p>
        </p:txBody>
      </p:sp>
      <p:sp>
        <p:nvSpPr>
          <p:cNvPr id="23" name="Shape 21"/>
          <p:cNvSpPr/>
          <p:nvPr/>
        </p:nvSpPr>
        <p:spPr>
          <a:xfrm>
            <a:off x="2328885" y="3511113"/>
            <a:ext cx="341071" cy="122712"/>
          </a:xfrm>
          <a:prstGeom prst="roundRect">
            <a:avLst>
              <a:gd name="adj" fmla="val 50000"/>
            </a:avLst>
          </a:prstGeom>
          <a:solidFill>
            <a:srgbClr val="181D2D"/>
          </a:solidFill>
          <a:ln/>
        </p:spPr>
      </p:sp>
      <p:sp>
        <p:nvSpPr>
          <p:cNvPr id="24" name="Text 22"/>
          <p:cNvSpPr txBox="1"/>
          <p:nvPr/>
        </p:nvSpPr>
        <p:spPr>
          <a:xfrm>
            <a:off x="2318736" y="3524555"/>
            <a:ext cx="361371" cy="110642"/>
          </a:xfrm>
          <a:prstGeom prst="rect">
            <a:avLst/>
          </a:prstGeom>
          <a:noFill/>
          <a:ln/>
        </p:spPr>
        <p:txBody>
          <a:bodyPr wrap="square" lIns="0" tIns="0" rIns="0" bIns="0" rtlCol="0" anchor="t"/>
          <a:lstStyle/>
          <a:p>
            <a:pPr algn="ctr" indent="0" marL="0">
              <a:lnSpc>
                <a:spcPts val="755"/>
              </a:lnSpc>
              <a:buNone/>
            </a:pPr>
            <a:r>
              <a:rPr lang="en-US" sz="581" spc="46" kern="0" dirty="0">
                <a:solidFill>
                  <a:srgbClr val="7F9CFF"/>
                </a:solidFill>
                <a:latin typeface="Courier New" pitchFamily="34" charset="0"/>
                <a:ea typeface="Courier New" pitchFamily="34" charset="-122"/>
                <a:cs typeface="Courier New" pitchFamily="34" charset="-120"/>
              </a:rPr>
              <a:t>BASH</a:t>
            </a:r>
            <a:endParaRPr lang="en-US" sz="581" dirty="0"/>
          </a:p>
        </p:txBody>
      </p:sp>
      <p:sp>
        <p:nvSpPr>
          <p:cNvPr id="25" name="Text 23"/>
          <p:cNvSpPr txBox="1"/>
          <p:nvPr/>
        </p:nvSpPr>
        <p:spPr>
          <a:xfrm>
            <a:off x="838779" y="3787719"/>
            <a:ext cx="10514411" cy="1307592"/>
          </a:xfrm>
          <a:prstGeom prst="rect">
            <a:avLst/>
          </a:prstGeom>
          <a:noFill/>
          <a:ln/>
        </p:spPr>
        <p:txBody>
          <a:bodyPr wrap="square" lIns="0" tIns="0" rIns="0" bIns="0" rtlCol="0" anchor="t"/>
          <a:lstStyle/>
          <a:p>
            <a:pPr indent="0" marL="0">
              <a:lnSpc>
                <a:spcPts val="1267"/>
              </a:lnSpc>
              <a:buNone/>
            </a:pPr>
            <a:r>
              <a:rPr lang="en-US" sz="792" dirty="0">
                <a:solidFill>
                  <a:srgbClr val="4C5464"/>
                </a:solidFill>
                <a:latin typeface="Courier New" pitchFamily="34" charset="0"/>
                <a:ea typeface="Courier New" pitchFamily="34" charset="-122"/>
                <a:cs typeface="Courier New" pitchFamily="34" charset="-120"/>
              </a:rPr>
              <a:t># TODO(trainer): ganti dengan prosedur akses yang sebenarnya.</a:t>
            </a:r>
            <a:endParaRPr lang="en-US" sz="792" dirty="0"/>
          </a:p>
          <a:p>
            <a:pPr indent="0" marL="0">
              <a:lnSpc>
                <a:spcPts val="1267"/>
              </a:lnSpc>
              <a:buNone/>
            </a:pPr>
            <a:r>
              <a:rPr lang="en-US" sz="792" dirty="0">
                <a:solidFill>
                  <a:srgbClr val="4C5464"/>
                </a:solidFill>
                <a:latin typeface="Courier New" pitchFamily="34" charset="0"/>
                <a:ea typeface="Courier New" pitchFamily="34" charset="-122"/>
                <a:cs typeface="Courier New" pitchFamily="34" charset="-120"/>
              </a:rPr>
              <a:t># Belum ditentukan dan TIDAK boleh dikarang:</a:t>
            </a:r>
            <a:endParaRPr lang="en-US" sz="792" dirty="0"/>
          </a:p>
          <a:p>
            <a:pPr indent="0" marL="0">
              <a:lnSpc>
                <a:spcPts val="1267"/>
              </a:lnSpc>
              <a:buNone/>
            </a:pPr>
            <a:r>
              <a:rPr lang="en-US" sz="792" dirty="0">
                <a:solidFill>
                  <a:srgbClr val="4C5464"/>
                </a:solidFill>
                <a:latin typeface="Courier New" pitchFamily="34" charset="0"/>
                <a:ea typeface="Courier New" pitchFamily="34" charset="-122"/>
                <a:cs typeface="Courier New" pitchFamily="34" charset="-120"/>
              </a:rPr>
              <a:t>#   - host / IP VPS</a:t>
            </a:r>
            <a:endParaRPr lang="en-US" sz="792" dirty="0"/>
          </a:p>
          <a:p>
            <a:pPr indent="0" marL="0">
              <a:lnSpc>
                <a:spcPts val="1267"/>
              </a:lnSpc>
              <a:buNone/>
            </a:pPr>
            <a:r>
              <a:rPr lang="en-US" sz="792" dirty="0">
                <a:solidFill>
                  <a:srgbClr val="4C5464"/>
                </a:solidFill>
                <a:latin typeface="Courier New" pitchFamily="34" charset="0"/>
                <a:ea typeface="Courier New" pitchFamily="34" charset="-122"/>
                <a:cs typeface="Courier New" pitchFamily="34" charset="-120"/>
              </a:rPr>
              <a:t>#   - pola nama user (per peserta atau shared)</a:t>
            </a:r>
            <a:endParaRPr lang="en-US" sz="792" dirty="0"/>
          </a:p>
          <a:p>
            <a:pPr indent="0" marL="0">
              <a:lnSpc>
                <a:spcPts val="1267"/>
              </a:lnSpc>
              <a:buNone/>
            </a:pPr>
            <a:r>
              <a:rPr lang="en-US" sz="792" dirty="0">
                <a:solidFill>
                  <a:srgbClr val="4C5464"/>
                </a:solidFill>
                <a:latin typeface="Courier New" pitchFamily="34" charset="0"/>
                <a:ea typeface="Courier New" pitchFamily="34" charset="-122"/>
                <a:cs typeface="Courier New" pitchFamily="34" charset="-120"/>
              </a:rPr>
              <a:t>#   - cara distribusi kunci SSH</a:t>
            </a:r>
            <a:endParaRPr lang="en-US" sz="792" dirty="0"/>
          </a:p>
          <a:p>
            <a:pPr indent="0" marL="0">
              <a:lnSpc>
                <a:spcPts val="1267"/>
              </a:lnSpc>
              <a:buNone/>
            </a:pPr>
            <a:r>
              <a:rPr lang="en-US" sz="792" dirty="0">
                <a:solidFill>
                  <a:srgbClr val="4C5464"/>
                </a:solidFill>
                <a:latin typeface="Courier New" pitchFamily="34" charset="0"/>
                <a:ea typeface="Courier New" pitchFamily="34" charset="-122"/>
                <a:cs typeface="Courier New" pitchFamily="34" charset="-120"/>
              </a:rPr>
              <a:t># Sumber: docs/hermes-training-blueprint.md §7 item 3</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ssh &lt;user&gt;@&lt;host-vps&gt;</a:t>
            </a:r>
            <a:endParaRPr lang="en-US" sz="792" dirty="0"/>
          </a:p>
        </p:txBody>
      </p:sp>
      <p:sp>
        <p:nvSpPr>
          <p:cNvPr id="26" name="Text 24"/>
          <p:cNvSpPr txBox="1"/>
          <p:nvPr/>
        </p:nvSpPr>
        <p:spPr>
          <a:xfrm>
            <a:off x="731520" y="5383713"/>
            <a:ext cx="5307635" cy="715518"/>
          </a:xfrm>
          <a:prstGeom prst="rect">
            <a:avLst/>
          </a:prstGeom>
          <a:noFill/>
          <a:ln/>
        </p:spPr>
        <p:txBody>
          <a:bodyPr wrap="square" lIns="0" tIns="0" rIns="0" bIns="0" rtlCol="0" anchor="t"/>
          <a:lstStyle/>
          <a:p>
            <a:pPr algn="l" indent="0" marL="0">
              <a:lnSpc>
                <a:spcPts val="1800"/>
              </a:lnSpc>
              <a:buNone/>
            </a:pPr>
            <a:r>
              <a:rPr lang="en-US" sz="1162" dirty="0">
                <a:solidFill>
                  <a:srgbClr val="7B8494"/>
                </a:solidFill>
                <a:latin typeface="Arial" pitchFamily="34" charset="0"/>
                <a:ea typeface="Arial" pitchFamily="34" charset="-122"/>
                <a:cs typeface="Arial" pitchFamily="34" charset="-120"/>
              </a:rPr>
              <a:t>API key tidak pernah disimpan di laptop peserta. Ia masuk ke ~/.hermes/.env </a:t>
            </a:r>
            <a:br/>
            <a:r>
              <a:rPr lang="en-US" sz="1162" dirty="0">
                <a:solidFill>
                  <a:srgbClr val="7B8494"/>
                </a:solidFill>
                <a:latin typeface="Arial" pitchFamily="34" charset="0"/>
                <a:ea typeface="Arial" pitchFamily="34" charset="-122"/>
                <a:cs typeface="Arial" pitchFamily="34" charset="-120"/>
              </a:rPr>
              <a:t>di dalam VPS — chapter 03 menunjukkan caranya, dan hermes config set </a:t>
            </a:r>
            <a:br/>
            <a:r>
              <a:rPr lang="en-US" sz="1162" dirty="0">
                <a:solidFill>
                  <a:srgbClr val="7B8494"/>
                </a:solidFill>
                <a:latin typeface="Arial" pitchFamily="34" charset="0"/>
                <a:ea typeface="Arial" pitchFamily="34" charset="-122"/>
                <a:cs typeface="Arial" pitchFamily="34" charset="-120"/>
              </a:rPr>
              <a:t>merutekannya otomatis.</a:t>
            </a:r>
            <a:endParaRPr lang="en-US" sz="1162" dirty="0"/>
          </a:p>
        </p:txBody>
      </p:sp>
      <p:sp>
        <p:nvSpPr>
          <p:cNvPr id="27" name="Text 2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13 / 61 · DETAIL</a:t>
            </a:r>
            <a:endParaRPr lang="en-US" sz="78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643463" y="2110710"/>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Checkpoint #0</a:t>
            </a:r>
            <a:endParaRPr lang="en-US" sz="960" dirty="0"/>
          </a:p>
        </p:txBody>
      </p:sp>
      <p:sp>
        <p:nvSpPr>
          <p:cNvPr id="3" name="Text 1"/>
          <p:cNvSpPr txBox="1"/>
          <p:nvPr/>
        </p:nvSpPr>
        <p:spPr>
          <a:xfrm>
            <a:off x="2214402" y="2537460"/>
            <a:ext cx="7763256" cy="768096"/>
          </a:xfrm>
          <a:prstGeom prst="rect">
            <a:avLst/>
          </a:prstGeom>
          <a:noFill/>
          <a:ln/>
        </p:spPr>
        <p:txBody>
          <a:bodyPr wrap="square" lIns="0" tIns="0" rIns="0" bIns="0" rtlCol="0" anchor="t"/>
          <a:lstStyle/>
          <a:p>
            <a:pPr algn="ctr"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Environment terverifikasi</a:t>
            </a:r>
            <a:endParaRPr lang="en-US" sz="4800" dirty="0"/>
          </a:p>
        </p:txBody>
      </p:sp>
      <p:sp>
        <p:nvSpPr>
          <p:cNvPr id="4" name="Shape 2"/>
          <p:cNvSpPr/>
          <p:nvPr/>
        </p:nvSpPr>
        <p:spPr>
          <a:xfrm>
            <a:off x="731520" y="3427446"/>
            <a:ext cx="10728930" cy="1319754"/>
          </a:xfrm>
          <a:prstGeom prst="roundRect">
            <a:avLst>
              <a:gd name="adj" fmla="val 6929"/>
            </a:avLst>
          </a:prstGeom>
          <a:solidFill>
            <a:srgbClr val="132420"/>
          </a:solidFill>
          <a:ln w="7620">
            <a:solidFill>
              <a:srgbClr val="1D1E21"/>
            </a:solidFill>
            <a:prstDash val="solid"/>
          </a:ln>
        </p:spPr>
      </p:sp>
      <p:sp>
        <p:nvSpPr>
          <p:cNvPr id="5" name="Shape 3"/>
          <p:cNvSpPr/>
          <p:nvPr/>
        </p:nvSpPr>
        <p:spPr>
          <a:xfrm>
            <a:off x="731520" y="3468594"/>
            <a:ext cx="15270" cy="1237458"/>
          </a:xfrm>
          <a:prstGeom prst="rect">
            <a:avLst/>
          </a:prstGeom>
          <a:solidFill>
            <a:srgbClr val="62DFB0"/>
          </a:solidFill>
          <a:ln/>
        </p:spPr>
      </p:sp>
      <p:sp>
        <p:nvSpPr>
          <p:cNvPr id="6" name="Text 4"/>
          <p:cNvSpPr txBox="1"/>
          <p:nvPr/>
        </p:nvSpPr>
        <p:spPr>
          <a:xfrm>
            <a:off x="914400" y="3579876"/>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KRITERIA LULUS</a:t>
            </a:r>
            <a:endParaRPr lang="en-US" sz="840" dirty="0"/>
          </a:p>
        </p:txBody>
      </p:sp>
      <p:sp>
        <p:nvSpPr>
          <p:cNvPr id="7" name="Shape 5"/>
          <p:cNvSpPr/>
          <p:nvPr/>
        </p:nvSpPr>
        <p:spPr>
          <a:xfrm>
            <a:off x="914400" y="3890406"/>
            <a:ext cx="106710" cy="106710"/>
          </a:xfrm>
          <a:prstGeom prst="roundRect">
            <a:avLst>
              <a:gd name="adj" fmla="val 21423"/>
            </a:avLst>
          </a:prstGeom>
          <a:ln w="11430">
            <a:solidFill>
              <a:srgbClr val="62DFB0"/>
            </a:solidFill>
            <a:prstDash val="solid"/>
          </a:ln>
        </p:spPr>
      </p:sp>
      <p:sp>
        <p:nvSpPr>
          <p:cNvPr id="8" name="Text 6"/>
          <p:cNvSpPr txBox="1"/>
          <p:nvPr/>
        </p:nvSpPr>
        <p:spPr>
          <a:xfrm>
            <a:off x="1112550" y="383060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Bisa SSH ke VPS</a:t>
            </a:r>
            <a:endParaRPr lang="en-US" sz="1080" dirty="0"/>
          </a:p>
        </p:txBody>
      </p:sp>
      <p:sp>
        <p:nvSpPr>
          <p:cNvPr id="9" name="Shape 7"/>
          <p:cNvSpPr/>
          <p:nvPr/>
        </p:nvSpPr>
        <p:spPr>
          <a:xfrm>
            <a:off x="914400" y="4173139"/>
            <a:ext cx="106710" cy="106710"/>
          </a:xfrm>
          <a:prstGeom prst="roundRect">
            <a:avLst>
              <a:gd name="adj" fmla="val 21423"/>
            </a:avLst>
          </a:prstGeom>
          <a:ln w="11430">
            <a:solidFill>
              <a:srgbClr val="62DFB0"/>
            </a:solidFill>
            <a:prstDash val="solid"/>
          </a:ln>
        </p:spPr>
      </p:sp>
      <p:sp>
        <p:nvSpPr>
          <p:cNvPr id="10" name="Text 8"/>
          <p:cNvSpPr txBox="1"/>
          <p:nvPr/>
        </p:nvSpPr>
        <p:spPr>
          <a:xfrm>
            <a:off x="1112550" y="411324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API key tersimpan</a:t>
            </a:r>
            <a:endParaRPr lang="en-US" sz="1080" dirty="0"/>
          </a:p>
        </p:txBody>
      </p:sp>
      <p:sp>
        <p:nvSpPr>
          <p:cNvPr id="11" name="Shape 9"/>
          <p:cNvSpPr/>
          <p:nvPr/>
        </p:nvSpPr>
        <p:spPr>
          <a:xfrm>
            <a:off x="914400" y="4455780"/>
            <a:ext cx="106710" cy="106710"/>
          </a:xfrm>
          <a:prstGeom prst="roundRect">
            <a:avLst>
              <a:gd name="adj" fmla="val 21423"/>
            </a:avLst>
          </a:prstGeom>
          <a:ln w="11430">
            <a:solidFill>
              <a:srgbClr val="62DFB0"/>
            </a:solidFill>
            <a:prstDash val="solid"/>
          </a:ln>
        </p:spPr>
      </p:sp>
      <p:sp>
        <p:nvSpPr>
          <p:cNvPr id="12" name="Text 10"/>
          <p:cNvSpPr txBox="1"/>
          <p:nvPr/>
        </p:nvSpPr>
        <p:spPr>
          <a:xfrm>
            <a:off x="1112550" y="439597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Hermes merespons di VPS</a:t>
            </a:r>
            <a:endParaRPr lang="en-US" sz="1080" dirty="0"/>
          </a:p>
        </p:txBody>
      </p:sp>
      <p:sp>
        <p:nvSpPr>
          <p:cNvPr id="13" name="Text 1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14 / 61</a:t>
            </a:r>
            <a:endParaRPr lang="en-US" sz="78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14</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Verifikasi Checkpoint #0</a:t>
            </a:r>
            <a:endParaRPr lang="en-US" sz="2592" dirty="0"/>
          </a:p>
        </p:txBody>
      </p:sp>
      <p:sp>
        <p:nvSpPr>
          <p:cNvPr id="5" name="Shape 3"/>
          <p:cNvSpPr/>
          <p:nvPr/>
        </p:nvSpPr>
        <p:spPr>
          <a:xfrm>
            <a:off x="731520" y="1577614"/>
            <a:ext cx="10728930" cy="854964"/>
          </a:xfrm>
          <a:prstGeom prst="roundRect">
            <a:avLst>
              <a:gd name="adj" fmla="val 1069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87343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dalam VPS</a:t>
            </a:r>
            <a:endParaRPr lang="en-US" sz="780" dirty="0"/>
          </a:p>
        </p:txBody>
      </p:sp>
      <p:sp>
        <p:nvSpPr>
          <p:cNvPr id="10" name="Shape 8"/>
          <p:cNvSpPr/>
          <p:nvPr/>
        </p:nvSpPr>
        <p:spPr>
          <a:xfrm>
            <a:off x="1685696" y="1645737"/>
            <a:ext cx="383408" cy="139446"/>
          </a:xfrm>
          <a:prstGeom prst="roundRect">
            <a:avLst>
              <a:gd name="adj" fmla="val 50033"/>
            </a:avLst>
          </a:prstGeom>
          <a:solidFill>
            <a:srgbClr val="181D2D"/>
          </a:solidFill>
          <a:ln/>
        </p:spPr>
      </p:sp>
      <p:sp>
        <p:nvSpPr>
          <p:cNvPr id="11" name="Text 9"/>
          <p:cNvSpPr txBox="1"/>
          <p:nvPr/>
        </p:nvSpPr>
        <p:spPr>
          <a:xfrm>
            <a:off x="1675181"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38862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version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doctor</a:t>
            </a:r>
            <a:endParaRPr lang="en-US" sz="900" dirty="0"/>
          </a:p>
        </p:txBody>
      </p:sp>
      <p:sp>
        <p:nvSpPr>
          <p:cNvPr id="13" name="Text 11"/>
          <p:cNvSpPr txBox="1"/>
          <p:nvPr/>
        </p:nvSpPr>
        <p:spPr>
          <a:xfrm>
            <a:off x="731520" y="2676357"/>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hermes doctor adalah perintah diagnostik resmi: ia menyebut apa yang kurang </a:t>
            </a:r>
            <a:br/>
            <a:r>
              <a:rPr lang="en-US" sz="1320" dirty="0">
                <a:solidFill>
                  <a:srgbClr val="7B8494"/>
                </a:solidFill>
                <a:latin typeface="Arial" pitchFamily="34" charset="0"/>
                <a:ea typeface="Arial" pitchFamily="34" charset="-122"/>
                <a:cs typeface="Arial" pitchFamily="34" charset="-120"/>
              </a:rPr>
              <a:t>sekaligus cara memperbaikinya. Kalau ada yang merah di situ, selesaikan </a:t>
            </a:r>
            <a:br/>
            <a:r>
              <a:rPr lang="en-US" sz="1320" dirty="0">
                <a:solidFill>
                  <a:srgbClr val="7B8494"/>
                </a:solidFill>
                <a:latin typeface="Arial" pitchFamily="34" charset="0"/>
                <a:ea typeface="Arial" pitchFamily="34" charset="-122"/>
                <a:cs typeface="Arial" pitchFamily="34" charset="-120"/>
              </a:rPr>
              <a:t>sekarang — bukan di chapter berikutnya.</a:t>
            </a:r>
            <a:endParaRPr lang="en-US" sz="1320" dirty="0"/>
          </a:p>
        </p:txBody>
      </p:sp>
      <p:sp>
        <p:nvSpPr>
          <p:cNvPr id="14" name="Shape 12"/>
          <p:cNvSpPr/>
          <p:nvPr/>
        </p:nvSpPr>
        <p:spPr>
          <a:xfrm>
            <a:off x="731520" y="3699754"/>
            <a:ext cx="10728930" cy="1319754"/>
          </a:xfrm>
          <a:prstGeom prst="roundRect">
            <a:avLst>
              <a:gd name="adj" fmla="val 6929"/>
            </a:avLst>
          </a:prstGeom>
          <a:solidFill>
            <a:srgbClr val="132420"/>
          </a:solidFill>
          <a:ln w="7620">
            <a:solidFill>
              <a:srgbClr val="1D1E21"/>
            </a:solidFill>
            <a:prstDash val="solid"/>
          </a:ln>
        </p:spPr>
      </p:sp>
      <p:sp>
        <p:nvSpPr>
          <p:cNvPr id="15" name="Shape 13"/>
          <p:cNvSpPr/>
          <p:nvPr/>
        </p:nvSpPr>
        <p:spPr>
          <a:xfrm>
            <a:off x="731520" y="3740902"/>
            <a:ext cx="15270" cy="1237458"/>
          </a:xfrm>
          <a:prstGeom prst="rect">
            <a:avLst/>
          </a:prstGeom>
          <a:solidFill>
            <a:srgbClr val="62DFB0"/>
          </a:solidFill>
          <a:ln/>
        </p:spPr>
      </p:sp>
      <p:sp>
        <p:nvSpPr>
          <p:cNvPr id="16" name="Text 14"/>
          <p:cNvSpPr txBox="1"/>
          <p:nvPr/>
        </p:nvSpPr>
        <p:spPr>
          <a:xfrm>
            <a:off x="914400" y="3852184"/>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SUDAH LULUS? BANTU TETANGGA</a:t>
            </a:r>
            <a:endParaRPr lang="en-US" sz="840" dirty="0"/>
          </a:p>
        </p:txBody>
      </p:sp>
      <p:sp>
        <p:nvSpPr>
          <p:cNvPr id="17" name="Shape 15"/>
          <p:cNvSpPr/>
          <p:nvPr/>
        </p:nvSpPr>
        <p:spPr>
          <a:xfrm>
            <a:off x="914400" y="4162715"/>
            <a:ext cx="106710" cy="106710"/>
          </a:xfrm>
          <a:prstGeom prst="roundRect">
            <a:avLst>
              <a:gd name="adj" fmla="val 21423"/>
            </a:avLst>
          </a:prstGeom>
          <a:ln w="11430">
            <a:solidFill>
              <a:srgbClr val="62DFB0"/>
            </a:solidFill>
            <a:prstDash val="solid"/>
          </a:ln>
        </p:spPr>
      </p:sp>
      <p:sp>
        <p:nvSpPr>
          <p:cNvPr id="18" name="Text 16"/>
          <p:cNvSpPr txBox="1"/>
          <p:nvPr/>
        </p:nvSpPr>
        <p:spPr>
          <a:xfrm>
            <a:off x="1112550" y="410282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Angkat tangan supaya trainer tahu</a:t>
            </a:r>
            <a:endParaRPr lang="en-US" sz="1080" dirty="0"/>
          </a:p>
        </p:txBody>
      </p:sp>
      <p:sp>
        <p:nvSpPr>
          <p:cNvPr id="19" name="Shape 17"/>
          <p:cNvSpPr/>
          <p:nvPr/>
        </p:nvSpPr>
        <p:spPr>
          <a:xfrm>
            <a:off x="914400" y="4445356"/>
            <a:ext cx="106710" cy="106710"/>
          </a:xfrm>
          <a:prstGeom prst="roundRect">
            <a:avLst>
              <a:gd name="adj" fmla="val 21423"/>
            </a:avLst>
          </a:prstGeom>
          <a:ln w="11430">
            <a:solidFill>
              <a:srgbClr val="62DFB0"/>
            </a:solidFill>
            <a:prstDash val="solid"/>
          </a:ln>
        </p:spPr>
      </p:sp>
      <p:sp>
        <p:nvSpPr>
          <p:cNvPr id="20" name="Text 18"/>
          <p:cNvSpPr txBox="1"/>
          <p:nvPr/>
        </p:nvSpPr>
        <p:spPr>
          <a:xfrm>
            <a:off x="1112550" y="438555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Dampingi satu peserta yang belum lulus</a:t>
            </a:r>
            <a:endParaRPr lang="en-US" sz="1080" dirty="0"/>
          </a:p>
        </p:txBody>
      </p:sp>
      <p:sp>
        <p:nvSpPr>
          <p:cNvPr id="21" name="Shape 19"/>
          <p:cNvSpPr/>
          <p:nvPr/>
        </p:nvSpPr>
        <p:spPr>
          <a:xfrm>
            <a:off x="914400" y="4728088"/>
            <a:ext cx="106710" cy="106710"/>
          </a:xfrm>
          <a:prstGeom prst="roundRect">
            <a:avLst>
              <a:gd name="adj" fmla="val 21423"/>
            </a:avLst>
          </a:prstGeom>
          <a:ln w="11430">
            <a:solidFill>
              <a:srgbClr val="62DFB0"/>
            </a:solidFill>
            <a:prstDash val="solid"/>
          </a:ln>
        </p:spPr>
      </p:sp>
      <p:sp>
        <p:nvSpPr>
          <p:cNvPr id="22" name="Text 20"/>
          <p:cNvSpPr txBox="1"/>
          <p:nvPr/>
        </p:nvSpPr>
        <p:spPr>
          <a:xfrm>
            <a:off x="1112550" y="466828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Jangan membuka chapter berikutnya dulu</a:t>
            </a:r>
            <a:endParaRPr lang="en-US" sz="108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14 / 61 · DETAIL</a:t>
            </a:r>
            <a:endParaRPr lang="en-US" sz="78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731520" y="1711482"/>
            <a:ext cx="198150" cy="0"/>
          </a:xfrm>
          <a:prstGeom prst="line">
            <a:avLst/>
          </a:prstGeom>
          <a:noFill/>
          <a:ln w="7620">
            <a:solidFill>
              <a:srgbClr val="323C5E"/>
            </a:solidFill>
            <a:prstDash val="solid"/>
          </a:ln>
        </p:spPr>
      </p:sp>
      <p:sp>
        <p:nvSpPr>
          <p:cNvPr id="3" name="Text 1"/>
          <p:cNvSpPr txBox="1"/>
          <p:nvPr/>
        </p:nvSpPr>
        <p:spPr>
          <a:xfrm>
            <a:off x="1021110" y="164061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03 · CONNECT &amp; START</a:t>
            </a:r>
            <a:endParaRPr lang="en-US" sz="900" dirty="0"/>
          </a:p>
        </p:txBody>
      </p:sp>
      <p:sp>
        <p:nvSpPr>
          <p:cNvPr id="4" name="Text 2"/>
          <p:cNvSpPr txBox="1"/>
          <p:nvPr/>
        </p:nvSpPr>
        <p:spPr>
          <a:xfrm>
            <a:off x="731520" y="2032986"/>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Mission 01 — Get Hermes Running</a:t>
            </a:r>
            <a:endParaRPr lang="en-US" sz="960" dirty="0"/>
          </a:p>
        </p:txBody>
      </p:sp>
      <p:sp>
        <p:nvSpPr>
          <p:cNvPr id="5" name="Text 3"/>
          <p:cNvSpPr txBox="1"/>
          <p:nvPr/>
        </p:nvSpPr>
        <p:spPr>
          <a:xfrm>
            <a:off x="731520" y="245973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Laptop Anda hanya </a:t>
            </a:r>
            <a:br/>
            <a:r>
              <a:rPr lang="en-US" sz="4800" b="1" spc="-96" kern="0" dirty="0">
                <a:solidFill>
                  <a:srgbClr val="F4F6FA"/>
                </a:solidFill>
                <a:latin typeface="Arial" pitchFamily="34" charset="0"/>
                <a:ea typeface="Arial" pitchFamily="34" charset="-122"/>
                <a:cs typeface="Arial" pitchFamily="34" charset="-120"/>
              </a:rPr>
              <a:t>jendela.</a:t>
            </a:r>
            <a:endParaRPr lang="en-US" sz="4800" dirty="0"/>
          </a:p>
        </p:txBody>
      </p:sp>
      <p:sp>
        <p:nvSpPr>
          <p:cNvPr id="6" name="Shape 4"/>
          <p:cNvSpPr/>
          <p:nvPr/>
        </p:nvSpPr>
        <p:spPr>
          <a:xfrm>
            <a:off x="731520" y="3995928"/>
            <a:ext cx="554401" cy="305592"/>
          </a:xfrm>
          <a:prstGeom prst="roundRect">
            <a:avLst>
              <a:gd name="adj" fmla="val 19958"/>
            </a:avLst>
          </a:prstGeom>
          <a:solidFill>
            <a:srgbClr val="2A201B"/>
          </a:solidFill>
          <a:ln w="7620">
            <a:solidFill>
              <a:srgbClr val="5B4333"/>
            </a:solidFill>
            <a:prstDash val="solid"/>
          </a:ln>
        </p:spPr>
      </p:sp>
      <p:sp>
        <p:nvSpPr>
          <p:cNvPr id="7" name="Text 5"/>
          <p:cNvSpPr txBox="1"/>
          <p:nvPr/>
        </p:nvSpPr>
        <p:spPr>
          <a:xfrm>
            <a:off x="719724" y="4064508"/>
            <a:ext cx="577992"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SSH</a:t>
            </a:r>
            <a:endParaRPr lang="en-US" sz="1020" dirty="0"/>
          </a:p>
        </p:txBody>
      </p:sp>
      <p:sp>
        <p:nvSpPr>
          <p:cNvPr id="8" name="Shape 6"/>
          <p:cNvSpPr/>
          <p:nvPr/>
        </p:nvSpPr>
        <p:spPr>
          <a:xfrm>
            <a:off x="1301191" y="4148724"/>
            <a:ext cx="221010" cy="0"/>
          </a:xfrm>
          <a:prstGeom prst="line">
            <a:avLst/>
          </a:prstGeom>
          <a:noFill/>
          <a:ln w="7620">
            <a:solidFill>
              <a:srgbClr val="2F3032"/>
            </a:solidFill>
            <a:prstDash val="solid"/>
            <a:tailEnd type="triangle"/>
          </a:ln>
        </p:spPr>
      </p:sp>
      <p:sp>
        <p:nvSpPr>
          <p:cNvPr id="9" name="Shape 7"/>
          <p:cNvSpPr/>
          <p:nvPr/>
        </p:nvSpPr>
        <p:spPr>
          <a:xfrm>
            <a:off x="1545062" y="3995928"/>
            <a:ext cx="834573" cy="305592"/>
          </a:xfrm>
          <a:prstGeom prst="roundRect">
            <a:avLst>
              <a:gd name="adj" fmla="val 19958"/>
            </a:avLst>
          </a:prstGeom>
          <a:solidFill>
            <a:srgbClr val="0E0F12"/>
          </a:solidFill>
          <a:ln w="7620">
            <a:solidFill>
              <a:srgbClr val="1D1E21"/>
            </a:solidFill>
            <a:prstDash val="solid"/>
          </a:ln>
        </p:spPr>
      </p:sp>
      <p:sp>
        <p:nvSpPr>
          <p:cNvPr id="10" name="Text 8"/>
          <p:cNvSpPr txBox="1"/>
          <p:nvPr/>
        </p:nvSpPr>
        <p:spPr>
          <a:xfrm>
            <a:off x="1531163" y="4064508"/>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VERIFY</a:t>
            </a:r>
            <a:endParaRPr lang="en-US" sz="1020" dirty="0"/>
          </a:p>
        </p:txBody>
      </p:sp>
      <p:sp>
        <p:nvSpPr>
          <p:cNvPr id="11" name="Shape 9"/>
          <p:cNvSpPr/>
          <p:nvPr/>
        </p:nvSpPr>
        <p:spPr>
          <a:xfrm>
            <a:off x="2394814" y="4148724"/>
            <a:ext cx="221010" cy="0"/>
          </a:xfrm>
          <a:prstGeom prst="line">
            <a:avLst/>
          </a:prstGeom>
          <a:noFill/>
          <a:ln w="7620">
            <a:solidFill>
              <a:srgbClr val="2F3032"/>
            </a:solidFill>
            <a:prstDash val="solid"/>
            <a:tailEnd type="triangle"/>
          </a:ln>
        </p:spPr>
      </p:sp>
      <p:sp>
        <p:nvSpPr>
          <p:cNvPr id="12" name="Shape 10"/>
          <p:cNvSpPr/>
          <p:nvPr/>
        </p:nvSpPr>
        <p:spPr>
          <a:xfrm>
            <a:off x="2638684" y="3995928"/>
            <a:ext cx="1114654" cy="305592"/>
          </a:xfrm>
          <a:prstGeom prst="roundRect">
            <a:avLst>
              <a:gd name="adj" fmla="val 19958"/>
            </a:avLst>
          </a:prstGeom>
          <a:solidFill>
            <a:srgbClr val="181D2D"/>
          </a:solidFill>
          <a:ln w="7620">
            <a:solidFill>
              <a:srgbClr val="323C5E"/>
            </a:solidFill>
            <a:prstDash val="solid"/>
          </a:ln>
        </p:spPr>
      </p:sp>
      <p:sp>
        <p:nvSpPr>
          <p:cNvPr id="13" name="Text 11"/>
          <p:cNvSpPr txBox="1"/>
          <p:nvPr/>
        </p:nvSpPr>
        <p:spPr>
          <a:xfrm>
            <a:off x="2622682" y="4064508"/>
            <a:ext cx="1146658"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CONFIGURE</a:t>
            </a:r>
            <a:endParaRPr lang="en-US" sz="1020" dirty="0"/>
          </a:p>
        </p:txBody>
      </p:sp>
      <p:sp>
        <p:nvSpPr>
          <p:cNvPr id="14" name="Shape 12"/>
          <p:cNvSpPr/>
          <p:nvPr/>
        </p:nvSpPr>
        <p:spPr>
          <a:xfrm>
            <a:off x="3768608" y="4148724"/>
            <a:ext cx="221010" cy="0"/>
          </a:xfrm>
          <a:prstGeom prst="line">
            <a:avLst/>
          </a:prstGeom>
          <a:noFill/>
          <a:ln w="7620">
            <a:solidFill>
              <a:srgbClr val="2F3032"/>
            </a:solidFill>
            <a:prstDash val="solid"/>
            <a:tailEnd type="triangle"/>
          </a:ln>
        </p:spPr>
      </p:sp>
      <p:sp>
        <p:nvSpPr>
          <p:cNvPr id="15" name="Shape 13"/>
          <p:cNvSpPr/>
          <p:nvPr/>
        </p:nvSpPr>
        <p:spPr>
          <a:xfrm>
            <a:off x="4012387" y="3995928"/>
            <a:ext cx="1394826" cy="305592"/>
          </a:xfrm>
          <a:prstGeom prst="roundRect">
            <a:avLst>
              <a:gd name="adj" fmla="val 19958"/>
            </a:avLst>
          </a:prstGeom>
          <a:solidFill>
            <a:srgbClr val="132420"/>
          </a:solidFill>
          <a:ln w="7620">
            <a:solidFill>
              <a:srgbClr val="295244"/>
            </a:solidFill>
            <a:prstDash val="solid"/>
          </a:ln>
        </p:spPr>
      </p:sp>
      <p:sp>
        <p:nvSpPr>
          <p:cNvPr id="16" name="Text 14"/>
          <p:cNvSpPr txBox="1"/>
          <p:nvPr/>
        </p:nvSpPr>
        <p:spPr>
          <a:xfrm>
            <a:off x="3994374" y="4064508"/>
            <a:ext cx="1430945"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FIRST PROMPT</a:t>
            </a:r>
            <a:endParaRPr lang="en-US" sz="1020" dirty="0"/>
          </a:p>
        </p:txBody>
      </p:sp>
      <p:sp>
        <p:nvSpPr>
          <p:cNvPr id="17" name="Shape 15"/>
          <p:cNvSpPr/>
          <p:nvPr/>
        </p:nvSpPr>
        <p:spPr>
          <a:xfrm>
            <a:off x="731520" y="4545300"/>
            <a:ext cx="10728930" cy="672084"/>
          </a:xfrm>
          <a:prstGeom prst="roundRect">
            <a:avLst>
              <a:gd name="adj" fmla="val 13605"/>
            </a:avLst>
          </a:prstGeom>
          <a:solidFill>
            <a:srgbClr val="06070A"/>
          </a:solidFill>
          <a:ln w="7620">
            <a:solidFill>
              <a:srgbClr val="1D1E21"/>
            </a:solidFill>
            <a:prstDash val="solid"/>
          </a:ln>
        </p:spPr>
      </p:sp>
      <p:sp>
        <p:nvSpPr>
          <p:cNvPr id="18" name="Shape 16"/>
          <p:cNvSpPr/>
          <p:nvPr/>
        </p:nvSpPr>
        <p:spPr>
          <a:xfrm>
            <a:off x="739110" y="4552980"/>
            <a:ext cx="10713750" cy="268194"/>
          </a:xfrm>
          <a:prstGeom prst="roundRect">
            <a:avLst>
              <a:gd name="adj" fmla="val 31265"/>
            </a:avLst>
          </a:prstGeom>
          <a:solidFill>
            <a:srgbClr val="0E0F12"/>
          </a:solidFill>
          <a:ln/>
        </p:spPr>
      </p:sp>
      <p:sp>
        <p:nvSpPr>
          <p:cNvPr id="19" name="Shape 17"/>
          <p:cNvSpPr/>
          <p:nvPr/>
        </p:nvSpPr>
        <p:spPr>
          <a:xfrm>
            <a:off x="739110" y="4683282"/>
            <a:ext cx="10713750" cy="137892"/>
          </a:xfrm>
          <a:prstGeom prst="rect">
            <a:avLst/>
          </a:prstGeom>
          <a:solidFill>
            <a:srgbClr val="0E0F12"/>
          </a:solidFill>
          <a:ln/>
        </p:spPr>
      </p:sp>
      <p:sp>
        <p:nvSpPr>
          <p:cNvPr id="20" name="Shape 18"/>
          <p:cNvSpPr/>
          <p:nvPr/>
        </p:nvSpPr>
        <p:spPr>
          <a:xfrm>
            <a:off x="731520" y="4821174"/>
            <a:ext cx="10728930" cy="0"/>
          </a:xfrm>
          <a:prstGeom prst="line">
            <a:avLst/>
          </a:prstGeom>
          <a:noFill/>
          <a:ln w="7620">
            <a:solidFill>
              <a:srgbClr val="1D1E21"/>
            </a:solidFill>
            <a:prstDash val="solid"/>
          </a:ln>
        </p:spPr>
      </p:sp>
      <p:sp>
        <p:nvSpPr>
          <p:cNvPr id="21" name="Text 19"/>
          <p:cNvSpPr txBox="1"/>
          <p:nvPr/>
        </p:nvSpPr>
        <p:spPr>
          <a:xfrm>
            <a:off x="838230" y="4613880"/>
            <a:ext cx="60798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terminal</a:t>
            </a:r>
            <a:endParaRPr lang="en-US" sz="780" dirty="0"/>
          </a:p>
        </p:txBody>
      </p:sp>
      <p:sp>
        <p:nvSpPr>
          <p:cNvPr id="22" name="Shape 20"/>
          <p:cNvSpPr/>
          <p:nvPr/>
        </p:nvSpPr>
        <p:spPr>
          <a:xfrm>
            <a:off x="1433688" y="4613514"/>
            <a:ext cx="383408" cy="139446"/>
          </a:xfrm>
          <a:prstGeom prst="roundRect">
            <a:avLst>
              <a:gd name="adj" fmla="val 50033"/>
            </a:avLst>
          </a:prstGeom>
          <a:solidFill>
            <a:srgbClr val="181D2D"/>
          </a:solidFill>
          <a:ln/>
        </p:spPr>
      </p:sp>
      <p:sp>
        <p:nvSpPr>
          <p:cNvPr id="23" name="Text 21"/>
          <p:cNvSpPr txBox="1"/>
          <p:nvPr/>
        </p:nvSpPr>
        <p:spPr>
          <a:xfrm>
            <a:off x="1423172" y="4628784"/>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4" name="Text 22"/>
          <p:cNvSpPr txBox="1"/>
          <p:nvPr/>
        </p:nvSpPr>
        <p:spPr>
          <a:xfrm>
            <a:off x="853410" y="4927884"/>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ssh &lt;user&gt;@&lt;host-vps&gt;</a:t>
            </a:r>
            <a:endParaRPr lang="en-US" sz="90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15 / 61</a:t>
            </a:r>
            <a:endParaRPr lang="en-US" sz="78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15</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Masuk ke VPS</a:t>
            </a:r>
            <a:endParaRPr lang="en-US" sz="2592" dirty="0"/>
          </a:p>
        </p:txBody>
      </p:sp>
      <p:sp>
        <p:nvSpPr>
          <p:cNvPr id="5" name="Shape 3"/>
          <p:cNvSpPr/>
          <p:nvPr/>
        </p:nvSpPr>
        <p:spPr>
          <a:xfrm>
            <a:off x="731520" y="1577614"/>
            <a:ext cx="10728930" cy="672084"/>
          </a:xfrm>
          <a:prstGeom prst="roundRect">
            <a:avLst>
              <a:gd name="adj" fmla="val 1360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1006114"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laptop Anda</a:t>
            </a:r>
            <a:endParaRPr lang="en-US" sz="780" dirty="0"/>
          </a:p>
        </p:txBody>
      </p:sp>
      <p:sp>
        <p:nvSpPr>
          <p:cNvPr id="10" name="Shape 8"/>
          <p:cNvSpPr/>
          <p:nvPr/>
        </p:nvSpPr>
        <p:spPr>
          <a:xfrm>
            <a:off x="1811701" y="1645737"/>
            <a:ext cx="383408" cy="139446"/>
          </a:xfrm>
          <a:prstGeom prst="roundRect">
            <a:avLst>
              <a:gd name="adj" fmla="val 50033"/>
            </a:avLst>
          </a:prstGeom>
          <a:solidFill>
            <a:srgbClr val="181D2D"/>
          </a:solidFill>
          <a:ln/>
        </p:spPr>
      </p:sp>
      <p:sp>
        <p:nvSpPr>
          <p:cNvPr id="11" name="Text 9"/>
          <p:cNvSpPr txBox="1"/>
          <p:nvPr/>
        </p:nvSpPr>
        <p:spPr>
          <a:xfrm>
            <a:off x="1801185"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ssh &lt;user&gt;@&lt;host-vps&gt;</a:t>
            </a:r>
            <a:endParaRPr lang="en-US" sz="900" dirty="0"/>
          </a:p>
        </p:txBody>
      </p:sp>
      <p:sp>
        <p:nvSpPr>
          <p:cNvPr id="13" name="Text 11"/>
          <p:cNvSpPr txBox="1"/>
          <p:nvPr/>
        </p:nvSpPr>
        <p:spPr>
          <a:xfrm>
            <a:off x="731520" y="2493477"/>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Sejak baris ini, semua perintah dijalankan DI DALAM VPS. Kalau Anda ragu </a:t>
            </a:r>
            <a:br/>
            <a:r>
              <a:rPr lang="en-US" sz="1320" dirty="0">
                <a:solidFill>
                  <a:srgbClr val="7B8494"/>
                </a:solidFill>
                <a:latin typeface="Arial" pitchFamily="34" charset="0"/>
                <a:ea typeface="Arial" pitchFamily="34" charset="-122"/>
                <a:cs typeface="Arial" pitchFamily="34" charset="-120"/>
              </a:rPr>
              <a:t>sedang di mana, jalankan hostname.</a:t>
            </a:r>
            <a:endParaRPr lang="en-US" sz="1320" dirty="0"/>
          </a:p>
        </p:txBody>
      </p:sp>
      <p:sp>
        <p:nvSpPr>
          <p:cNvPr id="14" name="Shape 12"/>
          <p:cNvSpPr/>
          <p:nvPr/>
        </p:nvSpPr>
        <p:spPr>
          <a:xfrm>
            <a:off x="731520" y="3257001"/>
            <a:ext cx="10728930" cy="1319754"/>
          </a:xfrm>
          <a:prstGeom prst="roundRect">
            <a:avLst>
              <a:gd name="adj" fmla="val 6929"/>
            </a:avLst>
          </a:prstGeom>
          <a:solidFill>
            <a:srgbClr val="0E0F12"/>
          </a:solidFill>
          <a:ln w="7620">
            <a:solidFill>
              <a:srgbClr val="1D1E21"/>
            </a:solidFill>
            <a:prstDash val="solid"/>
          </a:ln>
        </p:spPr>
      </p:sp>
      <p:sp>
        <p:nvSpPr>
          <p:cNvPr id="15" name="Shape 13"/>
          <p:cNvSpPr/>
          <p:nvPr/>
        </p:nvSpPr>
        <p:spPr>
          <a:xfrm>
            <a:off x="731520" y="3298149"/>
            <a:ext cx="15270" cy="1237458"/>
          </a:xfrm>
          <a:prstGeom prst="rect">
            <a:avLst/>
          </a:prstGeom>
          <a:solidFill>
            <a:srgbClr val="2F3032"/>
          </a:solidFill>
          <a:ln/>
        </p:spPr>
      </p:sp>
      <p:sp>
        <p:nvSpPr>
          <p:cNvPr id="16" name="Text 14"/>
          <p:cNvSpPr txBox="1"/>
          <p:nvPr/>
        </p:nvSpPr>
        <p:spPr>
          <a:xfrm>
            <a:off x="914400" y="3409432"/>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KEBIASAAN YANG MENYELAMATKAN</a:t>
            </a:r>
            <a:endParaRPr lang="en-US" sz="840" dirty="0"/>
          </a:p>
        </p:txBody>
      </p:sp>
      <p:sp>
        <p:nvSpPr>
          <p:cNvPr id="17" name="Shape 15"/>
          <p:cNvSpPr/>
          <p:nvPr/>
        </p:nvSpPr>
        <p:spPr>
          <a:xfrm>
            <a:off x="914400" y="3719962"/>
            <a:ext cx="106710" cy="106710"/>
          </a:xfrm>
          <a:prstGeom prst="roundRect">
            <a:avLst>
              <a:gd name="adj" fmla="val 21423"/>
            </a:avLst>
          </a:prstGeom>
          <a:ln w="11430">
            <a:solidFill>
              <a:srgbClr val="4C5464"/>
            </a:solidFill>
            <a:prstDash val="solid"/>
          </a:ln>
        </p:spPr>
      </p:sp>
      <p:sp>
        <p:nvSpPr>
          <p:cNvPr id="18" name="Text 16"/>
          <p:cNvSpPr txBox="1"/>
          <p:nvPr/>
        </p:nvSpPr>
        <p:spPr>
          <a:xfrm>
            <a:off x="1112550" y="366016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Perhatikan prompt shell Anda — berubah setelah SSH berhasil</a:t>
            </a:r>
            <a:endParaRPr lang="en-US" sz="1080" dirty="0"/>
          </a:p>
        </p:txBody>
      </p:sp>
      <p:sp>
        <p:nvSpPr>
          <p:cNvPr id="19" name="Shape 17"/>
          <p:cNvSpPr/>
          <p:nvPr/>
        </p:nvSpPr>
        <p:spPr>
          <a:xfrm>
            <a:off x="914400" y="4002603"/>
            <a:ext cx="106710" cy="106710"/>
          </a:xfrm>
          <a:prstGeom prst="roundRect">
            <a:avLst>
              <a:gd name="adj" fmla="val 21423"/>
            </a:avLst>
          </a:prstGeom>
          <a:ln w="11430">
            <a:solidFill>
              <a:srgbClr val="4C5464"/>
            </a:solidFill>
            <a:prstDash val="solid"/>
          </a:ln>
        </p:spPr>
      </p:sp>
      <p:sp>
        <p:nvSpPr>
          <p:cNvPr id="20" name="Text 18"/>
          <p:cNvSpPr txBox="1"/>
          <p:nvPr/>
        </p:nvSpPr>
        <p:spPr>
          <a:xfrm>
            <a:off x="1112550" y="394280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Satu terminal untuk Hermes, satu lagi untuk memeriksa file</a:t>
            </a:r>
            <a:endParaRPr lang="en-US" sz="1080" dirty="0"/>
          </a:p>
        </p:txBody>
      </p:sp>
      <p:sp>
        <p:nvSpPr>
          <p:cNvPr id="21" name="Shape 19"/>
          <p:cNvSpPr/>
          <p:nvPr/>
        </p:nvSpPr>
        <p:spPr>
          <a:xfrm>
            <a:off x="914400" y="4285336"/>
            <a:ext cx="106710" cy="106710"/>
          </a:xfrm>
          <a:prstGeom prst="roundRect">
            <a:avLst>
              <a:gd name="adj" fmla="val 21423"/>
            </a:avLst>
          </a:prstGeom>
          <a:ln w="11430">
            <a:solidFill>
              <a:srgbClr val="4C5464"/>
            </a:solidFill>
            <a:prstDash val="solid"/>
          </a:ln>
        </p:spPr>
      </p:sp>
      <p:sp>
        <p:nvSpPr>
          <p:cNvPr id="22" name="Text 20"/>
          <p:cNvSpPr txBox="1"/>
          <p:nvPr/>
        </p:nvSpPr>
        <p:spPr>
          <a:xfrm>
            <a:off x="1112550" y="422553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Jangan menutup terminal saat sesi chat masih jalan</a:t>
            </a:r>
            <a:endParaRPr lang="en-US" sz="108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15 / 61 · DETAIL</a:t>
            </a:r>
            <a:endParaRPr lang="en-US" sz="78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731520" y="1514064"/>
            <a:ext cx="198150" cy="0"/>
          </a:xfrm>
          <a:prstGeom prst="line">
            <a:avLst/>
          </a:prstGeom>
          <a:noFill/>
          <a:ln w="7620">
            <a:solidFill>
              <a:srgbClr val="323C5E"/>
            </a:solidFill>
            <a:prstDash val="solid"/>
          </a:ln>
        </p:spPr>
      </p:sp>
      <p:sp>
        <p:nvSpPr>
          <p:cNvPr id="3" name="Text 1"/>
          <p:cNvSpPr txBox="1"/>
          <p:nvPr/>
        </p:nvSpPr>
        <p:spPr>
          <a:xfrm>
            <a:off x="1021110" y="1443198"/>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03 · CONNECT &amp; START</a:t>
            </a:r>
            <a:endParaRPr lang="en-US" sz="900" dirty="0"/>
          </a:p>
        </p:txBody>
      </p:sp>
      <p:sp>
        <p:nvSpPr>
          <p:cNvPr id="4" name="Text 2"/>
          <p:cNvSpPr txBox="1"/>
          <p:nvPr/>
        </p:nvSpPr>
        <p:spPr>
          <a:xfrm>
            <a:off x="731520" y="1835658"/>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Tidak ada instalasi di </a:t>
            </a:r>
            <a:br/>
            <a:r>
              <a:rPr lang="en-US" sz="4800" b="1" spc="-96" kern="0" dirty="0">
                <a:solidFill>
                  <a:srgbClr val="F4F6FA"/>
                </a:solidFill>
                <a:latin typeface="Arial" pitchFamily="34" charset="0"/>
                <a:ea typeface="Arial" pitchFamily="34" charset="-122"/>
                <a:cs typeface="Arial" pitchFamily="34" charset="-120"/>
              </a:rPr>
              <a:t>chapter ini.</a:t>
            </a:r>
            <a:endParaRPr lang="en-US" sz="4800" dirty="0"/>
          </a:p>
        </p:txBody>
      </p:sp>
      <p:sp>
        <p:nvSpPr>
          <p:cNvPr id="5" name="Text 3"/>
          <p:cNvSpPr txBox="1"/>
          <p:nvPr/>
        </p:nvSpPr>
        <p:spPr>
          <a:xfrm>
            <a:off x="731520" y="3371850"/>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Yang kita lakukan adalah memverifikasi yang sudah disiapkan.</a:t>
            </a:r>
            <a:endParaRPr lang="en-US" sz="132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731520" y="3875502"/>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PERINTAH</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YANG HARUS TERLIHAT</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hermes version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nomor versi tercetak</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hermes doctor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laporan environment, tanpa yang merah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hermes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masuk ke sesi chat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16 / 61</a:t>
            </a:r>
            <a:endParaRPr lang="en-US" sz="78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16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Verifikasi &amp; catatan instalasi</a:t>
            </a:r>
            <a:endParaRPr lang="en-US" sz="2592" dirty="0"/>
          </a:p>
        </p:txBody>
      </p:sp>
      <p:sp>
        <p:nvSpPr>
          <p:cNvPr id="5" name="Shape 3"/>
          <p:cNvSpPr/>
          <p:nvPr/>
        </p:nvSpPr>
        <p:spPr>
          <a:xfrm>
            <a:off x="731520" y="1577614"/>
            <a:ext cx="10728930" cy="1037844"/>
          </a:xfrm>
          <a:prstGeom prst="roundRect">
            <a:avLst>
              <a:gd name="adj" fmla="val 8811"/>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1581272"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peserta — di dalam VPS</a:t>
            </a:r>
            <a:endParaRPr lang="en-US" sz="780" dirty="0"/>
          </a:p>
        </p:txBody>
      </p:sp>
      <p:sp>
        <p:nvSpPr>
          <p:cNvPr id="10" name="Shape 8"/>
          <p:cNvSpPr/>
          <p:nvPr/>
        </p:nvSpPr>
        <p:spPr>
          <a:xfrm>
            <a:off x="2357689" y="1645737"/>
            <a:ext cx="383408" cy="139446"/>
          </a:xfrm>
          <a:prstGeom prst="roundRect">
            <a:avLst>
              <a:gd name="adj" fmla="val 50033"/>
            </a:avLst>
          </a:prstGeom>
          <a:solidFill>
            <a:srgbClr val="181D2D"/>
          </a:solidFill>
          <a:ln/>
        </p:spPr>
      </p:sp>
      <p:sp>
        <p:nvSpPr>
          <p:cNvPr id="11" name="Text 9"/>
          <p:cNvSpPr txBox="1"/>
          <p:nvPr/>
        </p:nvSpPr>
        <p:spPr>
          <a:xfrm>
            <a:off x="2347173"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version      # nomor versi tercetak</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doctor       # laporan environment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 masuk ke sesi chat</a:t>
            </a:r>
            <a:endParaRPr lang="en-US" sz="900" dirty="0"/>
          </a:p>
        </p:txBody>
      </p:sp>
      <p:sp>
        <p:nvSpPr>
          <p:cNvPr id="13" name="Text 11"/>
          <p:cNvSpPr txBox="1"/>
          <p:nvPr/>
        </p:nvSpPr>
        <p:spPr>
          <a:xfrm>
            <a:off x="731520" y="2859237"/>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Di bawah ini cara installer resmi memasang Hermes. Ini dipakai TRAINER </a:t>
            </a:r>
            <a:br/>
            <a:r>
              <a:rPr lang="en-US" sz="1320" dirty="0">
                <a:solidFill>
                  <a:srgbClr val="7B8494"/>
                </a:solidFill>
                <a:latin typeface="Arial" pitchFamily="34" charset="0"/>
                <a:ea typeface="Arial" pitchFamily="34" charset="-122"/>
                <a:cs typeface="Arial" pitchFamily="34" charset="-120"/>
              </a:rPr>
              <a:t>saat menyiapkan VPS — peserta tidak menjalankannya hari ini. Disertakan </a:t>
            </a:r>
            <a:br/>
            <a:r>
              <a:rPr lang="en-US" sz="1320" dirty="0">
                <a:solidFill>
                  <a:srgbClr val="7B8494"/>
                </a:solidFill>
                <a:latin typeface="Arial" pitchFamily="34" charset="0"/>
                <a:ea typeface="Arial" pitchFamily="34" charset="-122"/>
                <a:cs typeface="Arial" pitchFamily="34" charset="-120"/>
              </a:rPr>
              <a:t>supaya Anda bisa mengulang sendiri di mesin lain.</a:t>
            </a:r>
            <a:endParaRPr lang="en-US" sz="1320" dirty="0"/>
          </a:p>
        </p:txBody>
      </p:sp>
      <p:sp>
        <p:nvSpPr>
          <p:cNvPr id="14" name="Shape 12"/>
          <p:cNvSpPr/>
          <p:nvPr/>
        </p:nvSpPr>
        <p:spPr>
          <a:xfrm>
            <a:off x="731520" y="3882634"/>
            <a:ext cx="10728930" cy="1952244"/>
          </a:xfrm>
          <a:prstGeom prst="roundRect">
            <a:avLst>
              <a:gd name="adj" fmla="val 4684"/>
            </a:avLst>
          </a:prstGeom>
          <a:solidFill>
            <a:srgbClr val="06070A"/>
          </a:solidFill>
          <a:ln w="7620">
            <a:solidFill>
              <a:srgbClr val="1D1E21"/>
            </a:solidFill>
            <a:prstDash val="solid"/>
          </a:ln>
        </p:spPr>
      </p:sp>
      <p:sp>
        <p:nvSpPr>
          <p:cNvPr id="15" name="Shape 13"/>
          <p:cNvSpPr/>
          <p:nvPr/>
        </p:nvSpPr>
        <p:spPr>
          <a:xfrm>
            <a:off x="739110" y="3890223"/>
            <a:ext cx="10713750" cy="268194"/>
          </a:xfrm>
          <a:prstGeom prst="roundRect">
            <a:avLst>
              <a:gd name="adj" fmla="val 31265"/>
            </a:avLst>
          </a:prstGeom>
          <a:solidFill>
            <a:srgbClr val="0E0F12"/>
          </a:solidFill>
          <a:ln/>
        </p:spPr>
      </p:sp>
      <p:sp>
        <p:nvSpPr>
          <p:cNvPr id="16" name="Shape 14"/>
          <p:cNvSpPr/>
          <p:nvPr/>
        </p:nvSpPr>
        <p:spPr>
          <a:xfrm>
            <a:off x="739110" y="4020525"/>
            <a:ext cx="10713750" cy="137892"/>
          </a:xfrm>
          <a:prstGeom prst="rect">
            <a:avLst/>
          </a:prstGeom>
          <a:solidFill>
            <a:srgbClr val="0E0F12"/>
          </a:solidFill>
          <a:ln/>
        </p:spPr>
      </p:sp>
      <p:sp>
        <p:nvSpPr>
          <p:cNvPr id="17" name="Shape 15"/>
          <p:cNvSpPr/>
          <p:nvPr/>
        </p:nvSpPr>
        <p:spPr>
          <a:xfrm>
            <a:off x="731520" y="4158508"/>
            <a:ext cx="10728930" cy="0"/>
          </a:xfrm>
          <a:prstGeom prst="line">
            <a:avLst/>
          </a:prstGeom>
          <a:noFill/>
          <a:ln w="7620">
            <a:solidFill>
              <a:srgbClr val="1D1E21"/>
            </a:solidFill>
            <a:prstDash val="solid"/>
          </a:ln>
        </p:spPr>
      </p:sp>
      <p:sp>
        <p:nvSpPr>
          <p:cNvPr id="18" name="Text 16"/>
          <p:cNvSpPr txBox="1"/>
          <p:nvPr/>
        </p:nvSpPr>
        <p:spPr>
          <a:xfrm>
            <a:off x="838230" y="3951214"/>
            <a:ext cx="1714043"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trainer — menyiapkan VPS</a:t>
            </a:r>
            <a:endParaRPr lang="en-US" sz="780" dirty="0"/>
          </a:p>
        </p:txBody>
      </p:sp>
      <p:sp>
        <p:nvSpPr>
          <p:cNvPr id="19" name="Shape 17"/>
          <p:cNvSpPr/>
          <p:nvPr/>
        </p:nvSpPr>
        <p:spPr>
          <a:xfrm>
            <a:off x="2483693" y="3950848"/>
            <a:ext cx="383408" cy="139446"/>
          </a:xfrm>
          <a:prstGeom prst="roundRect">
            <a:avLst>
              <a:gd name="adj" fmla="val 50033"/>
            </a:avLst>
          </a:prstGeom>
          <a:solidFill>
            <a:srgbClr val="181D2D"/>
          </a:solidFill>
          <a:ln/>
        </p:spPr>
      </p:sp>
      <p:sp>
        <p:nvSpPr>
          <p:cNvPr id="20" name="Text 18"/>
          <p:cNvSpPr txBox="1"/>
          <p:nvPr/>
        </p:nvSpPr>
        <p:spPr>
          <a:xfrm>
            <a:off x="2473178" y="3966119"/>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1" name="Text 19"/>
          <p:cNvSpPr txBox="1"/>
          <p:nvPr/>
        </p:nvSpPr>
        <p:spPr>
          <a:xfrm>
            <a:off x="853410" y="4265127"/>
            <a:ext cx="10485150" cy="14859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curl -fsSL https://hermes-agent.nousresearch.com/install.sh | bash</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VPS headless tanpa browser: lewati langkah Playwright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curl -fsSL https://hermes-agent.nousresearch.com/install.sh | bash -s -- --skip-browser</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setelah instalasi</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source ~/.bashrc    # atau: source ~/.zshrc</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a:t>
            </a:r>
            <a:endParaRPr lang="en-US" sz="900" dirty="0"/>
          </a:p>
        </p:txBody>
      </p:sp>
      <p:sp>
        <p:nvSpPr>
          <p:cNvPr id="22"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16 / 61 · DETAIL</a:t>
            </a:r>
            <a:endParaRPr lang="en-US" sz="78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16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Verifikasi &amp; catatan instalasi (lanjutan)</a:t>
            </a:r>
            <a:endParaRPr lang="en-US" sz="2592" dirty="0"/>
          </a:p>
        </p:txBody>
      </p:sp>
      <p:sp>
        <p:nvSpPr>
          <p:cNvPr id="5" name="Text 3"/>
          <p:cNvSpPr txBox="1"/>
          <p:nvPr/>
        </p:nvSpPr>
        <p:spPr>
          <a:xfrm>
            <a:off x="731520" y="1577614"/>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Installer menangani Python 3.11 (via uv), Node.js v22, ripgrep, ffmpeg, clone </a:t>
            </a:r>
            <a:br/>
            <a:r>
              <a:rPr lang="en-US" sz="1320" dirty="0">
                <a:solidFill>
                  <a:srgbClr val="7B8494"/>
                </a:solidFill>
                <a:latin typeface="Arial" pitchFamily="34" charset="0"/>
                <a:ea typeface="Arial" pitchFamily="34" charset="-122"/>
                <a:cs typeface="Arial" pitchFamily="34" charset="-120"/>
              </a:rPr>
              <a:t>repo, virtualenv, dan perintah hermes global. Prasyaratnya hanya git — dan di </a:t>
            </a:r>
            <a:br/>
            <a:r>
              <a:rPr lang="en-US" sz="1320" dirty="0">
                <a:solidFill>
                  <a:srgbClr val="7B8494"/>
                </a:solidFill>
                <a:latin typeface="Arial" pitchFamily="34" charset="0"/>
                <a:ea typeface="Arial" pitchFamily="34" charset="-122"/>
                <a:cs typeface="Arial" pitchFamily="34" charset="-120"/>
              </a:rPr>
              <a:t>Linux curl + xz-utils.</a:t>
            </a:r>
            <a:endParaRPr lang="en-US" sz="1320" dirty="0"/>
          </a:p>
        </p:txBody>
      </p:sp>
      <p:sp>
        <p:nvSpPr>
          <p:cNvPr id="6" name="Shape 4"/>
          <p:cNvSpPr/>
          <p:nvPr/>
        </p:nvSpPr>
        <p:spPr>
          <a:xfrm>
            <a:off x="731520" y="2600919"/>
            <a:ext cx="10728930" cy="1952244"/>
          </a:xfrm>
          <a:prstGeom prst="roundRect">
            <a:avLst>
              <a:gd name="adj" fmla="val 4684"/>
            </a:avLst>
          </a:prstGeom>
          <a:solidFill>
            <a:srgbClr val="06070A"/>
          </a:solidFill>
          <a:ln w="7620">
            <a:solidFill>
              <a:srgbClr val="1D1E21"/>
            </a:solidFill>
            <a:prstDash val="solid"/>
          </a:ln>
        </p:spPr>
      </p:sp>
      <p:sp>
        <p:nvSpPr>
          <p:cNvPr id="7" name="Shape 5"/>
          <p:cNvSpPr/>
          <p:nvPr/>
        </p:nvSpPr>
        <p:spPr>
          <a:xfrm>
            <a:off x="739110" y="2608600"/>
            <a:ext cx="10713750" cy="268194"/>
          </a:xfrm>
          <a:prstGeom prst="roundRect">
            <a:avLst>
              <a:gd name="adj" fmla="val 31265"/>
            </a:avLst>
          </a:prstGeom>
          <a:solidFill>
            <a:srgbClr val="0E0F12"/>
          </a:solidFill>
          <a:ln/>
        </p:spPr>
      </p:sp>
      <p:sp>
        <p:nvSpPr>
          <p:cNvPr id="8" name="Shape 6"/>
          <p:cNvSpPr/>
          <p:nvPr/>
        </p:nvSpPr>
        <p:spPr>
          <a:xfrm>
            <a:off x="739110" y="2738902"/>
            <a:ext cx="10713750" cy="137892"/>
          </a:xfrm>
          <a:prstGeom prst="rect">
            <a:avLst/>
          </a:prstGeom>
          <a:solidFill>
            <a:srgbClr val="0E0F12"/>
          </a:solidFill>
          <a:ln/>
        </p:spPr>
      </p:sp>
      <p:sp>
        <p:nvSpPr>
          <p:cNvPr id="9" name="Shape 7"/>
          <p:cNvSpPr/>
          <p:nvPr/>
        </p:nvSpPr>
        <p:spPr>
          <a:xfrm>
            <a:off x="731520" y="2876794"/>
            <a:ext cx="10728930" cy="0"/>
          </a:xfrm>
          <a:prstGeom prst="line">
            <a:avLst/>
          </a:prstGeom>
          <a:noFill/>
          <a:ln w="7620">
            <a:solidFill>
              <a:srgbClr val="1D1E21"/>
            </a:solidFill>
            <a:prstDash val="solid"/>
          </a:ln>
        </p:spPr>
      </p:sp>
      <p:sp>
        <p:nvSpPr>
          <p:cNvPr id="10" name="Text 8"/>
          <p:cNvSpPr txBox="1"/>
          <p:nvPr/>
        </p:nvSpPr>
        <p:spPr>
          <a:xfrm>
            <a:off x="838230" y="2669499"/>
            <a:ext cx="2311237"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trainer — service user tanpa sudo</a:t>
            </a:r>
            <a:endParaRPr lang="en-US" sz="780" dirty="0"/>
          </a:p>
        </p:txBody>
      </p:sp>
      <p:sp>
        <p:nvSpPr>
          <p:cNvPr id="11" name="Shape 9"/>
          <p:cNvSpPr/>
          <p:nvPr/>
        </p:nvSpPr>
        <p:spPr>
          <a:xfrm>
            <a:off x="3050713" y="2669134"/>
            <a:ext cx="383408" cy="139446"/>
          </a:xfrm>
          <a:prstGeom prst="roundRect">
            <a:avLst>
              <a:gd name="adj" fmla="val 50033"/>
            </a:avLst>
          </a:prstGeom>
          <a:solidFill>
            <a:srgbClr val="181D2D"/>
          </a:solidFill>
          <a:ln/>
        </p:spPr>
      </p:sp>
      <p:sp>
        <p:nvSpPr>
          <p:cNvPr id="12" name="Text 10"/>
          <p:cNvSpPr txBox="1"/>
          <p:nvPr/>
        </p:nvSpPr>
        <p:spPr>
          <a:xfrm>
            <a:off x="3040197" y="2684404"/>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3" name="Text 11"/>
          <p:cNvSpPr txBox="1"/>
          <p:nvPr/>
        </p:nvSpPr>
        <p:spPr>
          <a:xfrm>
            <a:off x="853410" y="2983504"/>
            <a:ext cx="10485150" cy="1485900"/>
          </a:xfrm>
          <a:prstGeom prst="rect">
            <a:avLst/>
          </a:prstGeom>
          <a:noFill/>
          <a:ln/>
        </p:spPr>
        <p:txBody>
          <a:bodyPr wrap="square" lIns="0" tIns="0" rIns="0" bIns="0" rtlCol="0" anchor="t"/>
          <a:lstStyle/>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dijalankan admin lebih dulu</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sudo npx playwright install-deps chromium</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lalu installer dijalankan sebagai user biasa, arahkan PATH</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echo 'export PATH="$HOME/.local/bin:$PATH"' &gt;&gt; ~/.bashrc</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bila gateway perlu hidup setelah logout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sudo loginctl enable-linger &lt;service-user&gt;</a:t>
            </a:r>
            <a:endParaRPr lang="en-US" sz="900" dirty="0"/>
          </a:p>
        </p:txBody>
      </p:sp>
      <p:sp>
        <p:nvSpPr>
          <p:cNvPr id="14" name="Shape 12"/>
          <p:cNvSpPr/>
          <p:nvPr/>
        </p:nvSpPr>
        <p:spPr>
          <a:xfrm>
            <a:off x="731520" y="4797034"/>
            <a:ext cx="10728930" cy="1037844"/>
          </a:xfrm>
          <a:prstGeom prst="roundRect">
            <a:avLst>
              <a:gd name="adj" fmla="val 8811"/>
            </a:avLst>
          </a:prstGeom>
          <a:solidFill>
            <a:srgbClr val="06070A"/>
          </a:solidFill>
          <a:ln w="7620">
            <a:solidFill>
              <a:srgbClr val="1D1E21"/>
            </a:solidFill>
            <a:prstDash val="solid"/>
          </a:ln>
        </p:spPr>
      </p:sp>
      <p:sp>
        <p:nvSpPr>
          <p:cNvPr id="15" name="Shape 13"/>
          <p:cNvSpPr/>
          <p:nvPr/>
        </p:nvSpPr>
        <p:spPr>
          <a:xfrm>
            <a:off x="739110" y="4804623"/>
            <a:ext cx="10713750" cy="268194"/>
          </a:xfrm>
          <a:prstGeom prst="roundRect">
            <a:avLst>
              <a:gd name="adj" fmla="val 31265"/>
            </a:avLst>
          </a:prstGeom>
          <a:solidFill>
            <a:srgbClr val="0E0F12"/>
          </a:solidFill>
          <a:ln/>
        </p:spPr>
      </p:sp>
      <p:sp>
        <p:nvSpPr>
          <p:cNvPr id="16" name="Shape 14"/>
          <p:cNvSpPr/>
          <p:nvPr/>
        </p:nvSpPr>
        <p:spPr>
          <a:xfrm>
            <a:off x="739110" y="4934925"/>
            <a:ext cx="10713750" cy="137892"/>
          </a:xfrm>
          <a:prstGeom prst="rect">
            <a:avLst/>
          </a:prstGeom>
          <a:solidFill>
            <a:srgbClr val="0E0F12"/>
          </a:solidFill>
          <a:ln/>
        </p:spPr>
      </p:sp>
      <p:sp>
        <p:nvSpPr>
          <p:cNvPr id="17" name="Shape 15"/>
          <p:cNvSpPr/>
          <p:nvPr/>
        </p:nvSpPr>
        <p:spPr>
          <a:xfrm>
            <a:off x="731520" y="5072908"/>
            <a:ext cx="10728930" cy="0"/>
          </a:xfrm>
          <a:prstGeom prst="line">
            <a:avLst/>
          </a:prstGeom>
          <a:noFill/>
          <a:ln w="7620">
            <a:solidFill>
              <a:srgbClr val="1D1E21"/>
            </a:solidFill>
            <a:prstDash val="solid"/>
          </a:ln>
        </p:spPr>
      </p:sp>
      <p:sp>
        <p:nvSpPr>
          <p:cNvPr id="18" name="Text 16"/>
          <p:cNvSpPr txBox="1"/>
          <p:nvPr/>
        </p:nvSpPr>
        <p:spPr>
          <a:xfrm>
            <a:off x="838230" y="4865614"/>
            <a:ext cx="1315822"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TODO — versi acuan</a:t>
            </a:r>
            <a:endParaRPr lang="en-US" sz="780" dirty="0"/>
          </a:p>
        </p:txBody>
      </p:sp>
      <p:sp>
        <p:nvSpPr>
          <p:cNvPr id="19" name="Shape 17"/>
          <p:cNvSpPr/>
          <p:nvPr/>
        </p:nvSpPr>
        <p:spPr>
          <a:xfrm>
            <a:off x="2105680" y="4865248"/>
            <a:ext cx="383408" cy="139446"/>
          </a:xfrm>
          <a:prstGeom prst="roundRect">
            <a:avLst>
              <a:gd name="adj" fmla="val 50033"/>
            </a:avLst>
          </a:prstGeom>
          <a:solidFill>
            <a:srgbClr val="181D2D"/>
          </a:solidFill>
          <a:ln/>
        </p:spPr>
      </p:sp>
      <p:sp>
        <p:nvSpPr>
          <p:cNvPr id="20" name="Text 18"/>
          <p:cNvSpPr txBox="1"/>
          <p:nvPr/>
        </p:nvSpPr>
        <p:spPr>
          <a:xfrm>
            <a:off x="2095165" y="4880519"/>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TEXT</a:t>
            </a:r>
            <a:endParaRPr lang="en-US" sz="660" dirty="0"/>
          </a:p>
        </p:txBody>
      </p:sp>
      <p:sp>
        <p:nvSpPr>
          <p:cNvPr id="21" name="Text 19"/>
          <p:cNvSpPr txBox="1"/>
          <p:nvPr/>
        </p:nvSpPr>
        <p:spPr>
          <a:xfrm>
            <a:off x="853410" y="5179527"/>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TODO(trainer): sebutkan satu versi/tag Hermes sebagai acuan</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training, supaya perintah di deck ini bisa ditelusuri.</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Sumber: docs/hermes-training-blueprint.md §7 item 5</a:t>
            </a:r>
            <a:endParaRPr lang="en-US" sz="900" dirty="0"/>
          </a:p>
        </p:txBody>
      </p:sp>
      <p:sp>
        <p:nvSpPr>
          <p:cNvPr id="22"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16 / 61 · DETAIL</a:t>
            </a:r>
            <a:endParaRPr lang="en-US" sz="78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731520" y="1682130"/>
            <a:ext cx="198150" cy="0"/>
          </a:xfrm>
          <a:prstGeom prst="line">
            <a:avLst/>
          </a:prstGeom>
          <a:noFill/>
          <a:ln w="7620">
            <a:solidFill>
              <a:srgbClr val="323C5E"/>
            </a:solidFill>
            <a:prstDash val="solid"/>
          </a:ln>
        </p:spPr>
      </p:sp>
      <p:sp>
        <p:nvSpPr>
          <p:cNvPr id="3" name="Text 1"/>
          <p:cNvSpPr txBox="1"/>
          <p:nvPr/>
        </p:nvSpPr>
        <p:spPr>
          <a:xfrm>
            <a:off x="1021110" y="161126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03 · CONNECT &amp; START</a:t>
            </a:r>
            <a:endParaRPr lang="en-US" sz="900" dirty="0"/>
          </a:p>
        </p:txBody>
      </p:sp>
      <p:sp>
        <p:nvSpPr>
          <p:cNvPr id="4" name="Text 2"/>
          <p:cNvSpPr txBox="1"/>
          <p:nvPr/>
        </p:nvSpPr>
        <p:spPr>
          <a:xfrm>
            <a:off x="731520" y="2003633"/>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Semua yang Anda miliki </a:t>
            </a:r>
            <a:br/>
            <a:r>
              <a:rPr lang="en-US" sz="4800" b="1" spc="-96" kern="0" dirty="0">
                <a:solidFill>
                  <a:srgbClr val="F4F6FA"/>
                </a:solidFill>
                <a:latin typeface="Arial" pitchFamily="34" charset="0"/>
                <a:ea typeface="Arial" pitchFamily="34" charset="-122"/>
                <a:cs typeface="Arial" pitchFamily="34" charset="-120"/>
              </a:rPr>
              <a:t>tinggal di satu tempat.</a:t>
            </a:r>
            <a:endParaRPr lang="en-US" sz="4800" dirty="0"/>
          </a:p>
        </p:txBody>
      </p:sp>
      <p:sp>
        <p:nvSpPr>
          <p:cNvPr id="5" name="Text 3"/>
          <p:cNvSpPr txBox="1"/>
          <p:nvPr/>
        </p:nvSpPr>
        <p:spPr>
          <a:xfrm>
            <a:off x="731520" y="3539917"/>
            <a:ext cx="10728930" cy="1731234"/>
          </a:xfrm>
          <a:prstGeom prst="rect">
            <a:avLst/>
          </a:prstGeom>
          <a:noFill/>
          <a:ln/>
        </p:spPr>
        <p:txBody>
          <a:bodyPr wrap="square" lIns="0" tIns="0" rIns="0" bIns="0" rtlCol="0" anchor="t"/>
          <a:lstStyle/>
          <a:p>
            <a:pPr indent="0" marL="0">
              <a:lnSpc>
                <a:spcPts val="1680"/>
              </a:lnSpc>
              <a:buNone/>
            </a:pPr>
            <a:r>
              <a:rPr lang="en-US" sz="960" dirty="0">
                <a:solidFill>
                  <a:srgbClr val="F4F6FA"/>
                </a:solidFill>
                <a:latin typeface="Courier New" pitchFamily="34" charset="0"/>
                <a:ea typeface="Courier New" pitchFamily="34" charset="-122"/>
                <a:cs typeface="Courier New" pitchFamily="34" charset="-120"/>
              </a:rPr>
              <a:t>~/.hermes/</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config.yaml</a:t>
            </a:r>
            <a:r>
              <a:rPr lang="en-US" sz="840" dirty="0">
                <a:solidFill>
                  <a:srgbClr val="4C5464"/>
                </a:solidFill>
                <a:latin typeface="Courier New" pitchFamily="34" charset="0"/>
                <a:ea typeface="Courier New" pitchFamily="34" charset="-122"/>
                <a:cs typeface="Courier New" pitchFamily="34" charset="-120"/>
              </a:rPr>
              <a:t>  setting</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.env</a:t>
            </a:r>
            <a:r>
              <a:rPr lang="en-US" sz="840" dirty="0">
                <a:solidFill>
                  <a:srgbClr val="4C5464"/>
                </a:solidFill>
                <a:latin typeface="Courier New" pitchFamily="34" charset="0"/>
                <a:ea typeface="Courier New" pitchFamily="34" charset="-122"/>
                <a:cs typeface="Courier New" pitchFamily="34" charset="-120"/>
              </a:rPr>
              <a:t>  secret</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SOUL.md</a:t>
            </a:r>
            <a:r>
              <a:rPr lang="en-US" sz="840" dirty="0">
                <a:solidFill>
                  <a:srgbClr val="4C5464"/>
                </a:solidFill>
                <a:latin typeface="Courier New" pitchFamily="34" charset="0"/>
                <a:ea typeface="Courier New" pitchFamily="34" charset="-122"/>
                <a:cs typeface="Courier New" pitchFamily="34" charset="-120"/>
              </a:rPr>
              <a:t>  identitas agent</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memories/</a:t>
            </a:r>
            <a:r>
              <a:rPr lang="en-US" sz="840" dirty="0">
                <a:solidFill>
                  <a:srgbClr val="4C5464"/>
                </a:solidFill>
                <a:latin typeface="Courier New" pitchFamily="34" charset="0"/>
                <a:ea typeface="Courier New" pitchFamily="34" charset="-122"/>
                <a:cs typeface="Courier New" pitchFamily="34" charset="-120"/>
              </a:rPr>
              <a:t>  yang diingat</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skills/</a:t>
            </a:r>
            <a:r>
              <a:rPr lang="en-US" sz="840" dirty="0">
                <a:solidFill>
                  <a:srgbClr val="4C5464"/>
                </a:solidFill>
                <a:latin typeface="Courier New" pitchFamily="34" charset="0"/>
                <a:ea typeface="Courier New" pitchFamily="34" charset="-122"/>
                <a:cs typeface="Courier New" pitchFamily="34" charset="-120"/>
              </a:rPr>
              <a:t>  kemampuan</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sessions/</a:t>
            </a:r>
            <a:r>
              <a:rPr lang="en-US" sz="840" dirty="0">
                <a:solidFill>
                  <a:srgbClr val="4C5464"/>
                </a:solidFill>
                <a:latin typeface="Courier New" pitchFamily="34" charset="0"/>
                <a:ea typeface="Courier New" pitchFamily="34" charset="-122"/>
                <a:cs typeface="Courier New" pitchFamily="34" charset="-120"/>
              </a:rPr>
              <a:t>  sesi gateway</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logs/</a:t>
            </a:r>
            <a:r>
              <a:rPr lang="en-US" sz="840" dirty="0">
                <a:solidFill>
                  <a:srgbClr val="4C5464"/>
                </a:solidFill>
                <a:latin typeface="Courier New" pitchFamily="34" charset="0"/>
                <a:ea typeface="Courier New" pitchFamily="34" charset="-122"/>
                <a:cs typeface="Courier New" pitchFamily="34" charset="-120"/>
              </a:rPr>
              <a:t>  jejak</a:t>
            </a:r>
            <a:endParaRPr lang="en-US" sz="960" dirty="0"/>
          </a:p>
        </p:txBody>
      </p:sp>
      <p:sp>
        <p:nvSpPr>
          <p:cNvPr id="6"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17 / 61</a:t>
            </a:r>
            <a:endParaRPr lang="en-US" sz="78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17</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Struktur ~/.hermes/</a:t>
            </a:r>
            <a:endParaRPr lang="en-US" sz="2592" dirty="0"/>
          </a:p>
        </p:txBody>
      </p:sp>
      <p:sp>
        <p:nvSpPr>
          <p:cNvPr id="5" name="Text 3"/>
          <p:cNvSpPr txBox="1"/>
          <p:nvPr/>
        </p:nvSpPr>
        <p:spPr>
          <a:xfrm>
            <a:off x="731520" y="1577614"/>
            <a:ext cx="10728930" cy="2157984"/>
          </a:xfrm>
          <a:prstGeom prst="rect">
            <a:avLst/>
          </a:prstGeom>
          <a:noFill/>
          <a:ln/>
        </p:spPr>
        <p:txBody>
          <a:bodyPr wrap="square" lIns="0" tIns="0" rIns="0" bIns="0" rtlCol="0" anchor="t"/>
          <a:lstStyle/>
          <a:p>
            <a:pPr indent="0" marL="0">
              <a:lnSpc>
                <a:spcPts val="1680"/>
              </a:lnSpc>
              <a:buNone/>
            </a:pPr>
            <a:r>
              <a:rPr lang="en-US" sz="960" dirty="0">
                <a:solidFill>
                  <a:srgbClr val="F4F6FA"/>
                </a:solidFill>
                <a:latin typeface="Courier New" pitchFamily="34" charset="0"/>
                <a:ea typeface="Courier New" pitchFamily="34" charset="-122"/>
                <a:cs typeface="Courier New" pitchFamily="34" charset="-120"/>
              </a:rPr>
              <a:t>~/.hermes/</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config.yaml</a:t>
            </a:r>
            <a:r>
              <a:rPr lang="en-US" sz="840" dirty="0">
                <a:solidFill>
                  <a:srgbClr val="4C5464"/>
                </a:solidFill>
                <a:latin typeface="Courier New" pitchFamily="34" charset="0"/>
                <a:ea typeface="Courier New" pitchFamily="34" charset="-122"/>
                <a:cs typeface="Courier New" pitchFamily="34" charset="-120"/>
              </a:rPr>
              <a:t>  model, terminal, TTS, compression, dll</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.env</a:t>
            </a:r>
            <a:r>
              <a:rPr lang="en-US" sz="840" dirty="0">
                <a:solidFill>
                  <a:srgbClr val="4C5464"/>
                </a:solidFill>
                <a:latin typeface="Courier New" pitchFamily="34" charset="0"/>
                <a:ea typeface="Courier New" pitchFamily="34" charset="-122"/>
                <a:cs typeface="Courier New" pitchFamily="34" charset="-120"/>
              </a:rPr>
              <a:t>  API key dan secret</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auth.json</a:t>
            </a:r>
            <a:r>
              <a:rPr lang="en-US" sz="840" dirty="0">
                <a:solidFill>
                  <a:srgbClr val="4C5464"/>
                </a:solidFill>
                <a:latin typeface="Courier New" pitchFamily="34" charset="0"/>
                <a:ea typeface="Courier New" pitchFamily="34" charset="-122"/>
                <a:cs typeface="Courier New" pitchFamily="34" charset="-120"/>
              </a:rPr>
              <a:t>  kredensial provider OAuth</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SOUL.md</a:t>
            </a:r>
            <a:r>
              <a:rPr lang="en-US" sz="840" dirty="0">
                <a:solidFill>
                  <a:srgbClr val="4C5464"/>
                </a:solidFill>
                <a:latin typeface="Courier New" pitchFamily="34" charset="0"/>
                <a:ea typeface="Courier New" pitchFamily="34" charset="-122"/>
                <a:cs typeface="Courier New" pitchFamily="34" charset="-120"/>
              </a:rPr>
              <a:t>  identitas utama agent — slot #1 system prompt</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memories/</a:t>
            </a:r>
            <a:r>
              <a:rPr lang="en-US" sz="840" dirty="0">
                <a:solidFill>
                  <a:srgbClr val="4C5464"/>
                </a:solidFill>
                <a:latin typeface="Courier New" pitchFamily="34" charset="0"/>
                <a:ea typeface="Courier New" pitchFamily="34" charset="-122"/>
                <a:cs typeface="Courier New" pitchFamily="34" charset="-120"/>
              </a:rPr>
              <a:t>  MEMORY.md, USER.md</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skills/</a:t>
            </a:r>
            <a:r>
              <a:rPr lang="en-US" sz="840" dirty="0">
                <a:solidFill>
                  <a:srgbClr val="4C5464"/>
                </a:solidFill>
                <a:latin typeface="Courier New" pitchFamily="34" charset="0"/>
                <a:ea typeface="Courier New" pitchFamily="34" charset="-122"/>
                <a:cs typeface="Courier New" pitchFamily="34" charset="-120"/>
              </a:rPr>
              <a:t>  dikelola lewat tool skill_manage</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cron/</a:t>
            </a:r>
            <a:r>
              <a:rPr lang="en-US" sz="840" dirty="0">
                <a:solidFill>
                  <a:srgbClr val="4C5464"/>
                </a:solidFill>
                <a:latin typeface="Courier New" pitchFamily="34" charset="0"/>
                <a:ea typeface="Courier New" pitchFamily="34" charset="-122"/>
                <a:cs typeface="Courier New" pitchFamily="34" charset="-120"/>
              </a:rPr>
              <a:t>  job terjadwal</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sessions/</a:t>
            </a:r>
            <a:r>
              <a:rPr lang="en-US" sz="840" dirty="0">
                <a:solidFill>
                  <a:srgbClr val="4C5464"/>
                </a:solidFill>
                <a:latin typeface="Courier New" pitchFamily="34" charset="0"/>
                <a:ea typeface="Courier New" pitchFamily="34" charset="-122"/>
                <a:cs typeface="Courier New" pitchFamily="34" charset="-120"/>
              </a:rPr>
              <a:t>  sesi gateway</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logs/</a:t>
            </a:r>
            <a:r>
              <a:rPr lang="en-US" sz="840" dirty="0">
                <a:solidFill>
                  <a:srgbClr val="4C5464"/>
                </a:solidFill>
                <a:latin typeface="Courier New" pitchFamily="34" charset="0"/>
                <a:ea typeface="Courier New" pitchFamily="34" charset="-122"/>
                <a:cs typeface="Courier New" pitchFamily="34" charset="-120"/>
              </a:rPr>
              <a:t>  errors.log, gateway.log — secret diredaksi otomatis</a:t>
            </a:r>
            <a:endParaRPr lang="en-US" sz="960" dirty="0"/>
          </a:p>
        </p:txBody>
      </p:sp>
      <p:sp>
        <p:nvSpPr>
          <p:cNvPr id="6" name="Text 4"/>
          <p:cNvSpPr txBox="1"/>
          <p:nvPr/>
        </p:nvSpPr>
        <p:spPr>
          <a:xfrm>
            <a:off x="731520" y="3955054"/>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Kalau Hermes dipasang sebagai root, layout-nya berbeda: kode di </a:t>
            </a:r>
            <a:br/>
            <a:r>
              <a:rPr lang="en-US" sz="1320" dirty="0">
                <a:solidFill>
                  <a:srgbClr val="7B8494"/>
                </a:solidFill>
                <a:latin typeface="Arial" pitchFamily="34" charset="0"/>
                <a:ea typeface="Arial" pitchFamily="34" charset="-122"/>
                <a:cs typeface="Arial" pitchFamily="34" charset="-120"/>
              </a:rPr>
              <a:t>/usr/local/lib/hermes-agent/, binary di /usr/local/bin/hermes, data di </a:t>
            </a:r>
            <a:br/>
            <a:r>
              <a:rPr lang="en-US" sz="1320" dirty="0">
                <a:solidFill>
                  <a:srgbClr val="7B8494"/>
                </a:solidFill>
                <a:latin typeface="Arial" pitchFamily="34" charset="0"/>
                <a:ea typeface="Arial" pitchFamily="34" charset="-122"/>
                <a:cs typeface="Arial" pitchFamily="34" charset="-120"/>
              </a:rPr>
              <a:t>/root/.hermes/ (atau $HERMES_HOME).</a:t>
            </a:r>
            <a:endParaRPr lang="en-US" sz="1320" dirty="0"/>
          </a:p>
        </p:txBody>
      </p:sp>
      <p:sp>
        <p:nvSpPr>
          <p:cNvPr id="7" name="Shape 5"/>
          <p:cNvSpPr/>
          <p:nvPr/>
        </p:nvSpPr>
        <p:spPr>
          <a:xfrm>
            <a:off x="731520" y="4978359"/>
            <a:ext cx="10728930" cy="854964"/>
          </a:xfrm>
          <a:prstGeom prst="roundRect">
            <a:avLst>
              <a:gd name="adj" fmla="val 10695"/>
            </a:avLst>
          </a:prstGeom>
          <a:solidFill>
            <a:srgbClr val="06070A"/>
          </a:solidFill>
          <a:ln w="7620">
            <a:solidFill>
              <a:srgbClr val="1D1E21"/>
            </a:solidFill>
            <a:prstDash val="solid"/>
          </a:ln>
        </p:spPr>
      </p:sp>
      <p:sp>
        <p:nvSpPr>
          <p:cNvPr id="8" name="Shape 6"/>
          <p:cNvSpPr/>
          <p:nvPr/>
        </p:nvSpPr>
        <p:spPr>
          <a:xfrm>
            <a:off x="739110" y="4986040"/>
            <a:ext cx="10713750" cy="268194"/>
          </a:xfrm>
          <a:prstGeom prst="roundRect">
            <a:avLst>
              <a:gd name="adj" fmla="val 31265"/>
            </a:avLst>
          </a:prstGeom>
          <a:solidFill>
            <a:srgbClr val="0E0F12"/>
          </a:solidFill>
          <a:ln/>
        </p:spPr>
      </p:sp>
      <p:sp>
        <p:nvSpPr>
          <p:cNvPr id="9" name="Shape 7"/>
          <p:cNvSpPr/>
          <p:nvPr/>
        </p:nvSpPr>
        <p:spPr>
          <a:xfrm>
            <a:off x="739110" y="5116342"/>
            <a:ext cx="10713750" cy="137892"/>
          </a:xfrm>
          <a:prstGeom prst="rect">
            <a:avLst/>
          </a:prstGeom>
          <a:solidFill>
            <a:srgbClr val="0E0F12"/>
          </a:solidFill>
          <a:ln/>
        </p:spPr>
      </p:sp>
      <p:sp>
        <p:nvSpPr>
          <p:cNvPr id="10" name="Shape 8"/>
          <p:cNvSpPr/>
          <p:nvPr/>
        </p:nvSpPr>
        <p:spPr>
          <a:xfrm>
            <a:off x="731520" y="5254234"/>
            <a:ext cx="10728930" cy="0"/>
          </a:xfrm>
          <a:prstGeom prst="line">
            <a:avLst/>
          </a:prstGeom>
          <a:noFill/>
          <a:ln w="7620">
            <a:solidFill>
              <a:srgbClr val="1D1E21"/>
            </a:solidFill>
            <a:prstDash val="solid"/>
          </a:ln>
        </p:spPr>
      </p:sp>
      <p:sp>
        <p:nvSpPr>
          <p:cNvPr id="11" name="Text 9"/>
          <p:cNvSpPr txBox="1"/>
          <p:nvPr/>
        </p:nvSpPr>
        <p:spPr>
          <a:xfrm>
            <a:off x="838230" y="5046939"/>
            <a:ext cx="153701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melihat isinya sendiri</a:t>
            </a:r>
            <a:endParaRPr lang="en-US" sz="780" dirty="0"/>
          </a:p>
        </p:txBody>
      </p:sp>
      <p:sp>
        <p:nvSpPr>
          <p:cNvPr id="12" name="Shape 10"/>
          <p:cNvSpPr/>
          <p:nvPr/>
        </p:nvSpPr>
        <p:spPr>
          <a:xfrm>
            <a:off x="2315718" y="5046574"/>
            <a:ext cx="383408" cy="139446"/>
          </a:xfrm>
          <a:prstGeom prst="roundRect">
            <a:avLst>
              <a:gd name="adj" fmla="val 50033"/>
            </a:avLst>
          </a:prstGeom>
          <a:solidFill>
            <a:srgbClr val="181D2D"/>
          </a:solidFill>
          <a:ln/>
        </p:spPr>
      </p:sp>
      <p:sp>
        <p:nvSpPr>
          <p:cNvPr id="13" name="Text 11"/>
          <p:cNvSpPr txBox="1"/>
          <p:nvPr/>
        </p:nvSpPr>
        <p:spPr>
          <a:xfrm>
            <a:off x="2305202" y="5061844"/>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4" name="Text 12"/>
          <p:cNvSpPr txBox="1"/>
          <p:nvPr/>
        </p:nvSpPr>
        <p:spPr>
          <a:xfrm>
            <a:off x="853410" y="5360944"/>
            <a:ext cx="10485150" cy="38862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ls -la ~/.hermes/</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cat ~/.hermes/config.yaml</a:t>
            </a:r>
            <a:endParaRPr lang="en-US" sz="900" dirty="0"/>
          </a:p>
        </p:txBody>
      </p:sp>
      <p:sp>
        <p:nvSpPr>
          <p:cNvPr id="15" name="Text 1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17 / 61 · DETAIL</a:t>
            </a:r>
            <a:endParaRPr lang="en-US" sz="78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731520" y="1631472"/>
            <a:ext cx="198150" cy="0"/>
          </a:xfrm>
          <a:prstGeom prst="line">
            <a:avLst/>
          </a:prstGeom>
          <a:noFill/>
          <a:ln w="7620">
            <a:solidFill>
              <a:srgbClr val="323C5E"/>
            </a:solidFill>
            <a:prstDash val="solid"/>
          </a:ln>
        </p:spPr>
      </p:sp>
      <p:sp>
        <p:nvSpPr>
          <p:cNvPr id="3" name="Text 1"/>
          <p:cNvSpPr txBox="1"/>
          <p:nvPr/>
        </p:nvSpPr>
        <p:spPr>
          <a:xfrm>
            <a:off x="1021110" y="156060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03 · CONNECT &amp; START</a:t>
            </a:r>
            <a:endParaRPr lang="en-US" sz="900" dirty="0"/>
          </a:p>
        </p:txBody>
      </p:sp>
      <p:sp>
        <p:nvSpPr>
          <p:cNvPr id="4" name="Text 2"/>
          <p:cNvSpPr txBox="1"/>
          <p:nvPr/>
        </p:nvSpPr>
        <p:spPr>
          <a:xfrm>
            <a:off x="731520" y="195297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Secret dan setting tidak </a:t>
            </a:r>
            <a:br/>
            <a:r>
              <a:rPr lang="en-US" sz="4800" b="1" spc="-96" kern="0" dirty="0">
                <a:solidFill>
                  <a:srgbClr val="F4F6FA"/>
                </a:solidFill>
                <a:latin typeface="Arial" pitchFamily="34" charset="0"/>
                <a:ea typeface="Arial" pitchFamily="34" charset="-122"/>
                <a:cs typeface="Arial" pitchFamily="34" charset="-120"/>
              </a:rPr>
              <a:t>tinggal bersama.</a:t>
            </a:r>
            <a:endParaRPr lang="en-US" sz="4800" dirty="0"/>
          </a:p>
        </p:txBody>
      </p:sp>
      <p:sp>
        <p:nvSpPr>
          <p:cNvPr id="5" name="Text 3"/>
          <p:cNvSpPr txBox="1"/>
          <p:nvPr/>
        </p:nvSpPr>
        <p:spPr>
          <a:xfrm>
            <a:off x="73152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CONFIG.YAML — SETTING</a:t>
            </a:r>
            <a:endParaRPr lang="en-US" sz="840" dirty="0"/>
          </a:p>
        </p:txBody>
      </p:sp>
      <p:sp>
        <p:nvSpPr>
          <p:cNvPr id="6" name="Shape 4"/>
          <p:cNvSpPr/>
          <p:nvPr/>
        </p:nvSpPr>
        <p:spPr>
          <a:xfrm>
            <a:off x="731520" y="3870838"/>
            <a:ext cx="38130" cy="38130"/>
          </a:xfrm>
          <a:prstGeom prst="ellipse">
            <a:avLst/>
          </a:prstGeom>
          <a:solidFill>
            <a:srgbClr val="2F3032"/>
          </a:solidFill>
          <a:ln/>
        </p:spPr>
      </p:sp>
      <p:sp>
        <p:nvSpPr>
          <p:cNvPr id="7" name="Text 5"/>
          <p:cNvSpPr txBox="1"/>
          <p:nvPr/>
        </p:nvSpPr>
        <p:spPr>
          <a:xfrm>
            <a:off x="86109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Model dan provider</a:t>
            </a:r>
            <a:endParaRPr lang="en-US" sz="1140" dirty="0"/>
          </a:p>
        </p:txBody>
      </p:sp>
      <p:sp>
        <p:nvSpPr>
          <p:cNvPr id="8" name="Shape 6"/>
          <p:cNvSpPr/>
          <p:nvPr/>
        </p:nvSpPr>
        <p:spPr>
          <a:xfrm>
            <a:off x="731520" y="4164909"/>
            <a:ext cx="38130" cy="38130"/>
          </a:xfrm>
          <a:prstGeom prst="ellipse">
            <a:avLst/>
          </a:prstGeom>
          <a:solidFill>
            <a:srgbClr val="2F3032"/>
          </a:solidFill>
          <a:ln/>
        </p:spPr>
      </p:sp>
      <p:sp>
        <p:nvSpPr>
          <p:cNvPr id="9" name="Text 7"/>
          <p:cNvSpPr txBox="1"/>
          <p:nvPr/>
        </p:nvSpPr>
        <p:spPr>
          <a:xfrm>
            <a:off x="86109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Terminal backend, compression, batas memory</a:t>
            </a:r>
            <a:endParaRPr lang="en-US" sz="1140" dirty="0"/>
          </a:p>
        </p:txBody>
      </p:sp>
      <p:sp>
        <p:nvSpPr>
          <p:cNvPr id="10" name="Shape 8"/>
          <p:cNvSpPr/>
          <p:nvPr/>
        </p:nvSpPr>
        <p:spPr>
          <a:xfrm>
            <a:off x="731520" y="4459072"/>
            <a:ext cx="38130" cy="38130"/>
          </a:xfrm>
          <a:prstGeom prst="ellipse">
            <a:avLst/>
          </a:prstGeom>
          <a:solidFill>
            <a:srgbClr val="2F3032"/>
          </a:solidFill>
          <a:ln/>
        </p:spPr>
      </p:sp>
      <p:sp>
        <p:nvSpPr>
          <p:cNvPr id="11" name="Text 9"/>
          <p:cNvSpPr txBox="1"/>
          <p:nvPr/>
        </p:nvSpPr>
        <p:spPr>
          <a:xfrm>
            <a:off x="86109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Toolset yang aktif</a:t>
            </a:r>
            <a:endParaRPr lang="en-US" sz="1140" dirty="0"/>
          </a:p>
        </p:txBody>
      </p:sp>
      <p:sp>
        <p:nvSpPr>
          <p:cNvPr id="12" name="Shape 10"/>
          <p:cNvSpPr/>
          <p:nvPr/>
        </p:nvSpPr>
        <p:spPr>
          <a:xfrm>
            <a:off x="731520" y="4753234"/>
            <a:ext cx="38130" cy="38130"/>
          </a:xfrm>
          <a:prstGeom prst="ellipse">
            <a:avLst/>
          </a:prstGeom>
          <a:solidFill>
            <a:srgbClr val="2F3032"/>
          </a:solidFill>
          <a:ln/>
        </p:spPr>
      </p:sp>
      <p:sp>
        <p:nvSpPr>
          <p:cNvPr id="13" name="Text 11"/>
          <p:cNvSpPr txBox="1"/>
          <p:nvPr/>
        </p:nvSpPr>
        <p:spPr>
          <a:xfrm>
            <a:off x="861090" y="46680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Boleh dibaca siapa pun yang punya akses</a:t>
            </a:r>
            <a:endParaRPr lang="en-US" sz="1140" dirty="0"/>
          </a:p>
        </p:txBody>
      </p:sp>
      <p:sp>
        <p:nvSpPr>
          <p:cNvPr id="14" name="Shape 12"/>
          <p:cNvSpPr/>
          <p:nvPr/>
        </p:nvSpPr>
        <p:spPr>
          <a:xfrm>
            <a:off x="6092190" y="3489168"/>
            <a:ext cx="0" cy="1381476"/>
          </a:xfrm>
          <a:prstGeom prst="line">
            <a:avLst/>
          </a:prstGeom>
          <a:noFill/>
          <a:ln w="7620">
            <a:solidFill>
              <a:srgbClr val="2F3032"/>
            </a:solidFill>
            <a:prstDash val="solid"/>
          </a:ln>
        </p:spPr>
      </p:sp>
      <p:sp>
        <p:nvSpPr>
          <p:cNvPr id="15" name="Text 13"/>
          <p:cNvSpPr txBox="1"/>
          <p:nvPr/>
        </p:nvSpPr>
        <p:spPr>
          <a:xfrm>
            <a:off x="640464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.ENV — SECRET</a:t>
            </a:r>
            <a:endParaRPr lang="en-US" sz="840" dirty="0"/>
          </a:p>
        </p:txBody>
      </p:sp>
      <p:sp>
        <p:nvSpPr>
          <p:cNvPr id="16" name="Shape 14"/>
          <p:cNvSpPr/>
          <p:nvPr/>
        </p:nvSpPr>
        <p:spPr>
          <a:xfrm>
            <a:off x="6404640" y="3870838"/>
            <a:ext cx="38130" cy="38130"/>
          </a:xfrm>
          <a:prstGeom prst="ellipse">
            <a:avLst/>
          </a:prstGeom>
          <a:solidFill>
            <a:srgbClr val="2F3032"/>
          </a:solidFill>
          <a:ln/>
        </p:spPr>
      </p:sp>
      <p:sp>
        <p:nvSpPr>
          <p:cNvPr id="17" name="Text 15"/>
          <p:cNvSpPr txBox="1"/>
          <p:nvPr/>
        </p:nvSpPr>
        <p:spPr>
          <a:xfrm>
            <a:off x="653412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API key</a:t>
            </a:r>
            <a:endParaRPr lang="en-US" sz="1140" dirty="0"/>
          </a:p>
        </p:txBody>
      </p:sp>
      <p:sp>
        <p:nvSpPr>
          <p:cNvPr id="18" name="Shape 16"/>
          <p:cNvSpPr/>
          <p:nvPr/>
        </p:nvSpPr>
        <p:spPr>
          <a:xfrm>
            <a:off x="6404640" y="4164909"/>
            <a:ext cx="38130" cy="38130"/>
          </a:xfrm>
          <a:prstGeom prst="ellipse">
            <a:avLst/>
          </a:prstGeom>
          <a:solidFill>
            <a:srgbClr val="2F3032"/>
          </a:solidFill>
          <a:ln/>
        </p:spPr>
      </p:sp>
      <p:sp>
        <p:nvSpPr>
          <p:cNvPr id="19" name="Text 17"/>
          <p:cNvSpPr txBox="1"/>
          <p:nvPr/>
        </p:nvSpPr>
        <p:spPr>
          <a:xfrm>
            <a:off x="653412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Token bot, password</a:t>
            </a:r>
            <a:endParaRPr lang="en-US" sz="1140" dirty="0"/>
          </a:p>
        </p:txBody>
      </p:sp>
      <p:sp>
        <p:nvSpPr>
          <p:cNvPr id="20" name="Shape 18"/>
          <p:cNvSpPr/>
          <p:nvPr/>
        </p:nvSpPr>
        <p:spPr>
          <a:xfrm>
            <a:off x="6404640" y="4459072"/>
            <a:ext cx="38130" cy="38130"/>
          </a:xfrm>
          <a:prstGeom prst="ellipse">
            <a:avLst/>
          </a:prstGeom>
          <a:solidFill>
            <a:srgbClr val="2F3032"/>
          </a:solidFill>
          <a:ln/>
        </p:spPr>
      </p:sp>
      <p:sp>
        <p:nvSpPr>
          <p:cNvPr id="21" name="Text 19"/>
          <p:cNvSpPr txBox="1"/>
          <p:nvPr/>
        </p:nvSpPr>
        <p:spPr>
          <a:xfrm>
            <a:off x="653412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Tidak masuk ke log — diredaksi otomatis</a:t>
            </a:r>
            <a:endParaRPr lang="en-US" sz="1140" dirty="0"/>
          </a:p>
        </p:txBody>
      </p:sp>
      <p:sp>
        <p:nvSpPr>
          <p:cNvPr id="22" name="Shape 20"/>
          <p:cNvSpPr/>
          <p:nvPr/>
        </p:nvSpPr>
        <p:spPr>
          <a:xfrm>
            <a:off x="6404640" y="4753234"/>
            <a:ext cx="38130" cy="38130"/>
          </a:xfrm>
          <a:prstGeom prst="ellipse">
            <a:avLst/>
          </a:prstGeom>
          <a:solidFill>
            <a:srgbClr val="2F3032"/>
          </a:solidFill>
          <a:ln/>
        </p:spPr>
      </p:sp>
      <p:sp>
        <p:nvSpPr>
          <p:cNvPr id="23" name="Text 21"/>
          <p:cNvSpPr txBox="1"/>
          <p:nvPr/>
        </p:nvSpPr>
        <p:spPr>
          <a:xfrm>
            <a:off x="6534120" y="46680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Tidak pernah ikut dibagikan</a:t>
            </a:r>
            <a:endParaRPr lang="en-US" sz="1140" dirty="0"/>
          </a:p>
        </p:txBody>
      </p:sp>
      <p:sp>
        <p:nvSpPr>
          <p:cNvPr id="24" name="Text 22"/>
          <p:cNvSpPr txBox="1"/>
          <p:nvPr/>
        </p:nvSpPr>
        <p:spPr>
          <a:xfrm>
            <a:off x="731520" y="511451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hermes config set merutekan sendiri: API key ke .env, sisanya ke config.yaml.</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18 / 61</a:t>
            </a:r>
            <a:endParaRPr lang="en-US" sz="78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18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Perintah config</a:t>
            </a:r>
            <a:endParaRPr lang="en-US" sz="2592"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PERINTAH</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FUNGSI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hermes config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Lihat konfigurasi sekarang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hermes config edit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Buka config.yaml di editor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hermes config get KEY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Cetak satu nilai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hermes config set KEY VAL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Set satu nilai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hermes config unset KEY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Hapus nilai yang di-set user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hermes config check</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Cek opsi yang hilang setelah update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hermes config migrate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Tambahkan opsi yang hilang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18 / 61 · DETAIL</a:t>
            </a:r>
            <a:endParaRPr lang="en-US" sz="78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18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Perintah config (lanjutan)</a:t>
            </a:r>
            <a:endParaRPr lang="en-US" sz="2592" dirty="0"/>
          </a:p>
        </p:txBody>
      </p:sp>
      <p:sp>
        <p:nvSpPr>
          <p:cNvPr id="5" name="Shape 3"/>
          <p:cNvSpPr/>
          <p:nvPr/>
        </p:nvSpPr>
        <p:spPr>
          <a:xfrm>
            <a:off x="731520" y="1577614"/>
            <a:ext cx="10728930" cy="1716329"/>
          </a:xfrm>
          <a:prstGeom prst="roundRect">
            <a:avLst>
              <a:gd name="adj" fmla="val 5168"/>
            </a:avLst>
          </a:prstGeom>
          <a:solidFill>
            <a:srgbClr val="06070A"/>
          </a:solidFill>
          <a:ln w="7620">
            <a:solidFill>
              <a:srgbClr val="1D1E21"/>
            </a:solidFill>
            <a:prstDash val="solid"/>
          </a:ln>
        </p:spPr>
      </p:sp>
      <p:sp>
        <p:nvSpPr>
          <p:cNvPr id="6" name="Shape 4"/>
          <p:cNvSpPr/>
          <p:nvPr/>
        </p:nvSpPr>
        <p:spPr>
          <a:xfrm>
            <a:off x="739110" y="1585204"/>
            <a:ext cx="10713750" cy="259964"/>
          </a:xfrm>
          <a:prstGeom prst="roundRect">
            <a:avLst>
              <a:gd name="adj" fmla="val 31270"/>
            </a:avLst>
          </a:prstGeom>
          <a:solidFill>
            <a:srgbClr val="0E0F12"/>
          </a:solidFill>
          <a:ln/>
        </p:spPr>
      </p:sp>
      <p:sp>
        <p:nvSpPr>
          <p:cNvPr id="7" name="Shape 5"/>
          <p:cNvSpPr/>
          <p:nvPr/>
        </p:nvSpPr>
        <p:spPr>
          <a:xfrm>
            <a:off x="739110" y="1711391"/>
            <a:ext cx="10713750" cy="133777"/>
          </a:xfrm>
          <a:prstGeom prst="rect">
            <a:avLst/>
          </a:prstGeom>
          <a:solidFill>
            <a:srgbClr val="0E0F12"/>
          </a:solidFill>
          <a:ln/>
        </p:spPr>
      </p:sp>
      <p:sp>
        <p:nvSpPr>
          <p:cNvPr id="8" name="Shape 6"/>
          <p:cNvSpPr/>
          <p:nvPr/>
        </p:nvSpPr>
        <p:spPr>
          <a:xfrm>
            <a:off x="731520" y="1845168"/>
            <a:ext cx="10728930" cy="0"/>
          </a:xfrm>
          <a:prstGeom prst="line">
            <a:avLst/>
          </a:prstGeom>
          <a:noFill/>
          <a:ln w="7620">
            <a:solidFill>
              <a:srgbClr val="1D1E21"/>
            </a:solidFill>
            <a:prstDash val="solid"/>
          </a:ln>
        </p:spPr>
      </p:sp>
      <p:sp>
        <p:nvSpPr>
          <p:cNvPr id="9" name="Text 7"/>
          <p:cNvSpPr txBox="1"/>
          <p:nvPr/>
        </p:nvSpPr>
        <p:spPr>
          <a:xfrm>
            <a:off x="835030" y="1644091"/>
            <a:ext cx="463326" cy="153711"/>
          </a:xfrm>
          <a:prstGeom prst="rect">
            <a:avLst/>
          </a:prstGeom>
          <a:noFill/>
          <a:ln/>
        </p:spPr>
        <p:txBody>
          <a:bodyPr wrap="square" lIns="0" tIns="0" rIns="0" bIns="0" rtlCol="0" anchor="t"/>
          <a:lstStyle/>
          <a:p>
            <a:pPr algn="l" indent="0" marL="0">
              <a:lnSpc>
                <a:spcPts val="1059"/>
              </a:lnSpc>
              <a:buNone/>
            </a:pPr>
            <a:r>
              <a:rPr lang="en-US" sz="757" dirty="0">
                <a:solidFill>
                  <a:srgbClr val="B9C0CD"/>
                </a:solidFill>
                <a:latin typeface="Courier New" pitchFamily="34" charset="0"/>
                <a:ea typeface="Courier New" pitchFamily="34" charset="-122"/>
                <a:cs typeface="Courier New" pitchFamily="34" charset="-120"/>
              </a:rPr>
              <a:t>contoh</a:t>
            </a:r>
            <a:endParaRPr lang="en-US" sz="757" dirty="0"/>
          </a:p>
        </p:txBody>
      </p:sp>
      <p:sp>
        <p:nvSpPr>
          <p:cNvPr id="10" name="Shape 8"/>
          <p:cNvSpPr/>
          <p:nvPr/>
        </p:nvSpPr>
        <p:spPr>
          <a:xfrm>
            <a:off x="1290401" y="1643725"/>
            <a:ext cx="372801" cy="135240"/>
          </a:xfrm>
          <a:prstGeom prst="roundRect">
            <a:avLst>
              <a:gd name="adj" fmla="val 50034"/>
            </a:avLst>
          </a:prstGeom>
          <a:solidFill>
            <a:srgbClr val="181D2D"/>
          </a:solidFill>
          <a:ln/>
        </p:spPr>
      </p:sp>
      <p:sp>
        <p:nvSpPr>
          <p:cNvPr id="11" name="Text 9"/>
          <p:cNvSpPr txBox="1"/>
          <p:nvPr/>
        </p:nvSpPr>
        <p:spPr>
          <a:xfrm>
            <a:off x="1279977" y="1658539"/>
            <a:ext cx="393649" cy="121981"/>
          </a:xfrm>
          <a:prstGeom prst="rect">
            <a:avLst/>
          </a:prstGeom>
          <a:noFill/>
          <a:ln/>
        </p:spPr>
        <p:txBody>
          <a:bodyPr wrap="square" lIns="0" tIns="0" rIns="0" bIns="0" rtlCol="0" anchor="t"/>
          <a:lstStyle/>
          <a:p>
            <a:pPr algn="ctr" indent="0" marL="0">
              <a:lnSpc>
                <a:spcPts val="832"/>
              </a:lnSpc>
              <a:buNone/>
            </a:pPr>
            <a:r>
              <a:rPr lang="en-US" sz="640" spc="51" kern="0" dirty="0">
                <a:solidFill>
                  <a:srgbClr val="7F9CFF"/>
                </a:solidFill>
                <a:latin typeface="Courier New" pitchFamily="34" charset="0"/>
                <a:ea typeface="Courier New" pitchFamily="34" charset="-122"/>
                <a:cs typeface="Courier New" pitchFamily="34" charset="-120"/>
              </a:rPr>
              <a:t>BASH</a:t>
            </a:r>
            <a:endParaRPr lang="en-US" sz="640" dirty="0"/>
          </a:p>
        </p:txBody>
      </p:sp>
      <p:sp>
        <p:nvSpPr>
          <p:cNvPr id="12" name="Text 10"/>
          <p:cNvSpPr txBox="1"/>
          <p:nvPr/>
        </p:nvSpPr>
        <p:spPr>
          <a:xfrm>
            <a:off x="849752" y="1948678"/>
            <a:ext cx="10492466" cy="1263975"/>
          </a:xfrm>
          <a:prstGeom prst="rect">
            <a:avLst/>
          </a:prstGeom>
          <a:noFill/>
          <a:ln/>
        </p:spPr>
        <p:txBody>
          <a:bodyPr wrap="square" lIns="0" tIns="0" rIns="0" bIns="0" rtlCol="0" anchor="t"/>
          <a:lstStyle/>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hermes config get model</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hermes config set model anthropic/claude-opus-4</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hermes config set terminal.backend docker</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hermes config unset terminal.backend</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 </a:t>
            </a:r>
            <a:endParaRPr lang="en-US" sz="873" dirty="0"/>
          </a:p>
          <a:p>
            <a:pPr indent="0" marL="0">
              <a:lnSpc>
                <a:spcPts val="1397"/>
              </a:lnSpc>
              <a:buNone/>
            </a:pPr>
            <a:r>
              <a:rPr lang="en-US" sz="873" dirty="0">
                <a:solidFill>
                  <a:srgbClr val="4C5464"/>
                </a:solidFill>
                <a:latin typeface="Courier New" pitchFamily="34" charset="0"/>
                <a:ea typeface="Courier New" pitchFamily="34" charset="-122"/>
                <a:cs typeface="Courier New" pitchFamily="34" charset="-120"/>
              </a:rPr>
              <a:t># API key: otomatis dirutekan ke .env, bukan config.yaml</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hermes config set OPENROUTER_API_KEY sk-or-...</a:t>
            </a:r>
            <a:endParaRPr lang="en-US" sz="873" dirty="0"/>
          </a:p>
        </p:txBody>
      </p:sp>
      <p:sp>
        <p:nvSpPr>
          <p:cNvPr id="13" name="Shape 11"/>
          <p:cNvSpPr/>
          <p:nvPr/>
        </p:nvSpPr>
        <p:spPr>
          <a:xfrm>
            <a:off x="731520" y="3530407"/>
            <a:ext cx="10728930" cy="1554389"/>
          </a:xfrm>
          <a:prstGeom prst="roundRect">
            <a:avLst>
              <a:gd name="adj" fmla="val 5706"/>
            </a:avLst>
          </a:prstGeom>
          <a:solidFill>
            <a:srgbClr val="132420"/>
          </a:solidFill>
          <a:ln w="7620">
            <a:solidFill>
              <a:srgbClr val="1D1E21"/>
            </a:solidFill>
            <a:prstDash val="solid"/>
          </a:ln>
        </p:spPr>
      </p:sp>
      <p:sp>
        <p:nvSpPr>
          <p:cNvPr id="14" name="Shape 12"/>
          <p:cNvSpPr/>
          <p:nvPr/>
        </p:nvSpPr>
        <p:spPr>
          <a:xfrm>
            <a:off x="731520" y="3570275"/>
            <a:ext cx="14813" cy="1474561"/>
          </a:xfrm>
          <a:prstGeom prst="rect">
            <a:avLst/>
          </a:prstGeom>
          <a:solidFill>
            <a:srgbClr val="62DFB0"/>
          </a:solidFill>
          <a:ln/>
        </p:spPr>
      </p:sp>
      <p:sp>
        <p:nvSpPr>
          <p:cNvPr id="15" name="Text 13"/>
          <p:cNvSpPr txBox="1"/>
          <p:nvPr/>
        </p:nvSpPr>
        <p:spPr>
          <a:xfrm>
            <a:off x="908914" y="3678265"/>
            <a:ext cx="10648737" cy="160386"/>
          </a:xfrm>
          <a:prstGeom prst="rect">
            <a:avLst/>
          </a:prstGeom>
          <a:noFill/>
          <a:ln/>
        </p:spPr>
        <p:txBody>
          <a:bodyPr wrap="square" lIns="0" tIns="0" rIns="0" bIns="0" rtlCol="0" anchor="t"/>
          <a:lstStyle/>
          <a:p>
            <a:pPr algn="l" indent="0" marL="0">
              <a:lnSpc>
                <a:spcPts val="1100"/>
              </a:lnSpc>
              <a:buNone/>
            </a:pPr>
            <a:r>
              <a:rPr lang="en-US" sz="815" b="1" spc="49" kern="0" dirty="0">
                <a:solidFill>
                  <a:srgbClr val="62DFB0"/>
                </a:solidFill>
                <a:latin typeface="Arial" pitchFamily="34" charset="0"/>
                <a:ea typeface="Arial" pitchFamily="34" charset="-122"/>
                <a:cs typeface="Arial" pitchFamily="34" charset="-120"/>
              </a:rPr>
              <a:t>URUTAN PRIORITAS — TERTINGGI DULU</a:t>
            </a:r>
            <a:endParaRPr lang="en-US" sz="815" dirty="0"/>
          </a:p>
        </p:txBody>
      </p:sp>
      <p:sp>
        <p:nvSpPr>
          <p:cNvPr id="16" name="Shape 14"/>
          <p:cNvSpPr/>
          <p:nvPr/>
        </p:nvSpPr>
        <p:spPr>
          <a:xfrm>
            <a:off x="908914" y="3979377"/>
            <a:ext cx="103510" cy="103510"/>
          </a:xfrm>
          <a:prstGeom prst="roundRect">
            <a:avLst>
              <a:gd name="adj" fmla="val 21466"/>
            </a:avLst>
          </a:prstGeom>
          <a:ln w="11430">
            <a:solidFill>
              <a:srgbClr val="62DFB0"/>
            </a:solidFill>
            <a:prstDash val="solid"/>
          </a:ln>
        </p:spPr>
      </p:sp>
      <p:sp>
        <p:nvSpPr>
          <p:cNvPr id="17" name="Text 15"/>
          <p:cNvSpPr txBox="1"/>
          <p:nvPr/>
        </p:nvSpPr>
        <p:spPr>
          <a:xfrm>
            <a:off x="1101120" y="3921404"/>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Argumen CLI</a:t>
            </a:r>
            <a:endParaRPr lang="en-US" sz="1048" dirty="0"/>
          </a:p>
        </p:txBody>
      </p:sp>
      <p:sp>
        <p:nvSpPr>
          <p:cNvPr id="18" name="Shape 16"/>
          <p:cNvSpPr/>
          <p:nvPr/>
        </p:nvSpPr>
        <p:spPr>
          <a:xfrm>
            <a:off x="908914" y="4253606"/>
            <a:ext cx="103510" cy="103510"/>
          </a:xfrm>
          <a:prstGeom prst="roundRect">
            <a:avLst>
              <a:gd name="adj" fmla="val 21466"/>
            </a:avLst>
          </a:prstGeom>
          <a:ln w="11430">
            <a:solidFill>
              <a:srgbClr val="62DFB0"/>
            </a:solidFill>
            <a:prstDash val="solid"/>
          </a:ln>
        </p:spPr>
      </p:sp>
      <p:sp>
        <p:nvSpPr>
          <p:cNvPr id="19" name="Text 17"/>
          <p:cNvSpPr txBox="1"/>
          <p:nvPr/>
        </p:nvSpPr>
        <p:spPr>
          <a:xfrm>
            <a:off x="1101120" y="4195633"/>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config.yaml</a:t>
            </a:r>
            <a:endParaRPr lang="en-US" sz="1048" dirty="0"/>
          </a:p>
        </p:txBody>
      </p:sp>
      <p:sp>
        <p:nvSpPr>
          <p:cNvPr id="20" name="Shape 18"/>
          <p:cNvSpPr/>
          <p:nvPr/>
        </p:nvSpPr>
        <p:spPr>
          <a:xfrm>
            <a:off x="908914" y="4527834"/>
            <a:ext cx="103510" cy="103510"/>
          </a:xfrm>
          <a:prstGeom prst="roundRect">
            <a:avLst>
              <a:gd name="adj" fmla="val 21466"/>
            </a:avLst>
          </a:prstGeom>
          <a:ln w="11430">
            <a:solidFill>
              <a:srgbClr val="62DFB0"/>
            </a:solidFill>
            <a:prstDash val="solid"/>
          </a:ln>
        </p:spPr>
      </p:sp>
      <p:sp>
        <p:nvSpPr>
          <p:cNvPr id="21" name="Text 19"/>
          <p:cNvSpPr txBox="1"/>
          <p:nvPr/>
        </p:nvSpPr>
        <p:spPr>
          <a:xfrm>
            <a:off x="1101120" y="4469862"/>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.env</a:t>
            </a:r>
            <a:endParaRPr lang="en-US" sz="1048" dirty="0"/>
          </a:p>
        </p:txBody>
      </p:sp>
      <p:sp>
        <p:nvSpPr>
          <p:cNvPr id="22" name="Shape 20"/>
          <p:cNvSpPr/>
          <p:nvPr/>
        </p:nvSpPr>
        <p:spPr>
          <a:xfrm>
            <a:off x="908914" y="4802063"/>
            <a:ext cx="103510" cy="103510"/>
          </a:xfrm>
          <a:prstGeom prst="roundRect">
            <a:avLst>
              <a:gd name="adj" fmla="val 21466"/>
            </a:avLst>
          </a:prstGeom>
          <a:ln w="11430">
            <a:solidFill>
              <a:srgbClr val="62DFB0"/>
            </a:solidFill>
            <a:prstDash val="solid"/>
          </a:ln>
        </p:spPr>
      </p:sp>
      <p:sp>
        <p:nvSpPr>
          <p:cNvPr id="23" name="Text 21"/>
          <p:cNvSpPr txBox="1"/>
          <p:nvPr/>
        </p:nvSpPr>
        <p:spPr>
          <a:xfrm>
            <a:off x="1101120" y="4744090"/>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Default bawaan</a:t>
            </a:r>
            <a:endParaRPr lang="en-US" sz="1048" dirty="0"/>
          </a:p>
        </p:txBody>
      </p:sp>
      <p:sp>
        <p:nvSpPr>
          <p:cNvPr id="24" name="Text 22"/>
          <p:cNvSpPr txBox="1"/>
          <p:nvPr/>
        </p:nvSpPr>
        <p:spPr>
          <a:xfrm>
            <a:off x="731520" y="5321351"/>
            <a:ext cx="5848868" cy="788670"/>
          </a:xfrm>
          <a:prstGeom prst="rect">
            <a:avLst/>
          </a:prstGeom>
          <a:noFill/>
          <a:ln/>
        </p:spPr>
        <p:txBody>
          <a:bodyPr wrap="square" lIns="0" tIns="0" rIns="0" bIns="0" rtlCol="0" anchor="t"/>
          <a:lstStyle/>
          <a:p>
            <a:pPr algn="l" indent="0" marL="0">
              <a:lnSpc>
                <a:spcPts val="1985"/>
              </a:lnSpc>
              <a:buNone/>
            </a:pPr>
            <a:r>
              <a:rPr lang="en-US" sz="1280" dirty="0">
                <a:solidFill>
                  <a:srgbClr val="7B8494"/>
                </a:solidFill>
                <a:latin typeface="Arial" pitchFamily="34" charset="0"/>
                <a:ea typeface="Arial" pitchFamily="34" charset="-122"/>
                <a:cs typeface="Arial" pitchFamily="34" charset="-120"/>
              </a:rPr>
              <a:t>Kalau satu setting non-secret ada di dua tempat, config.yaml yang menang. Itu </a:t>
            </a:r>
            <a:br/>
            <a:r>
              <a:rPr lang="en-US" sz="1280" dirty="0">
                <a:solidFill>
                  <a:srgbClr val="7B8494"/>
                </a:solidFill>
                <a:latin typeface="Arial" pitchFamily="34" charset="0"/>
                <a:ea typeface="Arial" pitchFamily="34" charset="-122"/>
                <a:cs typeface="Arial" pitchFamily="34" charset="-120"/>
              </a:rPr>
              <a:t>sebabnya --model pada satu perintah hanya berlaku sekali jalan dan tidak </a:t>
            </a:r>
            <a:br/>
            <a:r>
              <a:rPr lang="en-US" sz="1280" dirty="0">
                <a:solidFill>
                  <a:srgbClr val="7B8494"/>
                </a:solidFill>
                <a:latin typeface="Arial" pitchFamily="34" charset="0"/>
                <a:ea typeface="Arial" pitchFamily="34" charset="-122"/>
                <a:cs typeface="Arial" pitchFamily="34" charset="-120"/>
              </a:rPr>
              <a:t>mengubah default Anda.</a:t>
            </a:r>
            <a:endParaRPr lang="en-US" sz="128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18 / 61 · DETAIL</a:t>
            </a:r>
            <a:endParaRPr lang="en-US" sz="78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731520" y="1753545"/>
            <a:ext cx="198150" cy="0"/>
          </a:xfrm>
          <a:prstGeom prst="line">
            <a:avLst/>
          </a:prstGeom>
          <a:noFill/>
          <a:ln w="7620">
            <a:solidFill>
              <a:srgbClr val="323C5E"/>
            </a:solidFill>
            <a:prstDash val="solid"/>
          </a:ln>
        </p:spPr>
      </p:sp>
      <p:sp>
        <p:nvSpPr>
          <p:cNvPr id="3" name="Text 1"/>
          <p:cNvSpPr txBox="1"/>
          <p:nvPr/>
        </p:nvSpPr>
        <p:spPr>
          <a:xfrm>
            <a:off x="1021110" y="1682679"/>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03 · CONNECT &amp; START</a:t>
            </a:r>
            <a:endParaRPr lang="en-US" sz="900" dirty="0"/>
          </a:p>
        </p:txBody>
      </p:sp>
      <p:sp>
        <p:nvSpPr>
          <p:cNvPr id="4" name="Text 2"/>
          <p:cNvSpPr txBox="1"/>
          <p:nvPr/>
        </p:nvSpPr>
        <p:spPr>
          <a:xfrm>
            <a:off x="731520" y="2075139"/>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Jangan sentuh YAML </a:t>
            </a:r>
            <a:br/>
            <a:r>
              <a:rPr lang="en-US" sz="4800" b="1" spc="-96" kern="0" dirty="0">
                <a:solidFill>
                  <a:srgbClr val="F4F6FA"/>
                </a:solidFill>
                <a:latin typeface="Arial" pitchFamily="34" charset="0"/>
                <a:ea typeface="Arial" pitchFamily="34" charset="-122"/>
                <a:cs typeface="Arial" pitchFamily="34" charset="-120"/>
              </a:rPr>
              <a:t>dengan tangan.</a:t>
            </a:r>
            <a:endParaRPr lang="en-US" sz="4800" dirty="0"/>
          </a:p>
        </p:txBody>
      </p:sp>
      <p:sp>
        <p:nvSpPr>
          <p:cNvPr id="5" name="Text 3"/>
          <p:cNvSpPr txBox="1"/>
          <p:nvPr/>
        </p:nvSpPr>
        <p:spPr>
          <a:xfrm>
            <a:off x="731520" y="3611331"/>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Semua yang perlu Anda atur punya perintahnya sendiri.</a:t>
            </a:r>
            <a:endParaRPr lang="en-US" sz="1320" dirty="0"/>
          </a:p>
        </p:txBody>
      </p:sp>
      <p:sp>
        <p:nvSpPr>
          <p:cNvPr id="6" name="Shape 4"/>
          <p:cNvSpPr/>
          <p:nvPr/>
        </p:nvSpPr>
        <p:spPr>
          <a:xfrm>
            <a:off x="731520" y="4114983"/>
            <a:ext cx="3474720" cy="1060338"/>
          </a:xfrm>
          <a:prstGeom prst="roundRect">
            <a:avLst>
              <a:gd name="adj" fmla="val 10064"/>
            </a:avLst>
          </a:prstGeom>
          <a:solidFill>
            <a:srgbClr val="151618"/>
          </a:solidFill>
          <a:ln w="7620">
            <a:solidFill>
              <a:srgbClr val="1D1E21"/>
            </a:solidFill>
            <a:prstDash val="solid"/>
          </a:ln>
        </p:spPr>
      </p:sp>
      <p:sp>
        <p:nvSpPr>
          <p:cNvPr id="7" name="Text 5"/>
          <p:cNvSpPr txBox="1"/>
          <p:nvPr/>
        </p:nvSpPr>
        <p:spPr>
          <a:xfrm>
            <a:off x="929670" y="4313133"/>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8" name="Text 6"/>
          <p:cNvSpPr txBox="1"/>
          <p:nvPr/>
        </p:nvSpPr>
        <p:spPr>
          <a:xfrm>
            <a:off x="929670" y="4518050"/>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hermes model</a:t>
            </a:r>
            <a:endParaRPr lang="en-US" sz="1260" dirty="0"/>
          </a:p>
        </p:txBody>
      </p:sp>
      <p:sp>
        <p:nvSpPr>
          <p:cNvPr id="9" name="Text 7"/>
          <p:cNvSpPr txBox="1"/>
          <p:nvPr/>
        </p:nvSpPr>
        <p:spPr>
          <a:xfrm>
            <a:off x="929670" y="4794291"/>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Pilih provider dan model, termasuk custom endpoint.</a:t>
            </a:r>
            <a:endParaRPr lang="en-US" sz="960" dirty="0"/>
          </a:p>
        </p:txBody>
      </p:sp>
      <p:sp>
        <p:nvSpPr>
          <p:cNvPr id="10" name="Shape 8"/>
          <p:cNvSpPr/>
          <p:nvPr/>
        </p:nvSpPr>
        <p:spPr>
          <a:xfrm>
            <a:off x="4358670" y="4114983"/>
            <a:ext cx="3474720" cy="1060338"/>
          </a:xfrm>
          <a:prstGeom prst="roundRect">
            <a:avLst>
              <a:gd name="adj" fmla="val 10064"/>
            </a:avLst>
          </a:prstGeom>
          <a:solidFill>
            <a:srgbClr val="151618"/>
          </a:solidFill>
          <a:ln w="7620">
            <a:solidFill>
              <a:srgbClr val="1D1E21"/>
            </a:solidFill>
            <a:prstDash val="solid"/>
          </a:ln>
        </p:spPr>
      </p:sp>
      <p:sp>
        <p:nvSpPr>
          <p:cNvPr id="11" name="Text 9"/>
          <p:cNvSpPr txBox="1"/>
          <p:nvPr/>
        </p:nvSpPr>
        <p:spPr>
          <a:xfrm>
            <a:off x="4556730" y="4313133"/>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2" name="Text 10"/>
          <p:cNvSpPr txBox="1"/>
          <p:nvPr/>
        </p:nvSpPr>
        <p:spPr>
          <a:xfrm>
            <a:off x="4556730" y="4518050"/>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hermes tools</a:t>
            </a:r>
            <a:endParaRPr lang="en-US" sz="1260" dirty="0"/>
          </a:p>
        </p:txBody>
      </p:sp>
      <p:sp>
        <p:nvSpPr>
          <p:cNvPr id="13" name="Text 11"/>
          <p:cNvSpPr txBox="1"/>
          <p:nvPr/>
        </p:nvSpPr>
        <p:spPr>
          <a:xfrm>
            <a:off x="4556730" y="4794291"/>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Atur tool mana yang aktif.</a:t>
            </a:r>
            <a:endParaRPr lang="en-US" sz="960" dirty="0"/>
          </a:p>
        </p:txBody>
      </p:sp>
      <p:sp>
        <p:nvSpPr>
          <p:cNvPr id="14" name="Shape 12"/>
          <p:cNvSpPr/>
          <p:nvPr/>
        </p:nvSpPr>
        <p:spPr>
          <a:xfrm>
            <a:off x="7985730" y="4114983"/>
            <a:ext cx="3474720" cy="1060338"/>
          </a:xfrm>
          <a:prstGeom prst="roundRect">
            <a:avLst>
              <a:gd name="adj" fmla="val 10064"/>
            </a:avLst>
          </a:prstGeom>
          <a:solidFill>
            <a:srgbClr val="151618"/>
          </a:solidFill>
          <a:ln w="7620">
            <a:solidFill>
              <a:srgbClr val="1D1E21"/>
            </a:solidFill>
            <a:prstDash val="solid"/>
          </a:ln>
        </p:spPr>
      </p:sp>
      <p:sp>
        <p:nvSpPr>
          <p:cNvPr id="15" name="Text 13"/>
          <p:cNvSpPr txBox="1"/>
          <p:nvPr/>
        </p:nvSpPr>
        <p:spPr>
          <a:xfrm>
            <a:off x="8183880" y="4313133"/>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6" name="Text 14"/>
          <p:cNvSpPr txBox="1"/>
          <p:nvPr/>
        </p:nvSpPr>
        <p:spPr>
          <a:xfrm>
            <a:off x="8183880" y="4518050"/>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hermes setup</a:t>
            </a:r>
            <a:endParaRPr lang="en-US" sz="1260" dirty="0"/>
          </a:p>
        </p:txBody>
      </p:sp>
      <p:sp>
        <p:nvSpPr>
          <p:cNvPr id="17" name="Text 15"/>
          <p:cNvSpPr txBox="1"/>
          <p:nvPr/>
        </p:nvSpPr>
        <p:spPr>
          <a:xfrm>
            <a:off x="8183880" y="4794291"/>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Wizard lengkap kalau Anda ingin dituntun.</a:t>
            </a:r>
            <a:endParaRPr lang="en-US" sz="960" dirty="0"/>
          </a:p>
        </p:txBody>
      </p:sp>
      <p:sp>
        <p:nvSpPr>
          <p:cNvPr id="18" name="Text 1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19 / 61</a:t>
            </a:r>
            <a:endParaRPr lang="en-US" sz="78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19</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Perintah setup</a:t>
            </a:r>
            <a:endParaRPr lang="en-US" sz="2592" dirty="0"/>
          </a:p>
        </p:txBody>
      </p:sp>
      <p:sp>
        <p:nvSpPr>
          <p:cNvPr id="5" name="Shape 3"/>
          <p:cNvSpPr/>
          <p:nvPr/>
        </p:nvSpPr>
        <p:spPr>
          <a:xfrm>
            <a:off x="731520" y="1577614"/>
            <a:ext cx="10728930" cy="1586484"/>
          </a:xfrm>
          <a:prstGeom prst="roundRect">
            <a:avLst>
              <a:gd name="adj" fmla="val 5764"/>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1404336"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perintah setup resmi</a:t>
            </a:r>
            <a:endParaRPr lang="en-US" sz="780" dirty="0"/>
          </a:p>
        </p:txBody>
      </p:sp>
      <p:sp>
        <p:nvSpPr>
          <p:cNvPr id="10" name="Shape 8"/>
          <p:cNvSpPr/>
          <p:nvPr/>
        </p:nvSpPr>
        <p:spPr>
          <a:xfrm>
            <a:off x="2189714" y="1645737"/>
            <a:ext cx="383408" cy="139446"/>
          </a:xfrm>
          <a:prstGeom prst="roundRect">
            <a:avLst>
              <a:gd name="adj" fmla="val 50033"/>
            </a:avLst>
          </a:prstGeom>
          <a:solidFill>
            <a:srgbClr val="181D2D"/>
          </a:solidFill>
          <a:ln/>
        </p:spPr>
      </p:sp>
      <p:sp>
        <p:nvSpPr>
          <p:cNvPr id="11" name="Text 9"/>
          <p:cNvSpPr txBox="1"/>
          <p:nvPr/>
        </p:nvSpPr>
        <p:spPr>
          <a:xfrm>
            <a:off x="2179198"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11201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model          # pilih provider dan model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tools          # atur tool mana yang aktif</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gateway setup  # atur platform messaging</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config set     # set satu nilai</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config get     # baca satu nilai</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setup          # wizard lengkap</a:t>
            </a:r>
            <a:endParaRPr lang="en-US" sz="900" dirty="0"/>
          </a:p>
        </p:txBody>
      </p:sp>
      <p:sp>
        <p:nvSpPr>
          <p:cNvPr id="13" name="Shape 11"/>
          <p:cNvSpPr/>
          <p:nvPr/>
        </p:nvSpPr>
        <p:spPr>
          <a:xfrm>
            <a:off x="731520" y="3407877"/>
            <a:ext cx="10728930" cy="1319754"/>
          </a:xfrm>
          <a:prstGeom prst="roundRect">
            <a:avLst>
              <a:gd name="adj" fmla="val 6929"/>
            </a:avLst>
          </a:prstGeom>
          <a:solidFill>
            <a:srgbClr val="2A201B"/>
          </a:solidFill>
          <a:ln w="7620">
            <a:solidFill>
              <a:srgbClr val="1D1E21"/>
            </a:solidFill>
            <a:prstDash val="solid"/>
          </a:ln>
        </p:spPr>
      </p:sp>
      <p:sp>
        <p:nvSpPr>
          <p:cNvPr id="14" name="Shape 12"/>
          <p:cNvSpPr/>
          <p:nvPr/>
        </p:nvSpPr>
        <p:spPr>
          <a:xfrm>
            <a:off x="731520" y="3449025"/>
            <a:ext cx="15270" cy="1237458"/>
          </a:xfrm>
          <a:prstGeom prst="rect">
            <a:avLst/>
          </a:prstGeom>
          <a:solidFill>
            <a:srgbClr val="FFB27A"/>
          </a:solidFill>
          <a:ln/>
        </p:spPr>
      </p:sp>
      <p:sp>
        <p:nvSpPr>
          <p:cNvPr id="15" name="Text 13"/>
          <p:cNvSpPr txBox="1"/>
          <p:nvPr/>
        </p:nvSpPr>
        <p:spPr>
          <a:xfrm>
            <a:off x="914400" y="3560308"/>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KENAPA BUKAN EDIT YAML</a:t>
            </a:r>
            <a:endParaRPr lang="en-US" sz="840" dirty="0"/>
          </a:p>
        </p:txBody>
      </p:sp>
      <p:sp>
        <p:nvSpPr>
          <p:cNvPr id="16" name="Shape 14"/>
          <p:cNvSpPr/>
          <p:nvPr/>
        </p:nvSpPr>
        <p:spPr>
          <a:xfrm>
            <a:off x="914400" y="3870838"/>
            <a:ext cx="106710" cy="106710"/>
          </a:xfrm>
          <a:prstGeom prst="roundRect">
            <a:avLst>
              <a:gd name="adj" fmla="val 21423"/>
            </a:avLst>
          </a:prstGeom>
          <a:ln w="11430">
            <a:solidFill>
              <a:srgbClr val="FFB27A"/>
            </a:solidFill>
            <a:prstDash val="solid"/>
          </a:ln>
        </p:spPr>
      </p:sp>
      <p:sp>
        <p:nvSpPr>
          <p:cNvPr id="17" name="Text 15"/>
          <p:cNvSpPr txBox="1"/>
          <p:nvPr/>
        </p:nvSpPr>
        <p:spPr>
          <a:xfrm>
            <a:off x="1112550" y="381103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Indentasi YAML salah = Hermes tidak mau start</a:t>
            </a:r>
            <a:endParaRPr lang="en-US" sz="1080" dirty="0"/>
          </a:p>
        </p:txBody>
      </p:sp>
      <p:sp>
        <p:nvSpPr>
          <p:cNvPr id="18" name="Shape 16"/>
          <p:cNvSpPr/>
          <p:nvPr/>
        </p:nvSpPr>
        <p:spPr>
          <a:xfrm>
            <a:off x="914400" y="4153479"/>
            <a:ext cx="106710" cy="106710"/>
          </a:xfrm>
          <a:prstGeom prst="roundRect">
            <a:avLst>
              <a:gd name="adj" fmla="val 21423"/>
            </a:avLst>
          </a:prstGeom>
          <a:ln w="11430">
            <a:solidFill>
              <a:srgbClr val="FFB27A"/>
            </a:solidFill>
            <a:prstDash val="solid"/>
          </a:ln>
        </p:spPr>
      </p:sp>
      <p:sp>
        <p:nvSpPr>
          <p:cNvPr id="19" name="Text 17"/>
          <p:cNvSpPr txBox="1"/>
          <p:nvPr/>
        </p:nvSpPr>
        <p:spPr>
          <a:xfrm>
            <a:off x="1112550" y="4093677"/>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Wizard memvalidasi nilai; editor tidak</a:t>
            </a:r>
            <a:endParaRPr lang="en-US" sz="1080" dirty="0"/>
          </a:p>
        </p:txBody>
      </p:sp>
      <p:sp>
        <p:nvSpPr>
          <p:cNvPr id="20" name="Shape 18"/>
          <p:cNvSpPr/>
          <p:nvPr/>
        </p:nvSpPr>
        <p:spPr>
          <a:xfrm>
            <a:off x="914400" y="4436212"/>
            <a:ext cx="106710" cy="106710"/>
          </a:xfrm>
          <a:prstGeom prst="roundRect">
            <a:avLst>
              <a:gd name="adj" fmla="val 21423"/>
            </a:avLst>
          </a:prstGeom>
          <a:ln w="11430">
            <a:solidFill>
              <a:srgbClr val="FFB27A"/>
            </a:solidFill>
            <a:prstDash val="solid"/>
          </a:ln>
        </p:spPr>
      </p:sp>
      <p:sp>
        <p:nvSpPr>
          <p:cNvPr id="21" name="Text 19"/>
          <p:cNvSpPr txBox="1"/>
          <p:nvPr/>
        </p:nvSpPr>
        <p:spPr>
          <a:xfrm>
            <a:off x="1112550" y="437641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Secret bisa salah tempat dan ikut ter-commit</a:t>
            </a:r>
            <a:endParaRPr lang="en-US" sz="1080" dirty="0"/>
          </a:p>
        </p:txBody>
      </p:sp>
      <p:sp>
        <p:nvSpPr>
          <p:cNvPr id="22"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19 / 61 · DETAIL</a:t>
            </a:r>
            <a:endParaRPr lang="en-US" sz="78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643463" y="2110710"/>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Checkpoint #1</a:t>
            </a:r>
            <a:endParaRPr lang="en-US" sz="960" dirty="0"/>
          </a:p>
        </p:txBody>
      </p:sp>
      <p:sp>
        <p:nvSpPr>
          <p:cNvPr id="3" name="Text 1"/>
          <p:cNvSpPr txBox="1"/>
          <p:nvPr/>
        </p:nvSpPr>
        <p:spPr>
          <a:xfrm>
            <a:off x="2214402" y="2537460"/>
            <a:ext cx="7763256" cy="768096"/>
          </a:xfrm>
          <a:prstGeom prst="rect">
            <a:avLst/>
          </a:prstGeom>
          <a:noFill/>
          <a:ln/>
        </p:spPr>
        <p:txBody>
          <a:bodyPr wrap="square" lIns="0" tIns="0" rIns="0" bIns="0" rtlCol="0" anchor="t"/>
          <a:lstStyle/>
          <a:p>
            <a:pPr algn="ctr"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Hermes hidup</a:t>
            </a:r>
            <a:endParaRPr lang="en-US" sz="4800" dirty="0"/>
          </a:p>
        </p:txBody>
      </p:sp>
      <p:sp>
        <p:nvSpPr>
          <p:cNvPr id="4" name="Shape 2"/>
          <p:cNvSpPr/>
          <p:nvPr/>
        </p:nvSpPr>
        <p:spPr>
          <a:xfrm>
            <a:off x="731520" y="3427446"/>
            <a:ext cx="10728930" cy="1319754"/>
          </a:xfrm>
          <a:prstGeom prst="roundRect">
            <a:avLst>
              <a:gd name="adj" fmla="val 6929"/>
            </a:avLst>
          </a:prstGeom>
          <a:solidFill>
            <a:srgbClr val="132420"/>
          </a:solidFill>
          <a:ln w="7620">
            <a:solidFill>
              <a:srgbClr val="1D1E21"/>
            </a:solidFill>
            <a:prstDash val="solid"/>
          </a:ln>
        </p:spPr>
      </p:sp>
      <p:sp>
        <p:nvSpPr>
          <p:cNvPr id="5" name="Shape 3"/>
          <p:cNvSpPr/>
          <p:nvPr/>
        </p:nvSpPr>
        <p:spPr>
          <a:xfrm>
            <a:off x="731520" y="3468594"/>
            <a:ext cx="15270" cy="1237458"/>
          </a:xfrm>
          <a:prstGeom prst="rect">
            <a:avLst/>
          </a:prstGeom>
          <a:solidFill>
            <a:srgbClr val="62DFB0"/>
          </a:solidFill>
          <a:ln/>
        </p:spPr>
      </p:sp>
      <p:sp>
        <p:nvSpPr>
          <p:cNvPr id="6" name="Text 4"/>
          <p:cNvSpPr txBox="1"/>
          <p:nvPr/>
        </p:nvSpPr>
        <p:spPr>
          <a:xfrm>
            <a:off x="914400" y="3579876"/>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KRITERIA LULUS</a:t>
            </a:r>
            <a:endParaRPr lang="en-US" sz="840" dirty="0"/>
          </a:p>
        </p:txBody>
      </p:sp>
      <p:sp>
        <p:nvSpPr>
          <p:cNvPr id="7" name="Shape 5"/>
          <p:cNvSpPr/>
          <p:nvPr/>
        </p:nvSpPr>
        <p:spPr>
          <a:xfrm>
            <a:off x="914400" y="3890406"/>
            <a:ext cx="106710" cy="106710"/>
          </a:xfrm>
          <a:prstGeom prst="roundRect">
            <a:avLst>
              <a:gd name="adj" fmla="val 21423"/>
            </a:avLst>
          </a:prstGeom>
          <a:ln w="11430">
            <a:solidFill>
              <a:srgbClr val="62DFB0"/>
            </a:solidFill>
            <a:prstDash val="solid"/>
          </a:ln>
        </p:spPr>
      </p:sp>
      <p:sp>
        <p:nvSpPr>
          <p:cNvPr id="8" name="Text 6"/>
          <p:cNvSpPr txBox="1"/>
          <p:nvPr/>
        </p:nvSpPr>
        <p:spPr>
          <a:xfrm>
            <a:off x="1112550" y="383060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Bisa SSH ke VPS</a:t>
            </a:r>
            <a:endParaRPr lang="en-US" sz="1080" dirty="0"/>
          </a:p>
        </p:txBody>
      </p:sp>
      <p:sp>
        <p:nvSpPr>
          <p:cNvPr id="9" name="Shape 7"/>
          <p:cNvSpPr/>
          <p:nvPr/>
        </p:nvSpPr>
        <p:spPr>
          <a:xfrm>
            <a:off x="914400" y="4173139"/>
            <a:ext cx="106710" cy="106710"/>
          </a:xfrm>
          <a:prstGeom prst="roundRect">
            <a:avLst>
              <a:gd name="adj" fmla="val 21423"/>
            </a:avLst>
          </a:prstGeom>
          <a:ln w="11430">
            <a:solidFill>
              <a:srgbClr val="62DFB0"/>
            </a:solidFill>
            <a:prstDash val="solid"/>
          </a:ln>
        </p:spPr>
      </p:sp>
      <p:sp>
        <p:nvSpPr>
          <p:cNvPr id="10" name="Text 8"/>
          <p:cNvSpPr txBox="1"/>
          <p:nvPr/>
        </p:nvSpPr>
        <p:spPr>
          <a:xfrm>
            <a:off x="1112550" y="411324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Service jalan</a:t>
            </a:r>
            <a:endParaRPr lang="en-US" sz="1080" dirty="0"/>
          </a:p>
        </p:txBody>
      </p:sp>
      <p:sp>
        <p:nvSpPr>
          <p:cNvPr id="11" name="Shape 9"/>
          <p:cNvSpPr/>
          <p:nvPr/>
        </p:nvSpPr>
        <p:spPr>
          <a:xfrm>
            <a:off x="914400" y="4455780"/>
            <a:ext cx="106710" cy="106710"/>
          </a:xfrm>
          <a:prstGeom prst="roundRect">
            <a:avLst>
              <a:gd name="adj" fmla="val 21423"/>
            </a:avLst>
          </a:prstGeom>
          <a:ln w="11430">
            <a:solidFill>
              <a:srgbClr val="62DFB0"/>
            </a:solidFill>
            <a:prstDash val="solid"/>
          </a:ln>
        </p:spPr>
      </p:sp>
      <p:sp>
        <p:nvSpPr>
          <p:cNvPr id="12" name="Text 10"/>
          <p:cNvSpPr txBox="1"/>
          <p:nvPr/>
        </p:nvSpPr>
        <p:spPr>
          <a:xfrm>
            <a:off x="1112550" y="439597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Model merespons</a:t>
            </a:r>
            <a:endParaRPr lang="en-US" sz="1080" dirty="0"/>
          </a:p>
        </p:txBody>
      </p:sp>
      <p:sp>
        <p:nvSpPr>
          <p:cNvPr id="13" name="Text 1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20 / 61</a:t>
            </a:r>
            <a:endParaRPr lang="en-US" sz="78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20</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Verifikasi Checkpoint #1</a:t>
            </a:r>
            <a:endParaRPr lang="en-US" sz="2592" dirty="0"/>
          </a:p>
        </p:txBody>
      </p:sp>
      <p:sp>
        <p:nvSpPr>
          <p:cNvPr id="5" name="Shape 3"/>
          <p:cNvSpPr/>
          <p:nvPr/>
        </p:nvSpPr>
        <p:spPr>
          <a:xfrm>
            <a:off x="731520" y="1577614"/>
            <a:ext cx="10728930" cy="1037844"/>
          </a:xfrm>
          <a:prstGeom prst="roundRect">
            <a:avLst>
              <a:gd name="adj" fmla="val 8811"/>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87343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dalam VPS</a:t>
            </a:r>
            <a:endParaRPr lang="en-US" sz="780" dirty="0"/>
          </a:p>
        </p:txBody>
      </p:sp>
      <p:sp>
        <p:nvSpPr>
          <p:cNvPr id="10" name="Shape 8"/>
          <p:cNvSpPr/>
          <p:nvPr/>
        </p:nvSpPr>
        <p:spPr>
          <a:xfrm>
            <a:off x="1685696" y="1645737"/>
            <a:ext cx="383408" cy="139446"/>
          </a:xfrm>
          <a:prstGeom prst="roundRect">
            <a:avLst>
              <a:gd name="adj" fmla="val 50033"/>
            </a:avLst>
          </a:prstGeom>
          <a:solidFill>
            <a:srgbClr val="181D2D"/>
          </a:solidFill>
          <a:ln/>
        </p:spPr>
      </p:sp>
      <p:sp>
        <p:nvSpPr>
          <p:cNvPr id="11" name="Text 9"/>
          <p:cNvSpPr txBox="1"/>
          <p:nvPr/>
        </p:nvSpPr>
        <p:spPr>
          <a:xfrm>
            <a:off x="1675181"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version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doctor</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-q "Balas dengan satu kata: siap"</a:t>
            </a:r>
            <a:endParaRPr lang="en-US" sz="900" dirty="0"/>
          </a:p>
        </p:txBody>
      </p:sp>
      <p:sp>
        <p:nvSpPr>
          <p:cNvPr id="13" name="Text 11"/>
          <p:cNvSpPr txBox="1"/>
          <p:nvPr/>
        </p:nvSpPr>
        <p:spPr>
          <a:xfrm>
            <a:off x="731520" y="2859237"/>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hermes chat -q adalah mode satu-query: ia menjawab lalu keluar. Cocok untuk </a:t>
            </a:r>
            <a:br/>
            <a:r>
              <a:rPr lang="en-US" sz="1320" dirty="0">
                <a:solidFill>
                  <a:srgbClr val="7B8494"/>
                </a:solidFill>
                <a:latin typeface="Arial" pitchFamily="34" charset="0"/>
                <a:ea typeface="Arial" pitchFamily="34" charset="-122"/>
                <a:cs typeface="Arial" pitchFamily="34" charset="-120"/>
              </a:rPr>
              <a:t>checkpoint karena tidak meninggalkan sesi interaktif menggantung.</a:t>
            </a:r>
            <a:endParaRPr lang="en-US" sz="1320" dirty="0"/>
          </a:p>
        </p:txBody>
      </p:sp>
      <p:sp>
        <p:nvSpPr>
          <p:cNvPr id="14" name="Shape 12"/>
          <p:cNvSpPr/>
          <p:nvPr/>
        </p:nvSpPr>
        <p:spPr>
          <a:xfrm>
            <a:off x="731520" y="3622761"/>
            <a:ext cx="10728930" cy="1319754"/>
          </a:xfrm>
          <a:prstGeom prst="roundRect">
            <a:avLst>
              <a:gd name="adj" fmla="val 6929"/>
            </a:avLst>
          </a:prstGeom>
          <a:solidFill>
            <a:srgbClr val="2A201B"/>
          </a:solidFill>
          <a:ln w="7620">
            <a:solidFill>
              <a:srgbClr val="1D1E21"/>
            </a:solidFill>
            <a:prstDash val="solid"/>
          </a:ln>
        </p:spPr>
      </p:sp>
      <p:sp>
        <p:nvSpPr>
          <p:cNvPr id="15" name="Shape 13"/>
          <p:cNvSpPr/>
          <p:nvPr/>
        </p:nvSpPr>
        <p:spPr>
          <a:xfrm>
            <a:off x="731520" y="3663909"/>
            <a:ext cx="15270" cy="1237458"/>
          </a:xfrm>
          <a:prstGeom prst="rect">
            <a:avLst/>
          </a:prstGeom>
          <a:solidFill>
            <a:srgbClr val="FFB27A"/>
          </a:solidFill>
          <a:ln/>
        </p:spPr>
      </p:sp>
      <p:sp>
        <p:nvSpPr>
          <p:cNvPr id="16" name="Text 14"/>
          <p:cNvSpPr txBox="1"/>
          <p:nvPr/>
        </p:nvSpPr>
        <p:spPr>
          <a:xfrm>
            <a:off x="914400" y="3775192"/>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KALAU BELUM LULUS</a:t>
            </a:r>
            <a:endParaRPr lang="en-US" sz="840" dirty="0"/>
          </a:p>
        </p:txBody>
      </p:sp>
      <p:sp>
        <p:nvSpPr>
          <p:cNvPr id="17" name="Shape 15"/>
          <p:cNvSpPr/>
          <p:nvPr/>
        </p:nvSpPr>
        <p:spPr>
          <a:xfrm>
            <a:off x="914400" y="4085722"/>
            <a:ext cx="106710" cy="106710"/>
          </a:xfrm>
          <a:prstGeom prst="roundRect">
            <a:avLst>
              <a:gd name="adj" fmla="val 21423"/>
            </a:avLst>
          </a:prstGeom>
          <a:ln w="11430">
            <a:solidFill>
              <a:srgbClr val="FFB27A"/>
            </a:solidFill>
            <a:prstDash val="solid"/>
          </a:ln>
        </p:spPr>
      </p:sp>
      <p:sp>
        <p:nvSpPr>
          <p:cNvPr id="18" name="Text 16"/>
          <p:cNvSpPr txBox="1"/>
          <p:nvPr/>
        </p:nvSpPr>
        <p:spPr>
          <a:xfrm>
            <a:off x="1112550" y="402592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Model belum dipilih → tunggu chapter 04, itu normal</a:t>
            </a:r>
            <a:endParaRPr lang="en-US" sz="1080" dirty="0"/>
          </a:p>
        </p:txBody>
      </p:sp>
      <p:sp>
        <p:nvSpPr>
          <p:cNvPr id="19" name="Shape 17"/>
          <p:cNvSpPr/>
          <p:nvPr/>
        </p:nvSpPr>
        <p:spPr>
          <a:xfrm>
            <a:off x="914400" y="4368363"/>
            <a:ext cx="106710" cy="106710"/>
          </a:xfrm>
          <a:prstGeom prst="roundRect">
            <a:avLst>
              <a:gd name="adj" fmla="val 21423"/>
            </a:avLst>
          </a:prstGeom>
          <a:ln w="11430">
            <a:solidFill>
              <a:srgbClr val="FFB27A"/>
            </a:solidFill>
            <a:prstDash val="solid"/>
          </a:ln>
        </p:spPr>
      </p:sp>
      <p:sp>
        <p:nvSpPr>
          <p:cNvPr id="20" name="Text 18"/>
          <p:cNvSpPr txBox="1"/>
          <p:nvPr/>
        </p:nvSpPr>
        <p:spPr>
          <a:xfrm>
            <a:off x="1112550" y="430856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hermes doctor merah → selesaikan itu dulu</a:t>
            </a:r>
            <a:endParaRPr lang="en-US" sz="1080" dirty="0"/>
          </a:p>
        </p:txBody>
      </p:sp>
      <p:sp>
        <p:nvSpPr>
          <p:cNvPr id="21" name="Shape 19"/>
          <p:cNvSpPr/>
          <p:nvPr/>
        </p:nvSpPr>
        <p:spPr>
          <a:xfrm>
            <a:off x="914400" y="4651096"/>
            <a:ext cx="106710" cy="106710"/>
          </a:xfrm>
          <a:prstGeom prst="roundRect">
            <a:avLst>
              <a:gd name="adj" fmla="val 21423"/>
            </a:avLst>
          </a:prstGeom>
          <a:ln w="11430">
            <a:solidFill>
              <a:srgbClr val="FFB27A"/>
            </a:solidFill>
            <a:prstDash val="solid"/>
          </a:ln>
        </p:spPr>
      </p:sp>
      <p:sp>
        <p:nvSpPr>
          <p:cNvPr id="22" name="Text 20"/>
          <p:cNvSpPr txBox="1"/>
          <p:nvPr/>
        </p:nvSpPr>
        <p:spPr>
          <a:xfrm>
            <a:off x="1112550" y="459129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SSH putus-putus → pindah ke tethering</a:t>
            </a:r>
            <a:endParaRPr lang="en-US" sz="108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20 / 61 · DETAIL</a:t>
            </a:r>
            <a:endParaRPr lang="en-US" sz="78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731520" y="794065"/>
            <a:ext cx="174376" cy="0"/>
          </a:xfrm>
          <a:prstGeom prst="line">
            <a:avLst/>
          </a:prstGeom>
          <a:noFill/>
          <a:ln w="7620">
            <a:solidFill>
              <a:srgbClr val="323C5E"/>
            </a:solidFill>
            <a:prstDash val="solid"/>
          </a:ln>
        </p:spPr>
      </p:sp>
      <p:sp>
        <p:nvSpPr>
          <p:cNvPr id="3" name="Text 1"/>
          <p:cNvSpPr txBox="1"/>
          <p:nvPr/>
        </p:nvSpPr>
        <p:spPr>
          <a:xfrm>
            <a:off x="986363" y="731703"/>
            <a:ext cx="10646542" cy="150876"/>
          </a:xfrm>
          <a:prstGeom prst="rect">
            <a:avLst/>
          </a:prstGeom>
          <a:noFill/>
          <a:ln/>
        </p:spPr>
        <p:txBody>
          <a:bodyPr wrap="square" lIns="0" tIns="0" rIns="0" bIns="0" rtlCol="0" anchor="t"/>
          <a:lstStyle/>
          <a:p>
            <a:pPr algn="l" indent="0" marL="0">
              <a:lnSpc>
                <a:spcPts val="1030"/>
              </a:lnSpc>
              <a:buNone/>
            </a:pPr>
            <a:r>
              <a:rPr lang="en-US" sz="792" spc="143" kern="0" dirty="0">
                <a:solidFill>
                  <a:srgbClr val="7F9CFF"/>
                </a:solidFill>
                <a:latin typeface="Courier New" pitchFamily="34" charset="0"/>
                <a:ea typeface="Courier New" pitchFamily="34" charset="-122"/>
                <a:cs typeface="Courier New" pitchFamily="34" charset="-120"/>
              </a:rPr>
              <a:t>CHAPTER 04 · MODEL</a:t>
            </a:r>
            <a:endParaRPr lang="en-US" sz="792" dirty="0"/>
          </a:p>
        </p:txBody>
      </p:sp>
      <p:sp>
        <p:nvSpPr>
          <p:cNvPr id="4" name="Text 2"/>
          <p:cNvSpPr txBox="1"/>
          <p:nvPr/>
        </p:nvSpPr>
        <p:spPr>
          <a:xfrm>
            <a:off x="731520" y="1076980"/>
            <a:ext cx="10905134" cy="182423"/>
          </a:xfrm>
          <a:prstGeom prst="rect">
            <a:avLst/>
          </a:prstGeom>
          <a:noFill/>
          <a:ln/>
        </p:spPr>
        <p:txBody>
          <a:bodyPr wrap="square" lIns="0" tIns="0" rIns="0" bIns="0" rtlCol="0" anchor="t"/>
          <a:lstStyle/>
          <a:p>
            <a:pPr algn="l" indent="0" marL="0">
              <a:lnSpc>
                <a:spcPts val="1267"/>
              </a:lnSpc>
              <a:buNone/>
            </a:pPr>
            <a:r>
              <a:rPr lang="en-US" sz="845" spc="51" kern="0" dirty="0">
                <a:solidFill>
                  <a:srgbClr val="7B8494"/>
                </a:solidFill>
                <a:latin typeface="Courier New" pitchFamily="34" charset="0"/>
                <a:ea typeface="Courier New" pitchFamily="34" charset="-122"/>
                <a:cs typeface="Courier New" pitchFamily="34" charset="-120"/>
              </a:rPr>
              <a:t>🧠 Mission 02 — Give Hermes a Model</a:t>
            </a:r>
            <a:endParaRPr lang="en-US" sz="845" dirty="0"/>
          </a:p>
        </p:txBody>
      </p:sp>
      <p:sp>
        <p:nvSpPr>
          <p:cNvPr id="5" name="Text 3"/>
          <p:cNvSpPr txBox="1"/>
          <p:nvPr/>
        </p:nvSpPr>
        <p:spPr>
          <a:xfrm>
            <a:off x="731520" y="1452524"/>
            <a:ext cx="6833494" cy="675924"/>
          </a:xfrm>
          <a:prstGeom prst="rect">
            <a:avLst/>
          </a:prstGeom>
          <a:noFill/>
          <a:ln/>
        </p:spPr>
        <p:txBody>
          <a:bodyPr wrap="square" lIns="0" tIns="0" rIns="0" bIns="0" rtlCol="0" anchor="t"/>
          <a:lstStyle/>
          <a:p>
            <a:pPr algn="l" indent="0" marL="0">
              <a:lnSpc>
                <a:spcPts val="4477"/>
              </a:lnSpc>
              <a:buNone/>
            </a:pPr>
            <a:r>
              <a:rPr lang="en-US" sz="4224" b="1" spc="-84" kern="0" dirty="0">
                <a:solidFill>
                  <a:srgbClr val="F4F6FA"/>
                </a:solidFill>
                <a:latin typeface="Arial" pitchFamily="34" charset="0"/>
                <a:ea typeface="Arial" pitchFamily="34" charset="-122"/>
                <a:cs typeface="Arial" pitchFamily="34" charset="-120"/>
              </a:rPr>
              <a:t>Otaknya bisa ditukar.</a:t>
            </a:r>
            <a:endParaRPr lang="en-US" sz="4224" dirty="0"/>
          </a:p>
        </p:txBody>
      </p:sp>
      <p:sp>
        <p:nvSpPr>
          <p:cNvPr id="6" name="Shape 4"/>
          <p:cNvSpPr/>
          <p:nvPr/>
        </p:nvSpPr>
        <p:spPr>
          <a:xfrm>
            <a:off x="4687854" y="2235708"/>
            <a:ext cx="2816352" cy="581376"/>
          </a:xfrm>
          <a:prstGeom prst="roundRect">
            <a:avLst>
              <a:gd name="adj" fmla="val 13841"/>
            </a:avLst>
          </a:prstGeom>
          <a:solidFill>
            <a:srgbClr val="181D2D"/>
          </a:solidFill>
          <a:ln w="7620">
            <a:solidFill>
              <a:srgbClr val="323C5E"/>
            </a:solidFill>
            <a:prstDash val="solid"/>
          </a:ln>
        </p:spPr>
      </p:sp>
      <p:sp>
        <p:nvSpPr>
          <p:cNvPr id="7" name="Text 5"/>
          <p:cNvSpPr txBox="1"/>
          <p:nvPr/>
        </p:nvSpPr>
        <p:spPr>
          <a:xfrm>
            <a:off x="4809927" y="2356409"/>
            <a:ext cx="2572116" cy="213878"/>
          </a:xfrm>
          <a:prstGeom prst="rect">
            <a:avLst/>
          </a:prstGeom>
          <a:noFill/>
          <a:ln/>
        </p:spPr>
        <p:txBody>
          <a:bodyPr wrap="square" lIns="0" tIns="0" rIns="0" bIns="0" rtlCol="0" anchor="t"/>
          <a:lstStyle/>
          <a:p>
            <a:pPr algn="ctr" indent="0" marL="0">
              <a:lnSpc>
                <a:spcPts val="1452"/>
              </a:lnSpc>
              <a:buNone/>
            </a:pPr>
            <a:r>
              <a:rPr lang="en-US" sz="1162" b="1" spc="23" kern="0" dirty="0">
                <a:solidFill>
                  <a:srgbClr val="7F9CFF"/>
                </a:solidFill>
                <a:latin typeface="Arial" pitchFamily="34" charset="0"/>
                <a:ea typeface="Arial" pitchFamily="34" charset="-122"/>
                <a:cs typeface="Arial" pitchFamily="34" charset="-120"/>
              </a:rPr>
              <a:t>Hermes</a:t>
            </a:r>
            <a:endParaRPr lang="en-US" sz="1162" dirty="0"/>
          </a:p>
        </p:txBody>
      </p:sp>
      <p:sp>
        <p:nvSpPr>
          <p:cNvPr id="8" name="Text 6"/>
          <p:cNvSpPr txBox="1"/>
          <p:nvPr/>
        </p:nvSpPr>
        <p:spPr>
          <a:xfrm>
            <a:off x="4822454" y="2574402"/>
            <a:ext cx="2547153" cy="139446"/>
          </a:xfrm>
          <a:prstGeom prst="rect">
            <a:avLst/>
          </a:prstGeom>
          <a:noFill/>
          <a:ln/>
        </p:spPr>
        <p:txBody>
          <a:bodyPr wrap="square" lIns="0" tIns="0" rIns="0" bIns="0" rtlCol="0" anchor="t"/>
          <a:lstStyle/>
          <a:p>
            <a:pPr algn="ctr" indent="0" marL="0">
              <a:lnSpc>
                <a:spcPts val="961"/>
              </a:lnSpc>
              <a:buNone/>
            </a:pPr>
            <a:r>
              <a:rPr lang="en-US" sz="686" spc="96" kern="0" dirty="0">
                <a:solidFill>
                  <a:srgbClr val="4C5464"/>
                </a:solidFill>
                <a:latin typeface="Courier New" pitchFamily="34" charset="0"/>
                <a:ea typeface="Courier New" pitchFamily="34" charset="-122"/>
                <a:cs typeface="Courier New" pitchFamily="34" charset="-120"/>
              </a:rPr>
              <a:t>AGENT — TIDAK BERUBAH</a:t>
            </a:r>
            <a:endParaRPr lang="en-US" sz="686" dirty="0"/>
          </a:p>
        </p:txBody>
      </p:sp>
      <p:sp>
        <p:nvSpPr>
          <p:cNvPr id="9" name="Shape 7"/>
          <p:cNvSpPr/>
          <p:nvPr/>
        </p:nvSpPr>
        <p:spPr>
          <a:xfrm>
            <a:off x="6096030" y="2817084"/>
            <a:ext cx="0" cy="174376"/>
          </a:xfrm>
          <a:prstGeom prst="line">
            <a:avLst/>
          </a:prstGeom>
          <a:noFill/>
          <a:ln w="7620">
            <a:solidFill>
              <a:srgbClr val="2F3032"/>
            </a:solidFill>
            <a:prstDash val="solid"/>
            <a:tailEnd type="triangle"/>
          </a:ln>
        </p:spPr>
      </p:sp>
      <p:sp>
        <p:nvSpPr>
          <p:cNvPr id="10" name="Shape 8"/>
          <p:cNvSpPr/>
          <p:nvPr/>
        </p:nvSpPr>
        <p:spPr>
          <a:xfrm>
            <a:off x="4687854" y="2991460"/>
            <a:ext cx="2816352" cy="703448"/>
          </a:xfrm>
          <a:prstGeom prst="roundRect">
            <a:avLst>
              <a:gd name="adj" fmla="val 11439"/>
            </a:avLst>
          </a:prstGeom>
          <a:solidFill>
            <a:srgbClr val="0E0F12"/>
          </a:solidFill>
          <a:ln w="7620">
            <a:solidFill>
              <a:srgbClr val="1D1E21"/>
            </a:solidFill>
            <a:prstDash val="solid"/>
          </a:ln>
        </p:spPr>
      </p:sp>
      <p:sp>
        <p:nvSpPr>
          <p:cNvPr id="11" name="Text 9"/>
          <p:cNvSpPr txBox="1"/>
          <p:nvPr/>
        </p:nvSpPr>
        <p:spPr>
          <a:xfrm>
            <a:off x="4809927" y="3112160"/>
            <a:ext cx="2572116" cy="213878"/>
          </a:xfrm>
          <a:prstGeom prst="rect">
            <a:avLst/>
          </a:prstGeom>
          <a:noFill/>
          <a:ln/>
        </p:spPr>
        <p:txBody>
          <a:bodyPr wrap="square" lIns="0" tIns="0" rIns="0" bIns="0" rtlCol="0" anchor="t"/>
          <a:lstStyle/>
          <a:p>
            <a:pPr algn="ctr" indent="0" marL="0">
              <a:lnSpc>
                <a:spcPts val="1452"/>
              </a:lnSpc>
              <a:buNone/>
            </a:pPr>
            <a:r>
              <a:rPr lang="en-US" sz="1162" b="1" spc="23" kern="0" dirty="0">
                <a:solidFill>
                  <a:srgbClr val="F4F6FA"/>
                </a:solidFill>
                <a:latin typeface="Arial" pitchFamily="34" charset="0"/>
                <a:ea typeface="Arial" pitchFamily="34" charset="-122"/>
                <a:cs typeface="Arial" pitchFamily="34" charset="-120"/>
              </a:rPr>
              <a:t>Provider</a:t>
            </a:r>
            <a:endParaRPr lang="en-US" sz="1162" dirty="0"/>
          </a:p>
        </p:txBody>
      </p:sp>
      <p:sp>
        <p:nvSpPr>
          <p:cNvPr id="12" name="Text 10"/>
          <p:cNvSpPr txBox="1"/>
          <p:nvPr/>
        </p:nvSpPr>
        <p:spPr>
          <a:xfrm>
            <a:off x="4822454" y="3330062"/>
            <a:ext cx="2547153" cy="261518"/>
          </a:xfrm>
          <a:prstGeom prst="rect">
            <a:avLst/>
          </a:prstGeom>
          <a:noFill/>
          <a:ln/>
        </p:spPr>
        <p:txBody>
          <a:bodyPr wrap="square" lIns="0" tIns="0" rIns="0" bIns="0" rtlCol="0" anchor="t"/>
          <a:lstStyle/>
          <a:p>
            <a:pPr algn="ctr" indent="0" marL="0">
              <a:lnSpc>
                <a:spcPts val="961"/>
              </a:lnSpc>
              <a:buNone/>
            </a:pPr>
            <a:r>
              <a:rPr lang="en-US" sz="686" spc="96" kern="0" dirty="0">
                <a:solidFill>
                  <a:srgbClr val="4C5464"/>
                </a:solidFill>
                <a:latin typeface="Courier New" pitchFamily="34" charset="0"/>
                <a:ea typeface="Courier New" pitchFamily="34" charset="-122"/>
                <a:cs typeface="Courier New" pitchFamily="34" charset="-120"/>
              </a:rPr>
              <a:t>PINTU: OPENROUTER, ANTHROPIC, ENDPOINT</a:t>
            </a:r>
            <a:br/>
            <a:r>
              <a:rPr lang="en-US" sz="686" spc="96" kern="0" dirty="0">
                <a:solidFill>
                  <a:srgbClr val="4C5464"/>
                </a:solidFill>
                <a:latin typeface="Courier New" pitchFamily="34" charset="0"/>
                <a:ea typeface="Courier New" pitchFamily="34" charset="-122"/>
                <a:cs typeface="Courier New" pitchFamily="34" charset="-120"/>
              </a:rPr>
              <a:t>SENDIRI</a:t>
            </a:r>
            <a:endParaRPr lang="en-US" sz="686" dirty="0"/>
          </a:p>
        </p:txBody>
      </p:sp>
      <p:sp>
        <p:nvSpPr>
          <p:cNvPr id="13" name="Shape 11"/>
          <p:cNvSpPr/>
          <p:nvPr/>
        </p:nvSpPr>
        <p:spPr>
          <a:xfrm>
            <a:off x="6096030" y="3694908"/>
            <a:ext cx="0" cy="174376"/>
          </a:xfrm>
          <a:prstGeom prst="line">
            <a:avLst/>
          </a:prstGeom>
          <a:noFill/>
          <a:ln w="7620">
            <a:solidFill>
              <a:srgbClr val="2F3032"/>
            </a:solidFill>
            <a:prstDash val="solid"/>
            <a:tailEnd type="triangle"/>
          </a:ln>
        </p:spPr>
      </p:sp>
      <p:sp>
        <p:nvSpPr>
          <p:cNvPr id="14" name="Shape 12"/>
          <p:cNvSpPr/>
          <p:nvPr/>
        </p:nvSpPr>
        <p:spPr>
          <a:xfrm>
            <a:off x="4687854" y="3869192"/>
            <a:ext cx="2816352" cy="581376"/>
          </a:xfrm>
          <a:prstGeom prst="roundRect">
            <a:avLst>
              <a:gd name="adj" fmla="val 13841"/>
            </a:avLst>
          </a:prstGeom>
          <a:solidFill>
            <a:srgbClr val="132420"/>
          </a:solidFill>
          <a:ln w="7620">
            <a:solidFill>
              <a:srgbClr val="295244"/>
            </a:solidFill>
            <a:prstDash val="solid"/>
          </a:ln>
        </p:spPr>
      </p:sp>
      <p:sp>
        <p:nvSpPr>
          <p:cNvPr id="15" name="Text 13"/>
          <p:cNvSpPr txBox="1"/>
          <p:nvPr/>
        </p:nvSpPr>
        <p:spPr>
          <a:xfrm>
            <a:off x="4809927" y="3989893"/>
            <a:ext cx="2572116" cy="213878"/>
          </a:xfrm>
          <a:prstGeom prst="rect">
            <a:avLst/>
          </a:prstGeom>
          <a:noFill/>
          <a:ln/>
        </p:spPr>
        <p:txBody>
          <a:bodyPr wrap="square" lIns="0" tIns="0" rIns="0" bIns="0" rtlCol="0" anchor="t"/>
          <a:lstStyle/>
          <a:p>
            <a:pPr algn="ctr" indent="0" marL="0">
              <a:lnSpc>
                <a:spcPts val="1452"/>
              </a:lnSpc>
              <a:buNone/>
            </a:pPr>
            <a:r>
              <a:rPr lang="en-US" sz="1162" b="1" spc="23" kern="0" dirty="0">
                <a:solidFill>
                  <a:srgbClr val="62DFB0"/>
                </a:solidFill>
                <a:latin typeface="Arial" pitchFamily="34" charset="0"/>
                <a:ea typeface="Arial" pitchFamily="34" charset="-122"/>
                <a:cs typeface="Arial" pitchFamily="34" charset="-120"/>
              </a:rPr>
              <a:t>Model</a:t>
            </a:r>
            <a:endParaRPr lang="en-US" sz="1162" dirty="0"/>
          </a:p>
        </p:txBody>
      </p:sp>
      <p:sp>
        <p:nvSpPr>
          <p:cNvPr id="16" name="Text 14"/>
          <p:cNvSpPr txBox="1"/>
          <p:nvPr/>
        </p:nvSpPr>
        <p:spPr>
          <a:xfrm>
            <a:off x="4822454" y="4207886"/>
            <a:ext cx="2547153" cy="139446"/>
          </a:xfrm>
          <a:prstGeom prst="rect">
            <a:avLst/>
          </a:prstGeom>
          <a:noFill/>
          <a:ln/>
        </p:spPr>
        <p:txBody>
          <a:bodyPr wrap="square" lIns="0" tIns="0" rIns="0" bIns="0" rtlCol="0" anchor="t"/>
          <a:lstStyle/>
          <a:p>
            <a:pPr algn="ctr" indent="0" marL="0">
              <a:lnSpc>
                <a:spcPts val="961"/>
              </a:lnSpc>
              <a:buNone/>
            </a:pPr>
            <a:r>
              <a:rPr lang="en-US" sz="686" spc="96" kern="0" dirty="0">
                <a:solidFill>
                  <a:srgbClr val="4C5464"/>
                </a:solidFill>
                <a:latin typeface="Courier New" pitchFamily="34" charset="0"/>
                <a:ea typeface="Courier New" pitchFamily="34" charset="-122"/>
                <a:cs typeface="Courier New" pitchFamily="34" charset="-120"/>
              </a:rPr>
              <a:t>OTAK — INILAH YANG DITUKAR</a:t>
            </a:r>
            <a:endParaRPr lang="en-US" sz="686" dirty="0"/>
          </a:p>
        </p:txBody>
      </p:sp>
      <p:sp>
        <p:nvSpPr>
          <p:cNvPr id="17" name="Shape 15"/>
          <p:cNvSpPr/>
          <p:nvPr/>
        </p:nvSpPr>
        <p:spPr>
          <a:xfrm>
            <a:off x="2609058" y="4665177"/>
            <a:ext cx="3446648" cy="341620"/>
          </a:xfrm>
          <a:prstGeom prst="roundRect">
            <a:avLst>
              <a:gd name="adj" fmla="val 19620"/>
            </a:avLst>
          </a:prstGeom>
          <a:solidFill>
            <a:srgbClr val="0E0F12"/>
          </a:solidFill>
          <a:ln w="7620">
            <a:solidFill>
              <a:srgbClr val="1D1E21"/>
            </a:solidFill>
            <a:prstDash val="solid"/>
          </a:ln>
        </p:spPr>
      </p:sp>
      <p:sp>
        <p:nvSpPr>
          <p:cNvPr id="18" name="Text 16"/>
          <p:cNvSpPr txBox="1"/>
          <p:nvPr/>
        </p:nvSpPr>
        <p:spPr>
          <a:xfrm>
            <a:off x="2698120" y="4759086"/>
            <a:ext cx="3268614" cy="176662"/>
          </a:xfrm>
          <a:prstGeom prst="rect">
            <a:avLst/>
          </a:prstGeom>
          <a:noFill/>
          <a:ln/>
        </p:spPr>
        <p:txBody>
          <a:bodyPr wrap="square" lIns="0" tIns="0" rIns="0" bIns="0" rtlCol="0" anchor="t"/>
          <a:lstStyle/>
          <a:p>
            <a:pPr algn="ctr" indent="0" marL="0">
              <a:lnSpc>
                <a:spcPts val="1212"/>
              </a:lnSpc>
              <a:buNone/>
            </a:pPr>
            <a:r>
              <a:rPr lang="en-US" sz="898" spc="63" kern="0" dirty="0">
                <a:solidFill>
                  <a:srgbClr val="B9C0CD"/>
                </a:solidFill>
                <a:latin typeface="Courier New" pitchFamily="34" charset="0"/>
                <a:ea typeface="Courier New" pitchFamily="34" charset="-122"/>
                <a:cs typeface="Courier New" pitchFamily="34" charset="-120"/>
              </a:rPr>
              <a:t>MODEL = OTAK</a:t>
            </a:r>
            <a:endParaRPr lang="en-US" sz="898" dirty="0"/>
          </a:p>
        </p:txBody>
      </p:sp>
      <p:sp>
        <p:nvSpPr>
          <p:cNvPr id="19" name="Shape 17"/>
          <p:cNvSpPr/>
          <p:nvPr/>
        </p:nvSpPr>
        <p:spPr>
          <a:xfrm>
            <a:off x="6136264" y="4665177"/>
            <a:ext cx="3446648" cy="341620"/>
          </a:xfrm>
          <a:prstGeom prst="roundRect">
            <a:avLst>
              <a:gd name="adj" fmla="val 19620"/>
            </a:avLst>
          </a:prstGeom>
          <a:solidFill>
            <a:srgbClr val="0E0F12"/>
          </a:solidFill>
          <a:ln w="7620">
            <a:solidFill>
              <a:srgbClr val="1D1E21"/>
            </a:solidFill>
            <a:prstDash val="solid"/>
          </a:ln>
        </p:spPr>
      </p:sp>
      <p:sp>
        <p:nvSpPr>
          <p:cNvPr id="20" name="Text 18"/>
          <p:cNvSpPr txBox="1"/>
          <p:nvPr/>
        </p:nvSpPr>
        <p:spPr>
          <a:xfrm>
            <a:off x="6225235" y="4759086"/>
            <a:ext cx="3268614" cy="176662"/>
          </a:xfrm>
          <a:prstGeom prst="rect">
            <a:avLst/>
          </a:prstGeom>
          <a:noFill/>
          <a:ln/>
        </p:spPr>
        <p:txBody>
          <a:bodyPr wrap="square" lIns="0" tIns="0" rIns="0" bIns="0" rtlCol="0" anchor="t"/>
          <a:lstStyle/>
          <a:p>
            <a:pPr algn="ctr" indent="0" marL="0">
              <a:lnSpc>
                <a:spcPts val="1212"/>
              </a:lnSpc>
              <a:buNone/>
            </a:pPr>
            <a:r>
              <a:rPr lang="en-US" sz="898" spc="63" kern="0" dirty="0">
                <a:solidFill>
                  <a:srgbClr val="B9C0CD"/>
                </a:solidFill>
                <a:latin typeface="Courier New" pitchFamily="34" charset="0"/>
                <a:ea typeface="Courier New" pitchFamily="34" charset="-122"/>
                <a:cs typeface="Courier New" pitchFamily="34" charset="-120"/>
              </a:rPr>
              <a:t>HERMES = AGENT</a:t>
            </a:r>
            <a:endParaRPr lang="en-US" sz="898" dirty="0"/>
          </a:p>
        </p:txBody>
      </p:sp>
      <p:sp>
        <p:nvSpPr>
          <p:cNvPr id="21" name="Shape 19"/>
          <p:cNvSpPr/>
          <p:nvPr/>
        </p:nvSpPr>
        <p:spPr>
          <a:xfrm>
            <a:off x="2609058" y="5087264"/>
            <a:ext cx="3446648" cy="341620"/>
          </a:xfrm>
          <a:prstGeom prst="roundRect">
            <a:avLst>
              <a:gd name="adj" fmla="val 19620"/>
            </a:avLst>
          </a:prstGeom>
          <a:solidFill>
            <a:srgbClr val="0E0F12"/>
          </a:solidFill>
          <a:ln w="7620">
            <a:solidFill>
              <a:srgbClr val="1D1E21"/>
            </a:solidFill>
            <a:prstDash val="solid"/>
          </a:ln>
        </p:spPr>
      </p:sp>
      <p:sp>
        <p:nvSpPr>
          <p:cNvPr id="22" name="Text 20"/>
          <p:cNvSpPr txBox="1"/>
          <p:nvPr/>
        </p:nvSpPr>
        <p:spPr>
          <a:xfrm>
            <a:off x="2698120" y="5181173"/>
            <a:ext cx="3268614" cy="176662"/>
          </a:xfrm>
          <a:prstGeom prst="rect">
            <a:avLst/>
          </a:prstGeom>
          <a:noFill/>
          <a:ln/>
        </p:spPr>
        <p:txBody>
          <a:bodyPr wrap="square" lIns="0" tIns="0" rIns="0" bIns="0" rtlCol="0" anchor="t"/>
          <a:lstStyle/>
          <a:p>
            <a:pPr algn="ctr" indent="0" marL="0">
              <a:lnSpc>
                <a:spcPts val="1212"/>
              </a:lnSpc>
              <a:buNone/>
            </a:pPr>
            <a:r>
              <a:rPr lang="en-US" sz="898" spc="63" kern="0" dirty="0">
                <a:solidFill>
                  <a:srgbClr val="B9C0CD"/>
                </a:solidFill>
                <a:latin typeface="Courier New" pitchFamily="34" charset="0"/>
                <a:ea typeface="Courier New" pitchFamily="34" charset="-122"/>
                <a:cs typeface="Courier New" pitchFamily="34" charset="-120"/>
              </a:rPr>
              <a:t>TOOLS = TANGAN</a:t>
            </a:r>
            <a:endParaRPr lang="en-US" sz="898" dirty="0"/>
          </a:p>
        </p:txBody>
      </p:sp>
      <p:sp>
        <p:nvSpPr>
          <p:cNvPr id="23" name="Shape 21"/>
          <p:cNvSpPr/>
          <p:nvPr/>
        </p:nvSpPr>
        <p:spPr>
          <a:xfrm>
            <a:off x="6136264" y="5087264"/>
            <a:ext cx="3446648" cy="341620"/>
          </a:xfrm>
          <a:prstGeom prst="roundRect">
            <a:avLst>
              <a:gd name="adj" fmla="val 19620"/>
            </a:avLst>
          </a:prstGeom>
          <a:solidFill>
            <a:srgbClr val="0E0F12"/>
          </a:solidFill>
          <a:ln w="7620">
            <a:solidFill>
              <a:srgbClr val="1D1E21"/>
            </a:solidFill>
            <a:prstDash val="solid"/>
          </a:ln>
        </p:spPr>
      </p:sp>
      <p:sp>
        <p:nvSpPr>
          <p:cNvPr id="24" name="Text 22"/>
          <p:cNvSpPr txBox="1"/>
          <p:nvPr/>
        </p:nvSpPr>
        <p:spPr>
          <a:xfrm>
            <a:off x="6225235" y="5181173"/>
            <a:ext cx="3268614" cy="176662"/>
          </a:xfrm>
          <a:prstGeom prst="rect">
            <a:avLst/>
          </a:prstGeom>
          <a:noFill/>
          <a:ln/>
        </p:spPr>
        <p:txBody>
          <a:bodyPr wrap="square" lIns="0" tIns="0" rIns="0" bIns="0" rtlCol="0" anchor="t"/>
          <a:lstStyle/>
          <a:p>
            <a:pPr algn="ctr" indent="0" marL="0">
              <a:lnSpc>
                <a:spcPts val="1212"/>
              </a:lnSpc>
              <a:buNone/>
            </a:pPr>
            <a:r>
              <a:rPr lang="en-US" sz="898" spc="63" kern="0" dirty="0">
                <a:solidFill>
                  <a:srgbClr val="B9C0CD"/>
                </a:solidFill>
                <a:latin typeface="Courier New" pitchFamily="34" charset="0"/>
                <a:ea typeface="Courier New" pitchFamily="34" charset="-122"/>
                <a:cs typeface="Courier New" pitchFamily="34" charset="-120"/>
              </a:rPr>
              <a:t>SKILLS = KEMAMPUAN</a:t>
            </a:r>
            <a:endParaRPr lang="en-US" sz="898" dirty="0"/>
          </a:p>
        </p:txBody>
      </p:sp>
      <p:sp>
        <p:nvSpPr>
          <p:cNvPr id="25" name="Shape 23"/>
          <p:cNvSpPr/>
          <p:nvPr/>
        </p:nvSpPr>
        <p:spPr>
          <a:xfrm>
            <a:off x="4889022" y="5589910"/>
            <a:ext cx="2414016" cy="0"/>
          </a:xfrm>
          <a:prstGeom prst="line">
            <a:avLst/>
          </a:prstGeom>
          <a:noFill/>
          <a:ln w="7620">
            <a:solidFill>
              <a:srgbClr val="2F3032"/>
            </a:solidFill>
            <a:prstDash val="solid"/>
          </a:ln>
        </p:spPr>
      </p:sp>
      <p:sp>
        <p:nvSpPr>
          <p:cNvPr id="26" name="Shape 24"/>
          <p:cNvSpPr/>
          <p:nvPr/>
        </p:nvSpPr>
        <p:spPr>
          <a:xfrm>
            <a:off x="4090477" y="5683728"/>
            <a:ext cx="4011107" cy="442570"/>
          </a:xfrm>
          <a:prstGeom prst="roundRect">
            <a:avLst>
              <a:gd name="adj" fmla="val 18182"/>
            </a:avLst>
          </a:prstGeom>
          <a:solidFill>
            <a:srgbClr val="132420"/>
          </a:solidFill>
          <a:ln w="7620">
            <a:solidFill>
              <a:srgbClr val="295244"/>
            </a:solidFill>
            <a:prstDash val="solid"/>
          </a:ln>
        </p:spPr>
      </p:sp>
      <p:sp>
        <p:nvSpPr>
          <p:cNvPr id="27" name="Text 25"/>
          <p:cNvSpPr txBox="1"/>
          <p:nvPr/>
        </p:nvSpPr>
        <p:spPr>
          <a:xfrm>
            <a:off x="4032687" y="5784312"/>
            <a:ext cx="4126596" cy="281635"/>
          </a:xfrm>
          <a:prstGeom prst="rect">
            <a:avLst/>
          </a:prstGeom>
          <a:noFill/>
          <a:ln/>
        </p:spPr>
        <p:txBody>
          <a:bodyPr wrap="square" lIns="0" tIns="0" rIns="0" bIns="0" rtlCol="0" anchor="t"/>
          <a:lstStyle/>
          <a:p>
            <a:pPr algn="ctr" indent="0" marL="0">
              <a:lnSpc>
                <a:spcPts val="1901"/>
              </a:lnSpc>
              <a:buNone/>
            </a:pPr>
            <a:r>
              <a:rPr lang="en-US" sz="1584" b="1" spc="-32" kern="0" dirty="0">
                <a:solidFill>
                  <a:srgbClr val="62DFB0"/>
                </a:solidFill>
                <a:latin typeface="Arial" pitchFamily="34" charset="0"/>
                <a:ea typeface="Arial" pitchFamily="34" charset="-122"/>
                <a:cs typeface="Arial" pitchFamily="34" charset="-120"/>
              </a:rPr>
              <a:t>Jangkar yang sama seperti pagi tadi</a:t>
            </a:r>
            <a:endParaRPr lang="en-US" sz="1584" dirty="0"/>
          </a:p>
        </p:txBody>
      </p:sp>
      <p:sp>
        <p:nvSpPr>
          <p:cNvPr id="28" name="Text 2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21 / 61</a:t>
            </a:r>
            <a:endParaRPr lang="en-US" sz="78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21</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Peta provider dan model</a:t>
            </a:r>
            <a:endParaRPr lang="en-US" sz="2592" dirty="0"/>
          </a:p>
        </p:txBody>
      </p:sp>
      <p:sp>
        <p:nvSpPr>
          <p:cNvPr id="5" name="Text 3"/>
          <p:cNvSpPr txBox="1"/>
          <p:nvPr/>
        </p:nvSpPr>
        <p:spPr>
          <a:xfrm>
            <a:off x="731520" y="1577614"/>
            <a:ext cx="10728930" cy="2157984"/>
          </a:xfrm>
          <a:prstGeom prst="rect">
            <a:avLst/>
          </a:prstGeom>
          <a:noFill/>
          <a:ln/>
        </p:spPr>
        <p:txBody>
          <a:bodyPr wrap="square" lIns="0" tIns="0" rIns="0" bIns="0" rtlCol="0" anchor="t"/>
          <a:lstStyle/>
          <a:p>
            <a:pPr indent="0" marL="0">
              <a:lnSpc>
                <a:spcPts val="1680"/>
              </a:lnSpc>
              <a:buNone/>
            </a:pPr>
            <a:r>
              <a:rPr lang="en-US" sz="960" dirty="0">
                <a:solidFill>
                  <a:srgbClr val="F4F6FA"/>
                </a:solidFill>
                <a:latin typeface="Courier New" pitchFamily="34" charset="0"/>
                <a:ea typeface="Courier New" pitchFamily="34" charset="-122"/>
                <a:cs typeface="Courier New" pitchFamily="34" charset="-120"/>
              </a:rPr>
              <a:t>Hermes</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OpenRouter</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Model A</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Model B</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Model C</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Provider langsung</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Model</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Model</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Custom endpoint</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 </a:t>
            </a:r>
            <a:r>
              <a:rPr lang="en-US" sz="960" dirty="0">
                <a:solidFill>
                  <a:srgbClr val="B9C0CD"/>
                </a:solidFill>
                <a:latin typeface="Courier New" pitchFamily="34" charset="0"/>
                <a:ea typeface="Courier New" pitchFamily="34" charset="-122"/>
                <a:cs typeface="Courier New" pitchFamily="34" charset="-120"/>
              </a:rPr>
              <a:t>apa pun yang OpenAI-compatible</a:t>
            </a:r>
            <a:endParaRPr lang="en-US" sz="960" dirty="0"/>
          </a:p>
        </p:txBody>
      </p:sp>
      <p:sp>
        <p:nvSpPr>
          <p:cNvPr id="6" name="Text 4"/>
          <p:cNvSpPr txBox="1"/>
          <p:nvPr/>
        </p:nvSpPr>
        <p:spPr>
          <a:xfrm>
            <a:off x="731520" y="3955054"/>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Satu provider bisa membawa banyak model. Mengganti model di dalam satu </a:t>
            </a:r>
            <a:br/>
            <a:r>
              <a:rPr lang="en-US" sz="1320" dirty="0">
                <a:solidFill>
                  <a:srgbClr val="7B8494"/>
                </a:solidFill>
                <a:latin typeface="Arial" pitchFamily="34" charset="0"/>
                <a:ea typeface="Arial" pitchFamily="34" charset="-122"/>
                <a:cs typeface="Arial" pitchFamily="34" charset="-120"/>
              </a:rPr>
              <a:t>provider berbeda dari menambah provider baru — slide berikutnya soal itu, </a:t>
            </a:r>
            <a:br/>
            <a:r>
              <a:rPr lang="en-US" sz="1320" dirty="0">
                <a:solidFill>
                  <a:srgbClr val="7B8494"/>
                </a:solidFill>
                <a:latin typeface="Arial" pitchFamily="34" charset="0"/>
                <a:ea typeface="Arial" pitchFamily="34" charset="-122"/>
                <a:cs typeface="Arial" pitchFamily="34" charset="-120"/>
              </a:rPr>
              <a:t>dan itu kesalahan paling sering.</a:t>
            </a:r>
            <a:endParaRPr lang="en-US" sz="1320" dirty="0"/>
          </a:p>
        </p:txBody>
      </p:sp>
      <p:sp>
        <p:nvSpPr>
          <p:cNvPr id="7" name="Text 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21 / 61 · DETAIL</a:t>
            </a:r>
            <a:endParaRPr lang="en-US" sz="78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731520" y="1631472"/>
            <a:ext cx="198150" cy="0"/>
          </a:xfrm>
          <a:prstGeom prst="line">
            <a:avLst/>
          </a:prstGeom>
          <a:noFill/>
          <a:ln w="7620">
            <a:solidFill>
              <a:srgbClr val="323C5E"/>
            </a:solidFill>
            <a:prstDash val="solid"/>
          </a:ln>
        </p:spPr>
      </p:sp>
      <p:sp>
        <p:nvSpPr>
          <p:cNvPr id="3" name="Text 1"/>
          <p:cNvSpPr txBox="1"/>
          <p:nvPr/>
        </p:nvSpPr>
        <p:spPr>
          <a:xfrm>
            <a:off x="1021110" y="156060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04 · MODEL</a:t>
            </a:r>
            <a:endParaRPr lang="en-US" sz="900" dirty="0"/>
          </a:p>
        </p:txBody>
      </p:sp>
      <p:sp>
        <p:nvSpPr>
          <p:cNvPr id="4" name="Text 2"/>
          <p:cNvSpPr txBox="1"/>
          <p:nvPr/>
        </p:nvSpPr>
        <p:spPr>
          <a:xfrm>
            <a:off x="731520" y="195297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Dua perintah yang mirip, </a:t>
            </a:r>
            <a:br/>
            <a:r>
              <a:rPr lang="en-US" sz="4800" b="1" spc="-96" kern="0" dirty="0">
                <a:solidFill>
                  <a:srgbClr val="F4F6FA"/>
                </a:solidFill>
                <a:latin typeface="Arial" pitchFamily="34" charset="0"/>
                <a:ea typeface="Arial" pitchFamily="34" charset="-122"/>
                <a:cs typeface="Arial" pitchFamily="34" charset="-120"/>
              </a:rPr>
              <a:t>beda kemampuan.</a:t>
            </a:r>
            <a:endParaRPr lang="en-US" sz="4800" dirty="0"/>
          </a:p>
        </p:txBody>
      </p:sp>
      <p:sp>
        <p:nvSpPr>
          <p:cNvPr id="5" name="Text 3"/>
          <p:cNvSpPr txBox="1"/>
          <p:nvPr/>
        </p:nvSpPr>
        <p:spPr>
          <a:xfrm>
            <a:off x="73152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HERMES MODEL</a:t>
            </a:r>
            <a:endParaRPr lang="en-US" sz="840" dirty="0"/>
          </a:p>
        </p:txBody>
      </p:sp>
      <p:sp>
        <p:nvSpPr>
          <p:cNvPr id="6" name="Shape 4"/>
          <p:cNvSpPr/>
          <p:nvPr/>
        </p:nvSpPr>
        <p:spPr>
          <a:xfrm>
            <a:off x="731520" y="3870838"/>
            <a:ext cx="38130" cy="38130"/>
          </a:xfrm>
          <a:prstGeom prst="ellipse">
            <a:avLst/>
          </a:prstGeom>
          <a:solidFill>
            <a:srgbClr val="2F3032"/>
          </a:solidFill>
          <a:ln/>
        </p:spPr>
      </p:sp>
      <p:sp>
        <p:nvSpPr>
          <p:cNvPr id="7" name="Text 5"/>
          <p:cNvSpPr txBox="1"/>
          <p:nvPr/>
        </p:nvSpPr>
        <p:spPr>
          <a:xfrm>
            <a:off x="86109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Dijalankan di terminal, DI LUAR sesi chat</a:t>
            </a:r>
            <a:endParaRPr lang="en-US" sz="1140" dirty="0"/>
          </a:p>
        </p:txBody>
      </p:sp>
      <p:sp>
        <p:nvSpPr>
          <p:cNvPr id="8" name="Shape 6"/>
          <p:cNvSpPr/>
          <p:nvPr/>
        </p:nvSpPr>
        <p:spPr>
          <a:xfrm>
            <a:off x="731520" y="4164909"/>
            <a:ext cx="38130" cy="38130"/>
          </a:xfrm>
          <a:prstGeom prst="ellipse">
            <a:avLst/>
          </a:prstGeom>
          <a:solidFill>
            <a:srgbClr val="2F3032"/>
          </a:solidFill>
          <a:ln/>
        </p:spPr>
      </p:sp>
      <p:sp>
        <p:nvSpPr>
          <p:cNvPr id="9" name="Text 7"/>
          <p:cNvSpPr txBox="1"/>
          <p:nvPr/>
        </p:nvSpPr>
        <p:spPr>
          <a:xfrm>
            <a:off x="86109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Tambah provider baru</a:t>
            </a:r>
            <a:endParaRPr lang="en-US" sz="1140" dirty="0"/>
          </a:p>
        </p:txBody>
      </p:sp>
      <p:sp>
        <p:nvSpPr>
          <p:cNvPr id="10" name="Shape 8"/>
          <p:cNvSpPr/>
          <p:nvPr/>
        </p:nvSpPr>
        <p:spPr>
          <a:xfrm>
            <a:off x="731520" y="4459072"/>
            <a:ext cx="38130" cy="38130"/>
          </a:xfrm>
          <a:prstGeom prst="ellipse">
            <a:avLst/>
          </a:prstGeom>
          <a:solidFill>
            <a:srgbClr val="2F3032"/>
          </a:solidFill>
          <a:ln/>
        </p:spPr>
      </p:sp>
      <p:sp>
        <p:nvSpPr>
          <p:cNvPr id="11" name="Text 9"/>
          <p:cNvSpPr txBox="1"/>
          <p:nvPr/>
        </p:nvSpPr>
        <p:spPr>
          <a:xfrm>
            <a:off x="86109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Jalankan OAuth, masukkan API key</a:t>
            </a:r>
            <a:endParaRPr lang="en-US" sz="1140" dirty="0"/>
          </a:p>
        </p:txBody>
      </p:sp>
      <p:sp>
        <p:nvSpPr>
          <p:cNvPr id="12" name="Shape 10"/>
          <p:cNvSpPr/>
          <p:nvPr/>
        </p:nvSpPr>
        <p:spPr>
          <a:xfrm>
            <a:off x="731520" y="4753234"/>
            <a:ext cx="38130" cy="38130"/>
          </a:xfrm>
          <a:prstGeom prst="ellipse">
            <a:avLst/>
          </a:prstGeom>
          <a:solidFill>
            <a:srgbClr val="2F3032"/>
          </a:solidFill>
          <a:ln/>
        </p:spPr>
      </p:sp>
      <p:sp>
        <p:nvSpPr>
          <p:cNvPr id="13" name="Text 11"/>
          <p:cNvSpPr txBox="1"/>
          <p:nvPr/>
        </p:nvSpPr>
        <p:spPr>
          <a:xfrm>
            <a:off x="861090" y="46680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Konfigurasi custom endpoint</a:t>
            </a:r>
            <a:endParaRPr lang="en-US" sz="1140" dirty="0"/>
          </a:p>
        </p:txBody>
      </p:sp>
      <p:sp>
        <p:nvSpPr>
          <p:cNvPr id="14" name="Shape 12"/>
          <p:cNvSpPr/>
          <p:nvPr/>
        </p:nvSpPr>
        <p:spPr>
          <a:xfrm>
            <a:off x="6092190" y="3489168"/>
            <a:ext cx="0" cy="1381476"/>
          </a:xfrm>
          <a:prstGeom prst="line">
            <a:avLst/>
          </a:prstGeom>
          <a:noFill/>
          <a:ln w="7620">
            <a:solidFill>
              <a:srgbClr val="2F3032"/>
            </a:solidFill>
            <a:prstDash val="solid"/>
          </a:ln>
        </p:spPr>
      </p:sp>
      <p:sp>
        <p:nvSpPr>
          <p:cNvPr id="15" name="Text 13"/>
          <p:cNvSpPr txBox="1"/>
          <p:nvPr/>
        </p:nvSpPr>
        <p:spPr>
          <a:xfrm>
            <a:off x="640464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/MODEL</a:t>
            </a:r>
            <a:endParaRPr lang="en-US" sz="840" dirty="0"/>
          </a:p>
        </p:txBody>
      </p:sp>
      <p:sp>
        <p:nvSpPr>
          <p:cNvPr id="16" name="Shape 14"/>
          <p:cNvSpPr/>
          <p:nvPr/>
        </p:nvSpPr>
        <p:spPr>
          <a:xfrm>
            <a:off x="6404640" y="3870838"/>
            <a:ext cx="38130" cy="38130"/>
          </a:xfrm>
          <a:prstGeom prst="ellipse">
            <a:avLst/>
          </a:prstGeom>
          <a:solidFill>
            <a:srgbClr val="2F3032"/>
          </a:solidFill>
          <a:ln/>
        </p:spPr>
      </p:sp>
      <p:sp>
        <p:nvSpPr>
          <p:cNvPr id="17" name="Text 15"/>
          <p:cNvSpPr txBox="1"/>
          <p:nvPr/>
        </p:nvSpPr>
        <p:spPr>
          <a:xfrm>
            <a:off x="653412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Dijalankan DI DALAM sesi chat</a:t>
            </a:r>
            <a:endParaRPr lang="en-US" sz="1140" dirty="0"/>
          </a:p>
        </p:txBody>
      </p:sp>
      <p:sp>
        <p:nvSpPr>
          <p:cNvPr id="18" name="Shape 16"/>
          <p:cNvSpPr/>
          <p:nvPr/>
        </p:nvSpPr>
        <p:spPr>
          <a:xfrm>
            <a:off x="6404640" y="4164909"/>
            <a:ext cx="38130" cy="38130"/>
          </a:xfrm>
          <a:prstGeom prst="ellipse">
            <a:avLst/>
          </a:prstGeom>
          <a:solidFill>
            <a:srgbClr val="2F3032"/>
          </a:solidFill>
          <a:ln/>
        </p:spPr>
      </p:sp>
      <p:sp>
        <p:nvSpPr>
          <p:cNvPr id="19" name="Text 17"/>
          <p:cNvSpPr txBox="1"/>
          <p:nvPr/>
        </p:nvSpPr>
        <p:spPr>
          <a:xfrm>
            <a:off x="653412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HANYA berpindah antar yang sudah disiapkan</a:t>
            </a:r>
            <a:endParaRPr lang="en-US" sz="1140" dirty="0"/>
          </a:p>
        </p:txBody>
      </p:sp>
      <p:sp>
        <p:nvSpPr>
          <p:cNvPr id="20" name="Shape 18"/>
          <p:cNvSpPr/>
          <p:nvPr/>
        </p:nvSpPr>
        <p:spPr>
          <a:xfrm>
            <a:off x="6404640" y="4459072"/>
            <a:ext cx="38130" cy="38130"/>
          </a:xfrm>
          <a:prstGeom prst="ellipse">
            <a:avLst/>
          </a:prstGeom>
          <a:solidFill>
            <a:srgbClr val="2F3032"/>
          </a:solidFill>
          <a:ln/>
        </p:spPr>
      </p:sp>
      <p:sp>
        <p:nvSpPr>
          <p:cNvPr id="21" name="Text 19"/>
          <p:cNvSpPr txBox="1"/>
          <p:nvPr/>
        </p:nvSpPr>
        <p:spPr>
          <a:xfrm>
            <a:off x="653412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Tidak bisa menambah provider</a:t>
            </a:r>
            <a:endParaRPr lang="en-US" sz="1140" dirty="0"/>
          </a:p>
        </p:txBody>
      </p:sp>
      <p:sp>
        <p:nvSpPr>
          <p:cNvPr id="22" name="Shape 20"/>
          <p:cNvSpPr/>
          <p:nvPr/>
        </p:nvSpPr>
        <p:spPr>
          <a:xfrm>
            <a:off x="6404640" y="4753234"/>
            <a:ext cx="38130" cy="38130"/>
          </a:xfrm>
          <a:prstGeom prst="ellipse">
            <a:avLst/>
          </a:prstGeom>
          <a:solidFill>
            <a:srgbClr val="2F3032"/>
          </a:solidFill>
          <a:ln/>
        </p:spPr>
      </p:sp>
      <p:sp>
        <p:nvSpPr>
          <p:cNvPr id="23" name="Text 21"/>
          <p:cNvSpPr txBox="1"/>
          <p:nvPr/>
        </p:nvSpPr>
        <p:spPr>
          <a:xfrm>
            <a:off x="6534120" y="46680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Tidak bisa OAuth atau meminta API key</a:t>
            </a:r>
            <a:endParaRPr lang="en-US" sz="1140" dirty="0"/>
          </a:p>
        </p:txBody>
      </p:sp>
      <p:sp>
        <p:nvSpPr>
          <p:cNvPr id="24" name="Text 22"/>
          <p:cNvSpPr txBox="1"/>
          <p:nvPr/>
        </p:nvSpPr>
        <p:spPr>
          <a:xfrm>
            <a:off x="731520" y="511451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Inilah sebab kalimat "model saya hilang" — provider baru butuh hermes model, bukan /model.</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22 / 61</a:t>
            </a:r>
            <a:endParaRPr lang="en-US" sz="78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hermes model vs /model</a:t>
            </a:r>
            <a:endParaRPr lang="en-US" sz="2592"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3540557"/>
                <a:gridCol w="3540557"/>
              </a:tblGrid>
              <a:tr h="238018">
                <a:tc>
                  <a:txBody>
                    <a:bodyPr/>
                    <a:lstStyle/>
                    <a:p>
                      <a:pPr indent="0" marL="0">
                        <a:buNone/>
                      </a:pPr>
                      <a:endParaRPr lang="en-US" sz="757" dirty="0">
                        <a:latin typeface="Courier New" charset="0"/>
                        <a:ea typeface="Courier New" charset="0"/>
                        <a:cs typeface="Courier New" charset="0"/>
                      </a:endParaRPr>
                    </a:p>
                  </a:txBody>
                  <a:tcPr marL="0" marR="207010" marT="12700" marB="103505"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57" spc="151" kern="0" dirty="0">
                          <a:solidFill>
                            <a:srgbClr val="4C5464"/>
                          </a:solidFill>
                          <a:latin typeface="Courier New" pitchFamily="34" charset="0"/>
                          <a:ea typeface="Courier New" pitchFamily="34" charset="-122"/>
                          <a:cs typeface="Courier New" pitchFamily="34" charset="-120"/>
                        </a:rPr>
                        <a:t>HERMES MODEL</a:t>
                      </a:r>
                      <a:endParaRPr lang="en-US" sz="757" dirty="0">
                        <a:latin typeface="Courier New" charset="0"/>
                        <a:ea typeface="Courier New" charset="0"/>
                        <a:cs typeface="Courier New" charset="0"/>
                      </a:endParaRPr>
                    </a:p>
                  </a:txBody>
                  <a:tcPr marL="0" marR="207010" marT="12700" marB="103505"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57" spc="151" kern="0" dirty="0">
                          <a:solidFill>
                            <a:srgbClr val="4C5464"/>
                          </a:solidFill>
                          <a:latin typeface="Courier New" pitchFamily="34" charset="0"/>
                          <a:ea typeface="Courier New" pitchFamily="34" charset="-122"/>
                          <a:cs typeface="Courier New" pitchFamily="34" charset="-120"/>
                        </a:rPr>
                        <a:t>/MODEL</a:t>
                      </a:r>
                      <a:endParaRPr lang="en-US" sz="757" dirty="0">
                        <a:latin typeface="Courier New" charset="0"/>
                        <a:ea typeface="Courier New" charset="0"/>
                        <a:cs typeface="Courier New" charset="0"/>
                      </a:endParaRPr>
                    </a:p>
                  </a:txBody>
                  <a:tcPr marL="0" marR="207010" marT="12700" marB="103505"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18338">
                <a:tc>
                  <a:txBody>
                    <a:bodyPr/>
                    <a:lstStyle/>
                    <a:p>
                      <a:pPr indent="0" marL="0">
                        <a:lnSpc>
                          <a:spcPts val="1548"/>
                        </a:lnSpc>
                        <a:buNone/>
                      </a:pPr>
                      <a:r>
                        <a:rPr lang="en-US" sz="1106" b="1" dirty="0">
                          <a:solidFill>
                            <a:srgbClr val="F4F6FA"/>
                          </a:solidFill>
                          <a:latin typeface="Arial" pitchFamily="34" charset="0"/>
                          <a:ea typeface="Arial" pitchFamily="34" charset="-122"/>
                          <a:cs typeface="Arial" pitchFamily="34" charset="-120"/>
                        </a:rPr>
                        <a:t>Dijalankan dari</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terminal, di luar sesi</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di dalam sesi chat</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18338">
                <a:tc>
                  <a:txBody>
                    <a:bodyPr/>
                    <a:lstStyle/>
                    <a:p>
                      <a:pPr indent="0" marL="0">
                        <a:lnSpc>
                          <a:spcPts val="1548"/>
                        </a:lnSpc>
                        <a:buNone/>
                      </a:pPr>
                      <a:r>
                        <a:rPr lang="en-US" sz="1106" b="1" dirty="0">
                          <a:solidFill>
                            <a:srgbClr val="F4F6FA"/>
                          </a:solidFill>
                          <a:latin typeface="Arial" pitchFamily="34" charset="0"/>
                          <a:ea typeface="Arial" pitchFamily="34" charset="-122"/>
                          <a:cs typeface="Arial" pitchFamily="34" charset="-120"/>
                        </a:rPr>
                        <a:t>Bisa</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tambah provider, OAuth, API key, custom endpoint</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hanya berpindah antar yang sudah ada</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18338">
                <a:tc>
                  <a:txBody>
                    <a:bodyPr/>
                    <a:lstStyle/>
                    <a:p>
                      <a:pPr indent="0" marL="0">
                        <a:lnSpc>
                          <a:spcPts val="1548"/>
                        </a:lnSpc>
                        <a:buNone/>
                      </a:pPr>
                      <a:r>
                        <a:rPr lang="en-US" sz="1106" b="1" dirty="0">
                          <a:solidFill>
                            <a:srgbClr val="FFB27A"/>
                          </a:solidFill>
                          <a:latin typeface="Arial" pitchFamily="34" charset="0"/>
                          <a:ea typeface="Arial" pitchFamily="34" charset="-122"/>
                          <a:cs typeface="Arial" pitchFamily="34" charset="-120"/>
                        </a:rPr>
                        <a:t>Tidak bisa</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menambah provider, OAuth, minta API key</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3307202"/>
            <a:ext cx="5848868" cy="536661"/>
          </a:xfrm>
          <a:prstGeom prst="rect">
            <a:avLst/>
          </a:prstGeom>
          <a:noFill/>
          <a:ln/>
        </p:spPr>
        <p:txBody>
          <a:bodyPr wrap="square" lIns="0" tIns="0" rIns="0" bIns="0" rtlCol="0" anchor="t"/>
          <a:lstStyle/>
          <a:p>
            <a:pPr algn="l" indent="0" marL="0">
              <a:lnSpc>
                <a:spcPts val="1985"/>
              </a:lnSpc>
              <a:buNone/>
            </a:pPr>
            <a:r>
              <a:rPr lang="en-US" sz="1280" dirty="0">
                <a:solidFill>
                  <a:srgbClr val="7B8494"/>
                </a:solidFill>
                <a:latin typeface="Arial" pitchFamily="34" charset="0"/>
                <a:ea typeface="Arial" pitchFamily="34" charset="-122"/>
                <a:cs typeface="Arial" pitchFamily="34" charset="-120"/>
              </a:rPr>
              <a:t>Untuk menambah provider baru: keluar sesi (Ctrl+C atau /quit), jalankan </a:t>
            </a:r>
            <a:br/>
            <a:r>
              <a:rPr lang="en-US" sz="1280" dirty="0">
                <a:solidFill>
                  <a:srgbClr val="7B8494"/>
                </a:solidFill>
                <a:latin typeface="Arial" pitchFamily="34" charset="0"/>
                <a:ea typeface="Arial" pitchFamily="34" charset="-122"/>
                <a:cs typeface="Arial" pitchFamily="34" charset="-120"/>
              </a:rPr>
              <a:t>hermes model, lalu buka sesi baru.</a:t>
            </a:r>
            <a:endParaRPr lang="en-US" sz="1280" dirty="0"/>
          </a:p>
        </p:txBody>
      </p:sp>
      <p:sp>
        <p:nvSpPr>
          <p:cNvPr id="7" name="Shape 4"/>
          <p:cNvSpPr/>
          <p:nvPr/>
        </p:nvSpPr>
        <p:spPr>
          <a:xfrm>
            <a:off x="731520" y="4047774"/>
            <a:ext cx="10728930" cy="1006754"/>
          </a:xfrm>
          <a:prstGeom prst="roundRect">
            <a:avLst>
              <a:gd name="adj" fmla="val 8810"/>
            </a:avLst>
          </a:prstGeom>
          <a:solidFill>
            <a:srgbClr val="06070A"/>
          </a:solidFill>
          <a:ln w="7620">
            <a:solidFill>
              <a:srgbClr val="1D1E21"/>
            </a:solidFill>
            <a:prstDash val="solid"/>
          </a:ln>
        </p:spPr>
      </p:sp>
      <p:sp>
        <p:nvSpPr>
          <p:cNvPr id="8" name="Shape 5"/>
          <p:cNvSpPr/>
          <p:nvPr/>
        </p:nvSpPr>
        <p:spPr>
          <a:xfrm>
            <a:off x="739110" y="4055364"/>
            <a:ext cx="10713750" cy="259964"/>
          </a:xfrm>
          <a:prstGeom prst="roundRect">
            <a:avLst>
              <a:gd name="adj" fmla="val 31270"/>
            </a:avLst>
          </a:prstGeom>
          <a:solidFill>
            <a:srgbClr val="0E0F12"/>
          </a:solidFill>
          <a:ln/>
        </p:spPr>
      </p:sp>
      <p:sp>
        <p:nvSpPr>
          <p:cNvPr id="9" name="Shape 6"/>
          <p:cNvSpPr/>
          <p:nvPr/>
        </p:nvSpPr>
        <p:spPr>
          <a:xfrm>
            <a:off x="739110" y="4181551"/>
            <a:ext cx="10713750" cy="133777"/>
          </a:xfrm>
          <a:prstGeom prst="rect">
            <a:avLst/>
          </a:prstGeom>
          <a:solidFill>
            <a:srgbClr val="0E0F12"/>
          </a:solidFill>
          <a:ln/>
        </p:spPr>
      </p:sp>
      <p:sp>
        <p:nvSpPr>
          <p:cNvPr id="10" name="Shape 7"/>
          <p:cNvSpPr/>
          <p:nvPr/>
        </p:nvSpPr>
        <p:spPr>
          <a:xfrm>
            <a:off x="731520" y="4315328"/>
            <a:ext cx="10728930" cy="0"/>
          </a:xfrm>
          <a:prstGeom prst="line">
            <a:avLst/>
          </a:prstGeom>
          <a:noFill/>
          <a:ln w="7620">
            <a:solidFill>
              <a:srgbClr val="1D1E21"/>
            </a:solidFill>
            <a:prstDash val="solid"/>
          </a:ln>
        </p:spPr>
      </p:sp>
      <p:sp>
        <p:nvSpPr>
          <p:cNvPr id="11" name="Text 8"/>
          <p:cNvSpPr txBox="1"/>
          <p:nvPr/>
        </p:nvSpPr>
        <p:spPr>
          <a:xfrm>
            <a:off x="835030" y="4114343"/>
            <a:ext cx="1557589" cy="153711"/>
          </a:xfrm>
          <a:prstGeom prst="rect">
            <a:avLst/>
          </a:prstGeom>
          <a:noFill/>
          <a:ln/>
        </p:spPr>
        <p:txBody>
          <a:bodyPr wrap="square" lIns="0" tIns="0" rIns="0" bIns="0" rtlCol="0" anchor="t"/>
          <a:lstStyle/>
          <a:p>
            <a:pPr algn="l" indent="0" marL="0">
              <a:lnSpc>
                <a:spcPts val="1059"/>
              </a:lnSpc>
              <a:buNone/>
            </a:pPr>
            <a:r>
              <a:rPr lang="en-US" sz="757" dirty="0">
                <a:solidFill>
                  <a:srgbClr val="B9C0CD"/>
                </a:solidFill>
                <a:latin typeface="Courier New" pitchFamily="34" charset="0"/>
                <a:ea typeface="Courier New" pitchFamily="34" charset="-122"/>
                <a:cs typeface="Courier New" pitchFamily="34" charset="-120"/>
              </a:rPr>
              <a:t>berpindah di dalam sesi</a:t>
            </a:r>
            <a:endParaRPr lang="en-US" sz="757" dirty="0"/>
          </a:p>
        </p:txBody>
      </p:sp>
      <p:sp>
        <p:nvSpPr>
          <p:cNvPr id="12" name="Shape 9"/>
          <p:cNvSpPr/>
          <p:nvPr/>
        </p:nvSpPr>
        <p:spPr>
          <a:xfrm>
            <a:off x="2329251" y="4113977"/>
            <a:ext cx="372801" cy="135240"/>
          </a:xfrm>
          <a:prstGeom prst="roundRect">
            <a:avLst>
              <a:gd name="adj" fmla="val 50034"/>
            </a:avLst>
          </a:prstGeom>
          <a:solidFill>
            <a:srgbClr val="181D2D"/>
          </a:solidFill>
          <a:ln/>
        </p:spPr>
      </p:sp>
      <p:sp>
        <p:nvSpPr>
          <p:cNvPr id="13" name="Text 10"/>
          <p:cNvSpPr txBox="1"/>
          <p:nvPr/>
        </p:nvSpPr>
        <p:spPr>
          <a:xfrm>
            <a:off x="2318827" y="4128699"/>
            <a:ext cx="393649" cy="121981"/>
          </a:xfrm>
          <a:prstGeom prst="rect">
            <a:avLst/>
          </a:prstGeom>
          <a:noFill/>
          <a:ln/>
        </p:spPr>
        <p:txBody>
          <a:bodyPr wrap="square" lIns="0" tIns="0" rIns="0" bIns="0" rtlCol="0" anchor="t"/>
          <a:lstStyle/>
          <a:p>
            <a:pPr algn="ctr" indent="0" marL="0">
              <a:lnSpc>
                <a:spcPts val="832"/>
              </a:lnSpc>
              <a:buNone/>
            </a:pPr>
            <a:r>
              <a:rPr lang="en-US" sz="640" spc="51" kern="0" dirty="0">
                <a:solidFill>
                  <a:srgbClr val="7F9CFF"/>
                </a:solidFill>
                <a:latin typeface="Courier New" pitchFamily="34" charset="0"/>
                <a:ea typeface="Courier New" pitchFamily="34" charset="-122"/>
                <a:cs typeface="Courier New" pitchFamily="34" charset="-120"/>
              </a:rPr>
              <a:t>TEXT</a:t>
            </a:r>
            <a:endParaRPr lang="en-US" sz="640" dirty="0"/>
          </a:p>
        </p:txBody>
      </p:sp>
      <p:sp>
        <p:nvSpPr>
          <p:cNvPr id="14" name="Text 11"/>
          <p:cNvSpPr txBox="1"/>
          <p:nvPr/>
        </p:nvSpPr>
        <p:spPr>
          <a:xfrm>
            <a:off x="849752" y="4418838"/>
            <a:ext cx="10492466" cy="554401"/>
          </a:xfrm>
          <a:prstGeom prst="rect">
            <a:avLst/>
          </a:prstGeom>
          <a:noFill/>
          <a:ln/>
        </p:spPr>
        <p:txBody>
          <a:bodyPr wrap="square" lIns="0" tIns="0" rIns="0" bIns="0" rtlCol="0" anchor="t"/>
          <a:lstStyle/>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/model custom:qwen-2.5             # model di custom endpoint</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/model custom                      # deteksi model dari endpoint</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/model openrouter:claude-sonnet-4  # kembali ke provider cloud</a:t>
            </a:r>
            <a:endParaRPr lang="en-US" sz="873" dirty="0"/>
          </a:p>
        </p:txBody>
      </p:sp>
      <p:sp>
        <p:nvSpPr>
          <p:cNvPr id="15" name="Shape 12"/>
          <p:cNvSpPr/>
          <p:nvPr/>
        </p:nvSpPr>
        <p:spPr>
          <a:xfrm>
            <a:off x="731520" y="5290993"/>
            <a:ext cx="10728930" cy="829361"/>
          </a:xfrm>
          <a:prstGeom prst="roundRect">
            <a:avLst>
              <a:gd name="adj" fmla="val 10695"/>
            </a:avLst>
          </a:prstGeom>
          <a:solidFill>
            <a:srgbClr val="06070A"/>
          </a:solidFill>
          <a:ln w="7620">
            <a:solidFill>
              <a:srgbClr val="1D1E21"/>
            </a:solidFill>
            <a:prstDash val="solid"/>
          </a:ln>
        </p:spPr>
      </p:sp>
      <p:sp>
        <p:nvSpPr>
          <p:cNvPr id="16" name="Shape 13"/>
          <p:cNvSpPr/>
          <p:nvPr/>
        </p:nvSpPr>
        <p:spPr>
          <a:xfrm>
            <a:off x="739110" y="5298674"/>
            <a:ext cx="10713750" cy="259964"/>
          </a:xfrm>
          <a:prstGeom prst="roundRect">
            <a:avLst>
              <a:gd name="adj" fmla="val 31270"/>
            </a:avLst>
          </a:prstGeom>
          <a:solidFill>
            <a:srgbClr val="0E0F12"/>
          </a:solidFill>
          <a:ln/>
        </p:spPr>
      </p:sp>
      <p:sp>
        <p:nvSpPr>
          <p:cNvPr id="17" name="Shape 14"/>
          <p:cNvSpPr/>
          <p:nvPr/>
        </p:nvSpPr>
        <p:spPr>
          <a:xfrm>
            <a:off x="739110" y="5424769"/>
            <a:ext cx="10713750" cy="133777"/>
          </a:xfrm>
          <a:prstGeom prst="rect">
            <a:avLst/>
          </a:prstGeom>
          <a:solidFill>
            <a:srgbClr val="0E0F12"/>
          </a:solidFill>
          <a:ln/>
        </p:spPr>
      </p:sp>
      <p:sp>
        <p:nvSpPr>
          <p:cNvPr id="18" name="Shape 15"/>
          <p:cNvSpPr/>
          <p:nvPr/>
        </p:nvSpPr>
        <p:spPr>
          <a:xfrm>
            <a:off x="731520" y="5558638"/>
            <a:ext cx="10728930" cy="0"/>
          </a:xfrm>
          <a:prstGeom prst="line">
            <a:avLst/>
          </a:prstGeom>
          <a:noFill/>
          <a:ln w="7620">
            <a:solidFill>
              <a:srgbClr val="1D1E21"/>
            </a:solidFill>
            <a:prstDash val="solid"/>
          </a:ln>
        </p:spPr>
      </p:sp>
      <p:sp>
        <p:nvSpPr>
          <p:cNvPr id="19" name="Text 16"/>
          <p:cNvSpPr txBox="1"/>
          <p:nvPr/>
        </p:nvSpPr>
        <p:spPr>
          <a:xfrm>
            <a:off x="835030" y="5357561"/>
            <a:ext cx="2372959" cy="153711"/>
          </a:xfrm>
          <a:prstGeom prst="rect">
            <a:avLst/>
          </a:prstGeom>
          <a:noFill/>
          <a:ln/>
        </p:spPr>
        <p:txBody>
          <a:bodyPr wrap="square" lIns="0" tIns="0" rIns="0" bIns="0" rtlCol="0" anchor="t"/>
          <a:lstStyle/>
          <a:p>
            <a:pPr algn="l" indent="0" marL="0">
              <a:lnSpc>
                <a:spcPts val="1059"/>
              </a:lnSpc>
              <a:buNone/>
            </a:pPr>
            <a:r>
              <a:rPr lang="en-US" sz="757" dirty="0">
                <a:solidFill>
                  <a:srgbClr val="B9C0CD"/>
                </a:solidFill>
                <a:latin typeface="Courier New" pitchFamily="34" charset="0"/>
                <a:ea typeface="Courier New" pitchFamily="34" charset="-122"/>
                <a:cs typeface="Courier New" pitchFamily="34" charset="-120"/>
              </a:rPr>
              <a:t>named custom provider — tiga bagian</a:t>
            </a:r>
            <a:endParaRPr lang="en-US" sz="757" dirty="0"/>
          </a:p>
        </p:txBody>
      </p:sp>
      <p:sp>
        <p:nvSpPr>
          <p:cNvPr id="20" name="Shape 17"/>
          <p:cNvSpPr/>
          <p:nvPr/>
        </p:nvSpPr>
        <p:spPr>
          <a:xfrm>
            <a:off x="3103382" y="5357195"/>
            <a:ext cx="372801" cy="135240"/>
          </a:xfrm>
          <a:prstGeom prst="roundRect">
            <a:avLst>
              <a:gd name="adj" fmla="val 50034"/>
            </a:avLst>
          </a:prstGeom>
          <a:solidFill>
            <a:srgbClr val="181D2D"/>
          </a:solidFill>
          <a:ln/>
        </p:spPr>
      </p:sp>
      <p:sp>
        <p:nvSpPr>
          <p:cNvPr id="21" name="Text 18"/>
          <p:cNvSpPr txBox="1"/>
          <p:nvPr/>
        </p:nvSpPr>
        <p:spPr>
          <a:xfrm>
            <a:off x="3092958" y="5371917"/>
            <a:ext cx="393649" cy="121981"/>
          </a:xfrm>
          <a:prstGeom prst="rect">
            <a:avLst/>
          </a:prstGeom>
          <a:noFill/>
          <a:ln/>
        </p:spPr>
        <p:txBody>
          <a:bodyPr wrap="square" lIns="0" tIns="0" rIns="0" bIns="0" rtlCol="0" anchor="t"/>
          <a:lstStyle/>
          <a:p>
            <a:pPr algn="ctr" indent="0" marL="0">
              <a:lnSpc>
                <a:spcPts val="832"/>
              </a:lnSpc>
              <a:buNone/>
            </a:pPr>
            <a:r>
              <a:rPr lang="en-US" sz="640" spc="51" kern="0" dirty="0">
                <a:solidFill>
                  <a:srgbClr val="7F9CFF"/>
                </a:solidFill>
                <a:latin typeface="Courier New" pitchFamily="34" charset="0"/>
                <a:ea typeface="Courier New" pitchFamily="34" charset="-122"/>
                <a:cs typeface="Courier New" pitchFamily="34" charset="-120"/>
              </a:rPr>
              <a:t>TEXT</a:t>
            </a:r>
            <a:endParaRPr lang="en-US" sz="640" dirty="0"/>
          </a:p>
        </p:txBody>
      </p:sp>
      <p:sp>
        <p:nvSpPr>
          <p:cNvPr id="22" name="Text 19"/>
          <p:cNvSpPr txBox="1"/>
          <p:nvPr/>
        </p:nvSpPr>
        <p:spPr>
          <a:xfrm>
            <a:off x="849752" y="5662056"/>
            <a:ext cx="10492466" cy="377007"/>
          </a:xfrm>
          <a:prstGeom prst="rect">
            <a:avLst/>
          </a:prstGeom>
          <a:noFill/>
          <a:ln/>
        </p:spPr>
        <p:txBody>
          <a:bodyPr wrap="square" lIns="0" tIns="0" rIns="0" bIns="0" rtlCol="0" anchor="t"/>
          <a:lstStyle/>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/model custom:local:qwen-2.5</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/model custom:work:llama3</a:t>
            </a:r>
            <a:endParaRPr lang="en-US" sz="873" dirty="0"/>
          </a:p>
        </p:txBody>
      </p:sp>
      <p:sp>
        <p:nvSpPr>
          <p:cNvPr id="23"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22 / 61 · DETAIL</a:t>
            </a:r>
            <a:endParaRPr lang="en-US" sz="78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731520" y="1128552"/>
            <a:ext cx="198150" cy="0"/>
          </a:xfrm>
          <a:prstGeom prst="line">
            <a:avLst/>
          </a:prstGeom>
          <a:noFill/>
          <a:ln w="7620">
            <a:solidFill>
              <a:srgbClr val="323C5E"/>
            </a:solidFill>
            <a:prstDash val="solid"/>
          </a:ln>
        </p:spPr>
      </p:sp>
      <p:sp>
        <p:nvSpPr>
          <p:cNvPr id="3" name="Text 1"/>
          <p:cNvSpPr txBox="1"/>
          <p:nvPr/>
        </p:nvSpPr>
        <p:spPr>
          <a:xfrm>
            <a:off x="1021110" y="105768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04 · MODEL</a:t>
            </a:r>
            <a:endParaRPr lang="en-US" sz="900" dirty="0"/>
          </a:p>
        </p:txBody>
      </p:sp>
      <p:sp>
        <p:nvSpPr>
          <p:cNvPr id="4" name="Text 2"/>
          <p:cNvSpPr txBox="1"/>
          <p:nvPr/>
        </p:nvSpPr>
        <p:spPr>
          <a:xfrm>
            <a:off x="731520" y="1450056"/>
            <a:ext cx="7763256" cy="2060418"/>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Apa pun yang </a:t>
            </a:r>
            <a:br/>
            <a:r>
              <a:rPr lang="en-US" sz="4800" b="1" spc="-96" kern="0" dirty="0">
                <a:solidFill>
                  <a:srgbClr val="F4F6FA"/>
                </a:solidFill>
                <a:latin typeface="Arial" pitchFamily="34" charset="0"/>
                <a:ea typeface="Arial" pitchFamily="34" charset="-122"/>
                <a:cs typeface="Arial" pitchFamily="34" charset="-120"/>
              </a:rPr>
              <a:t>OpenAI-compatible bisa </a:t>
            </a:r>
            <a:br/>
            <a:r>
              <a:rPr lang="en-US" sz="4800" b="1" spc="-96" kern="0" dirty="0">
                <a:solidFill>
                  <a:srgbClr val="F4F6FA"/>
                </a:solidFill>
                <a:latin typeface="Arial" pitchFamily="34" charset="0"/>
                <a:ea typeface="Arial" pitchFamily="34" charset="-122"/>
                <a:cs typeface="Arial" pitchFamily="34" charset="-120"/>
              </a:rPr>
              <a:t>jadi provider.</a:t>
            </a:r>
            <a:endParaRPr lang="en-US" sz="4800" dirty="0"/>
          </a:p>
        </p:txBody>
      </p:sp>
      <p:sp>
        <p:nvSpPr>
          <p:cNvPr id="5" name="Text 3"/>
          <p:cNvSpPr txBox="1"/>
          <p:nvPr/>
        </p:nvSpPr>
        <p:spPr>
          <a:xfrm>
            <a:off x="731520" y="3632454"/>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Ini jalur resmi, bukan akal-akalan: kalau server mengimplementasikan </a:t>
            </a:r>
            <a:br/>
            <a:r>
              <a:rPr lang="en-US" sz="1320" dirty="0">
                <a:solidFill>
                  <a:srgbClr val="7B8494"/>
                </a:solidFill>
                <a:latin typeface="Arial" pitchFamily="34" charset="0"/>
                <a:ea typeface="Arial" pitchFamily="34" charset="-122"/>
                <a:cs typeface="Arial" pitchFamily="34" charset="-120"/>
              </a:rPr>
              <a:t>/v1/chat/completions, ia bisa dipakai.</a:t>
            </a:r>
            <a:endParaRPr lang="en-US" sz="1320" dirty="0"/>
          </a:p>
        </p:txBody>
      </p:sp>
      <p:sp>
        <p:nvSpPr>
          <p:cNvPr id="6" name="Shape 4"/>
          <p:cNvSpPr/>
          <p:nvPr/>
        </p:nvSpPr>
        <p:spPr>
          <a:xfrm>
            <a:off x="731520" y="4395978"/>
            <a:ext cx="1021293" cy="305592"/>
          </a:xfrm>
          <a:prstGeom prst="roundRect">
            <a:avLst>
              <a:gd name="adj" fmla="val 19958"/>
            </a:avLst>
          </a:prstGeom>
          <a:solidFill>
            <a:srgbClr val="0E0F12"/>
          </a:solidFill>
          <a:ln w="7620">
            <a:solidFill>
              <a:srgbClr val="1D1E21"/>
            </a:solidFill>
            <a:prstDash val="solid"/>
          </a:ln>
        </p:spPr>
      </p:sp>
      <p:sp>
        <p:nvSpPr>
          <p:cNvPr id="7" name="Text 5"/>
          <p:cNvSpPr txBox="1"/>
          <p:nvPr/>
        </p:nvSpPr>
        <p:spPr>
          <a:xfrm>
            <a:off x="716250" y="4464558"/>
            <a:ext cx="105183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PROVIDER</a:t>
            </a:r>
            <a:endParaRPr lang="en-US" sz="1020" dirty="0"/>
          </a:p>
        </p:txBody>
      </p:sp>
      <p:sp>
        <p:nvSpPr>
          <p:cNvPr id="8" name="Shape 6"/>
          <p:cNvSpPr/>
          <p:nvPr/>
        </p:nvSpPr>
        <p:spPr>
          <a:xfrm>
            <a:off x="1768084" y="4548774"/>
            <a:ext cx="221010" cy="0"/>
          </a:xfrm>
          <a:prstGeom prst="line">
            <a:avLst/>
          </a:prstGeom>
          <a:noFill/>
          <a:ln w="7620">
            <a:solidFill>
              <a:srgbClr val="2F3032"/>
            </a:solidFill>
            <a:prstDash val="solid"/>
            <a:tailEnd type="triangle"/>
          </a:ln>
        </p:spPr>
      </p:sp>
      <p:sp>
        <p:nvSpPr>
          <p:cNvPr id="9" name="Shape 7"/>
          <p:cNvSpPr/>
          <p:nvPr/>
        </p:nvSpPr>
        <p:spPr>
          <a:xfrm>
            <a:off x="2011863" y="4395978"/>
            <a:ext cx="1021293" cy="305592"/>
          </a:xfrm>
          <a:prstGeom prst="roundRect">
            <a:avLst>
              <a:gd name="adj" fmla="val 19958"/>
            </a:avLst>
          </a:prstGeom>
          <a:solidFill>
            <a:srgbClr val="181D2D"/>
          </a:solidFill>
          <a:ln w="7620">
            <a:solidFill>
              <a:srgbClr val="323C5E"/>
            </a:solidFill>
            <a:prstDash val="solid"/>
          </a:ln>
        </p:spPr>
      </p:sp>
      <p:sp>
        <p:nvSpPr>
          <p:cNvPr id="10" name="Text 8"/>
          <p:cNvSpPr txBox="1"/>
          <p:nvPr/>
        </p:nvSpPr>
        <p:spPr>
          <a:xfrm>
            <a:off x="1996592" y="4464558"/>
            <a:ext cx="105183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BASE URL</a:t>
            </a:r>
            <a:endParaRPr lang="en-US" sz="1020" dirty="0"/>
          </a:p>
        </p:txBody>
      </p:sp>
      <p:sp>
        <p:nvSpPr>
          <p:cNvPr id="11" name="Shape 9"/>
          <p:cNvSpPr/>
          <p:nvPr/>
        </p:nvSpPr>
        <p:spPr>
          <a:xfrm>
            <a:off x="3048427" y="4548774"/>
            <a:ext cx="221010" cy="0"/>
          </a:xfrm>
          <a:prstGeom prst="line">
            <a:avLst/>
          </a:prstGeom>
          <a:noFill/>
          <a:ln w="7620">
            <a:solidFill>
              <a:srgbClr val="2F3032"/>
            </a:solidFill>
            <a:prstDash val="solid"/>
            <a:tailEnd type="triangle"/>
          </a:ln>
        </p:spPr>
      </p:sp>
      <p:sp>
        <p:nvSpPr>
          <p:cNvPr id="12" name="Shape 10"/>
          <p:cNvSpPr/>
          <p:nvPr/>
        </p:nvSpPr>
        <p:spPr>
          <a:xfrm>
            <a:off x="3292297" y="4395978"/>
            <a:ext cx="927933" cy="305592"/>
          </a:xfrm>
          <a:prstGeom prst="roundRect">
            <a:avLst>
              <a:gd name="adj" fmla="val 19958"/>
            </a:avLst>
          </a:prstGeom>
          <a:solidFill>
            <a:srgbClr val="2A201B"/>
          </a:solidFill>
          <a:ln w="7620">
            <a:solidFill>
              <a:srgbClr val="5B4333"/>
            </a:solidFill>
            <a:prstDash val="solid"/>
          </a:ln>
        </p:spPr>
      </p:sp>
      <p:sp>
        <p:nvSpPr>
          <p:cNvPr id="13" name="Text 11"/>
          <p:cNvSpPr txBox="1"/>
          <p:nvPr/>
        </p:nvSpPr>
        <p:spPr>
          <a:xfrm>
            <a:off x="3277667" y="4464558"/>
            <a:ext cx="957102"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API KEY</a:t>
            </a:r>
            <a:endParaRPr lang="en-US" sz="1020" dirty="0"/>
          </a:p>
        </p:txBody>
      </p:sp>
      <p:sp>
        <p:nvSpPr>
          <p:cNvPr id="14" name="Shape 12"/>
          <p:cNvSpPr/>
          <p:nvPr/>
        </p:nvSpPr>
        <p:spPr>
          <a:xfrm>
            <a:off x="4235409" y="4548774"/>
            <a:ext cx="221010" cy="0"/>
          </a:xfrm>
          <a:prstGeom prst="line">
            <a:avLst/>
          </a:prstGeom>
          <a:noFill/>
          <a:ln w="7620">
            <a:solidFill>
              <a:srgbClr val="2F3032"/>
            </a:solidFill>
            <a:prstDash val="solid"/>
            <a:tailEnd type="triangle"/>
          </a:ln>
        </p:spPr>
      </p:sp>
      <p:sp>
        <p:nvSpPr>
          <p:cNvPr id="15" name="Shape 13"/>
          <p:cNvSpPr/>
          <p:nvPr/>
        </p:nvSpPr>
        <p:spPr>
          <a:xfrm>
            <a:off x="4479280" y="4395978"/>
            <a:ext cx="741213" cy="305592"/>
          </a:xfrm>
          <a:prstGeom prst="roundRect">
            <a:avLst>
              <a:gd name="adj" fmla="val 19958"/>
            </a:avLst>
          </a:prstGeom>
          <a:solidFill>
            <a:srgbClr val="132420"/>
          </a:solidFill>
          <a:ln w="7620">
            <a:solidFill>
              <a:srgbClr val="295244"/>
            </a:solidFill>
            <a:prstDash val="solid"/>
          </a:ln>
        </p:spPr>
      </p:sp>
      <p:sp>
        <p:nvSpPr>
          <p:cNvPr id="16" name="Text 14"/>
          <p:cNvSpPr txBox="1"/>
          <p:nvPr/>
        </p:nvSpPr>
        <p:spPr>
          <a:xfrm>
            <a:off x="4466112" y="4464558"/>
            <a:ext cx="767547"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MODEL</a:t>
            </a:r>
            <a:endParaRPr lang="en-US" sz="1020" dirty="0"/>
          </a:p>
        </p:txBody>
      </p:sp>
      <p:sp>
        <p:nvSpPr>
          <p:cNvPr id="17" name="Shape 15"/>
          <p:cNvSpPr/>
          <p:nvPr/>
        </p:nvSpPr>
        <p:spPr>
          <a:xfrm>
            <a:off x="731520" y="4945350"/>
            <a:ext cx="10728930" cy="854964"/>
          </a:xfrm>
          <a:prstGeom prst="roundRect">
            <a:avLst>
              <a:gd name="adj" fmla="val 10695"/>
            </a:avLst>
          </a:prstGeom>
          <a:solidFill>
            <a:srgbClr val="06070A"/>
          </a:solidFill>
          <a:ln w="7620">
            <a:solidFill>
              <a:srgbClr val="1D1E21"/>
            </a:solidFill>
            <a:prstDash val="solid"/>
          </a:ln>
        </p:spPr>
      </p:sp>
      <p:sp>
        <p:nvSpPr>
          <p:cNvPr id="18" name="Shape 16"/>
          <p:cNvSpPr/>
          <p:nvPr/>
        </p:nvSpPr>
        <p:spPr>
          <a:xfrm>
            <a:off x="739110" y="4953030"/>
            <a:ext cx="10713750" cy="268194"/>
          </a:xfrm>
          <a:prstGeom prst="roundRect">
            <a:avLst>
              <a:gd name="adj" fmla="val 31265"/>
            </a:avLst>
          </a:prstGeom>
          <a:solidFill>
            <a:srgbClr val="0E0F12"/>
          </a:solidFill>
          <a:ln/>
        </p:spPr>
      </p:sp>
      <p:sp>
        <p:nvSpPr>
          <p:cNvPr id="19" name="Shape 17"/>
          <p:cNvSpPr/>
          <p:nvPr/>
        </p:nvSpPr>
        <p:spPr>
          <a:xfrm>
            <a:off x="739110" y="5083332"/>
            <a:ext cx="10713750" cy="137892"/>
          </a:xfrm>
          <a:prstGeom prst="rect">
            <a:avLst/>
          </a:prstGeom>
          <a:solidFill>
            <a:srgbClr val="0E0F12"/>
          </a:solidFill>
          <a:ln/>
        </p:spPr>
      </p:sp>
      <p:sp>
        <p:nvSpPr>
          <p:cNvPr id="20" name="Shape 18"/>
          <p:cNvSpPr/>
          <p:nvPr/>
        </p:nvSpPr>
        <p:spPr>
          <a:xfrm>
            <a:off x="731520" y="5221224"/>
            <a:ext cx="10728930" cy="0"/>
          </a:xfrm>
          <a:prstGeom prst="line">
            <a:avLst/>
          </a:prstGeom>
          <a:noFill/>
          <a:ln w="7620">
            <a:solidFill>
              <a:srgbClr val="1D1E21"/>
            </a:solidFill>
            <a:prstDash val="solid"/>
          </a:ln>
        </p:spPr>
      </p:sp>
      <p:sp>
        <p:nvSpPr>
          <p:cNvPr id="21" name="Text 19"/>
          <p:cNvSpPr txBox="1"/>
          <p:nvPr/>
        </p:nvSpPr>
        <p:spPr>
          <a:xfrm>
            <a:off x="838230" y="5013930"/>
            <a:ext cx="1404336"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cara yang dianjurkan</a:t>
            </a:r>
            <a:endParaRPr lang="en-US" sz="780" dirty="0"/>
          </a:p>
        </p:txBody>
      </p:sp>
      <p:sp>
        <p:nvSpPr>
          <p:cNvPr id="22" name="Shape 20"/>
          <p:cNvSpPr/>
          <p:nvPr/>
        </p:nvSpPr>
        <p:spPr>
          <a:xfrm>
            <a:off x="2189714" y="5013564"/>
            <a:ext cx="383408" cy="139446"/>
          </a:xfrm>
          <a:prstGeom prst="roundRect">
            <a:avLst>
              <a:gd name="adj" fmla="val 50033"/>
            </a:avLst>
          </a:prstGeom>
          <a:solidFill>
            <a:srgbClr val="181D2D"/>
          </a:solidFill>
          <a:ln/>
        </p:spPr>
      </p:sp>
      <p:sp>
        <p:nvSpPr>
          <p:cNvPr id="23" name="Text 21"/>
          <p:cNvSpPr txBox="1"/>
          <p:nvPr/>
        </p:nvSpPr>
        <p:spPr>
          <a:xfrm>
            <a:off x="2179198" y="5028834"/>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4" name="Text 22"/>
          <p:cNvSpPr txBox="1"/>
          <p:nvPr/>
        </p:nvSpPr>
        <p:spPr>
          <a:xfrm>
            <a:off x="853410" y="5327934"/>
            <a:ext cx="10485150" cy="38862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model</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pilih: Custom endpoint (self-hosted / VLLM / etc.)</a:t>
            </a:r>
            <a:endParaRPr lang="en-US" sz="90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23 / 61</a:t>
            </a:r>
            <a:endParaRPr lang="en-US" sz="78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23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Konfigurasi custom endpoint</a:t>
            </a:r>
            <a:endParaRPr lang="en-US" sz="2592" dirty="0"/>
          </a:p>
        </p:txBody>
      </p:sp>
      <p:sp>
        <p:nvSpPr>
          <p:cNvPr id="5" name="Shape 3"/>
          <p:cNvSpPr/>
          <p:nvPr/>
        </p:nvSpPr>
        <p:spPr>
          <a:xfrm>
            <a:off x="731520" y="1577614"/>
            <a:ext cx="10728930" cy="1403604"/>
          </a:xfrm>
          <a:prstGeom prst="roundRect">
            <a:avLst>
              <a:gd name="adj" fmla="val 651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1470721"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~/.hermes/config.yaml</a:t>
            </a:r>
            <a:endParaRPr lang="en-US" sz="780" dirty="0"/>
          </a:p>
        </p:txBody>
      </p:sp>
      <p:sp>
        <p:nvSpPr>
          <p:cNvPr id="10" name="Shape 8"/>
          <p:cNvSpPr/>
          <p:nvPr/>
        </p:nvSpPr>
        <p:spPr>
          <a:xfrm>
            <a:off x="2252716" y="1645737"/>
            <a:ext cx="383408" cy="139446"/>
          </a:xfrm>
          <a:prstGeom prst="roundRect">
            <a:avLst>
              <a:gd name="adj" fmla="val 50033"/>
            </a:avLst>
          </a:prstGeom>
          <a:solidFill>
            <a:srgbClr val="181D2D"/>
          </a:solidFill>
          <a:ln/>
        </p:spPr>
      </p:sp>
      <p:sp>
        <p:nvSpPr>
          <p:cNvPr id="11" name="Text 9"/>
          <p:cNvSpPr txBox="1"/>
          <p:nvPr/>
        </p:nvSpPr>
        <p:spPr>
          <a:xfrm>
            <a:off x="2242200"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YAML</a:t>
            </a:r>
            <a:endParaRPr lang="en-US" sz="660" dirty="0"/>
          </a:p>
        </p:txBody>
      </p:sp>
      <p:sp>
        <p:nvSpPr>
          <p:cNvPr id="12" name="Text 10"/>
          <p:cNvSpPr txBox="1"/>
          <p:nvPr/>
        </p:nvSpPr>
        <p:spPr>
          <a:xfrm>
            <a:off x="853410" y="1960108"/>
            <a:ext cx="10485150" cy="93726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model: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default: your-model-name</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provider: custom</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base_url: http://localhost:8000/v1</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api_key: your-key-or-leave-empty-for-local</a:t>
            </a:r>
            <a:endParaRPr lang="en-US" sz="900" dirty="0"/>
          </a:p>
        </p:txBody>
      </p:sp>
      <p:sp>
        <p:nvSpPr>
          <p:cNvPr id="13" name="Shape 11"/>
          <p:cNvSpPr/>
          <p:nvPr/>
        </p:nvSpPr>
        <p:spPr>
          <a:xfrm>
            <a:off x="731520" y="3224997"/>
            <a:ext cx="10728930" cy="1037844"/>
          </a:xfrm>
          <a:prstGeom prst="roundRect">
            <a:avLst>
              <a:gd name="adj" fmla="val 8811"/>
            </a:avLst>
          </a:prstGeom>
          <a:solidFill>
            <a:srgbClr val="06070A"/>
          </a:solidFill>
          <a:ln w="7620">
            <a:solidFill>
              <a:srgbClr val="1D1E21"/>
            </a:solidFill>
            <a:prstDash val="solid"/>
          </a:ln>
        </p:spPr>
      </p:sp>
      <p:sp>
        <p:nvSpPr>
          <p:cNvPr id="14" name="Shape 12"/>
          <p:cNvSpPr/>
          <p:nvPr/>
        </p:nvSpPr>
        <p:spPr>
          <a:xfrm>
            <a:off x="739110" y="3232678"/>
            <a:ext cx="10713750" cy="268194"/>
          </a:xfrm>
          <a:prstGeom prst="roundRect">
            <a:avLst>
              <a:gd name="adj" fmla="val 31265"/>
            </a:avLst>
          </a:prstGeom>
          <a:solidFill>
            <a:srgbClr val="0E0F12"/>
          </a:solidFill>
          <a:ln/>
        </p:spPr>
      </p:sp>
      <p:sp>
        <p:nvSpPr>
          <p:cNvPr id="15" name="Shape 13"/>
          <p:cNvSpPr/>
          <p:nvPr/>
        </p:nvSpPr>
        <p:spPr>
          <a:xfrm>
            <a:off x="739110" y="3362980"/>
            <a:ext cx="10713750" cy="137892"/>
          </a:xfrm>
          <a:prstGeom prst="rect">
            <a:avLst/>
          </a:prstGeom>
          <a:solidFill>
            <a:srgbClr val="0E0F12"/>
          </a:solidFill>
          <a:ln/>
        </p:spPr>
      </p:sp>
      <p:sp>
        <p:nvSpPr>
          <p:cNvPr id="16" name="Shape 14"/>
          <p:cNvSpPr/>
          <p:nvPr/>
        </p:nvSpPr>
        <p:spPr>
          <a:xfrm>
            <a:off x="731520" y="3500872"/>
            <a:ext cx="10728930" cy="0"/>
          </a:xfrm>
          <a:prstGeom prst="line">
            <a:avLst/>
          </a:prstGeom>
          <a:noFill/>
          <a:ln w="7620">
            <a:solidFill>
              <a:srgbClr val="1D1E21"/>
            </a:solidFill>
            <a:prstDash val="solid"/>
          </a:ln>
        </p:spPr>
      </p:sp>
      <p:sp>
        <p:nvSpPr>
          <p:cNvPr id="17" name="Text 15"/>
          <p:cNvSpPr txBox="1"/>
          <p:nvPr/>
        </p:nvSpPr>
        <p:spPr>
          <a:xfrm>
            <a:off x="838230" y="3293577"/>
            <a:ext cx="1780337"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lewat wizard — dianjurkan</a:t>
            </a:r>
            <a:endParaRPr lang="en-US" sz="780" dirty="0"/>
          </a:p>
        </p:txBody>
      </p:sp>
      <p:sp>
        <p:nvSpPr>
          <p:cNvPr id="18" name="Shape 16"/>
          <p:cNvSpPr/>
          <p:nvPr/>
        </p:nvSpPr>
        <p:spPr>
          <a:xfrm>
            <a:off x="2546695" y="3293212"/>
            <a:ext cx="383408" cy="139446"/>
          </a:xfrm>
          <a:prstGeom prst="roundRect">
            <a:avLst>
              <a:gd name="adj" fmla="val 50033"/>
            </a:avLst>
          </a:prstGeom>
          <a:solidFill>
            <a:srgbClr val="181D2D"/>
          </a:solidFill>
          <a:ln/>
        </p:spPr>
      </p:sp>
      <p:sp>
        <p:nvSpPr>
          <p:cNvPr id="19" name="Text 17"/>
          <p:cNvSpPr txBox="1"/>
          <p:nvPr/>
        </p:nvSpPr>
        <p:spPr>
          <a:xfrm>
            <a:off x="2536180" y="3308482"/>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0" name="Text 18"/>
          <p:cNvSpPr txBox="1"/>
          <p:nvPr/>
        </p:nvSpPr>
        <p:spPr>
          <a:xfrm>
            <a:off x="853410" y="3607582"/>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model</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Pilih "Custom endpoint (self-hosted / VLLM / etc.)"</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Masukkan: base URL, API key, nama model</a:t>
            </a:r>
            <a:endParaRPr lang="en-US" sz="900" dirty="0"/>
          </a:p>
        </p:txBody>
      </p:sp>
      <p:sp>
        <p:nvSpPr>
          <p:cNvPr id="21" name="Shape 19"/>
          <p:cNvSpPr/>
          <p:nvPr/>
        </p:nvSpPr>
        <p:spPr>
          <a:xfrm>
            <a:off x="731520" y="4506712"/>
            <a:ext cx="10728930" cy="1403604"/>
          </a:xfrm>
          <a:prstGeom prst="roundRect">
            <a:avLst>
              <a:gd name="adj" fmla="val 6515"/>
            </a:avLst>
          </a:prstGeom>
          <a:solidFill>
            <a:srgbClr val="06070A"/>
          </a:solidFill>
          <a:ln w="7620">
            <a:solidFill>
              <a:srgbClr val="1D1E21"/>
            </a:solidFill>
            <a:prstDash val="solid"/>
          </a:ln>
        </p:spPr>
      </p:sp>
      <p:sp>
        <p:nvSpPr>
          <p:cNvPr id="22" name="Shape 20"/>
          <p:cNvSpPr/>
          <p:nvPr/>
        </p:nvSpPr>
        <p:spPr>
          <a:xfrm>
            <a:off x="739110" y="4514301"/>
            <a:ext cx="10713750" cy="268194"/>
          </a:xfrm>
          <a:prstGeom prst="roundRect">
            <a:avLst>
              <a:gd name="adj" fmla="val 31265"/>
            </a:avLst>
          </a:prstGeom>
          <a:solidFill>
            <a:srgbClr val="0E0F12"/>
          </a:solidFill>
          <a:ln/>
        </p:spPr>
      </p:sp>
      <p:sp>
        <p:nvSpPr>
          <p:cNvPr id="23" name="Shape 21"/>
          <p:cNvSpPr/>
          <p:nvPr/>
        </p:nvSpPr>
        <p:spPr>
          <a:xfrm>
            <a:off x="739110" y="4644603"/>
            <a:ext cx="10713750" cy="137892"/>
          </a:xfrm>
          <a:prstGeom prst="rect">
            <a:avLst/>
          </a:prstGeom>
          <a:solidFill>
            <a:srgbClr val="0E0F12"/>
          </a:solidFill>
          <a:ln/>
        </p:spPr>
      </p:sp>
      <p:sp>
        <p:nvSpPr>
          <p:cNvPr id="24" name="Shape 22"/>
          <p:cNvSpPr/>
          <p:nvPr/>
        </p:nvSpPr>
        <p:spPr>
          <a:xfrm>
            <a:off x="731520" y="4782586"/>
            <a:ext cx="10728930" cy="0"/>
          </a:xfrm>
          <a:prstGeom prst="line">
            <a:avLst/>
          </a:prstGeom>
          <a:noFill/>
          <a:ln w="7620">
            <a:solidFill>
              <a:srgbClr val="1D1E21"/>
            </a:solidFill>
            <a:prstDash val="solid"/>
          </a:ln>
        </p:spPr>
      </p:sp>
      <p:sp>
        <p:nvSpPr>
          <p:cNvPr id="25" name="Text 23"/>
          <p:cNvSpPr txBox="1"/>
          <p:nvPr/>
        </p:nvSpPr>
        <p:spPr>
          <a:xfrm>
            <a:off x="838230" y="4575292"/>
            <a:ext cx="3704783"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named custom provider — kalau lebih dari satu endpoint</a:t>
            </a:r>
            <a:endParaRPr lang="en-US" sz="780" dirty="0"/>
          </a:p>
        </p:txBody>
      </p:sp>
      <p:sp>
        <p:nvSpPr>
          <p:cNvPr id="26" name="Shape 24"/>
          <p:cNvSpPr/>
          <p:nvPr/>
        </p:nvSpPr>
        <p:spPr>
          <a:xfrm>
            <a:off x="4373758" y="4574926"/>
            <a:ext cx="383408" cy="139446"/>
          </a:xfrm>
          <a:prstGeom prst="roundRect">
            <a:avLst>
              <a:gd name="adj" fmla="val 50033"/>
            </a:avLst>
          </a:prstGeom>
          <a:solidFill>
            <a:srgbClr val="181D2D"/>
          </a:solidFill>
          <a:ln/>
        </p:spPr>
      </p:sp>
      <p:sp>
        <p:nvSpPr>
          <p:cNvPr id="27" name="Text 25"/>
          <p:cNvSpPr txBox="1"/>
          <p:nvPr/>
        </p:nvSpPr>
        <p:spPr>
          <a:xfrm>
            <a:off x="4363242" y="4590197"/>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YAML</a:t>
            </a:r>
            <a:endParaRPr lang="en-US" sz="660" dirty="0"/>
          </a:p>
        </p:txBody>
      </p:sp>
      <p:sp>
        <p:nvSpPr>
          <p:cNvPr id="28" name="Text 26"/>
          <p:cNvSpPr txBox="1"/>
          <p:nvPr/>
        </p:nvSpPr>
        <p:spPr>
          <a:xfrm>
            <a:off x="853410" y="4889205"/>
            <a:ext cx="10485150" cy="93726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providers:</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work:</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api: https://gpu-server.internal.corp/v1</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key_env: CORP_API_KEY</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transport: chat_completions</a:t>
            </a:r>
            <a:endParaRPr lang="en-US" sz="900" dirty="0"/>
          </a:p>
        </p:txBody>
      </p:sp>
      <p:sp>
        <p:nvSpPr>
          <p:cNvPr id="29" name="Text 27"/>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23 / 61 · DETAIL</a:t>
            </a:r>
            <a:endParaRPr lang="en-US" sz="78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23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Konfigurasi custom endpoint (lanjutan)</a:t>
            </a:r>
            <a:endParaRPr lang="en-US" sz="2592" dirty="0"/>
          </a:p>
        </p:txBody>
      </p:sp>
      <p:sp>
        <p:nvSpPr>
          <p:cNvPr id="5" name="Text 3"/>
          <p:cNvSpPr txBox="1"/>
          <p:nvPr/>
        </p:nvSpPr>
        <p:spPr>
          <a:xfrm>
            <a:off x="731520" y="1577614"/>
            <a:ext cx="5668457" cy="1008492"/>
          </a:xfrm>
          <a:prstGeom prst="rect">
            <a:avLst/>
          </a:prstGeom>
          <a:noFill/>
          <a:ln/>
        </p:spPr>
        <p:txBody>
          <a:bodyPr wrap="square" lIns="0" tIns="0" rIns="0" bIns="0" rtlCol="0" anchor="t"/>
          <a:lstStyle/>
          <a:p>
            <a:pPr algn="l" indent="0" marL="0">
              <a:lnSpc>
                <a:spcPts val="1923"/>
              </a:lnSpc>
              <a:buNone/>
            </a:pPr>
            <a:r>
              <a:rPr lang="en-US" sz="1241" dirty="0">
                <a:solidFill>
                  <a:srgbClr val="7B8494"/>
                </a:solidFill>
                <a:latin typeface="Arial" pitchFamily="34" charset="0"/>
                <a:ea typeface="Arial" pitchFamily="34" charset="-122"/>
                <a:cs typeface="Arial" pitchFamily="34" charset="-120"/>
              </a:rPr>
              <a:t>Tiap entry menerima: api (alias base_url/url), name, key_env atau api_key, </a:t>
            </a:r>
            <a:br/>
            <a:r>
              <a:rPr lang="en-US" sz="1241" dirty="0">
                <a:solidFill>
                  <a:srgbClr val="7B8494"/>
                </a:solidFill>
                <a:latin typeface="Arial" pitchFamily="34" charset="0"/>
                <a:ea typeface="Arial" pitchFamily="34" charset="-122"/>
                <a:cs typeface="Arial" pitchFamily="34" charset="-120"/>
              </a:rPr>
              <a:t>transport (chat_completions / anthropic_messages / codex_responses), </a:t>
            </a:r>
            <a:br/>
            <a:r>
              <a:rPr lang="en-US" sz="1241" dirty="0">
                <a:solidFill>
                  <a:srgbClr val="7B8494"/>
                </a:solidFill>
                <a:latin typeface="Arial" pitchFamily="34" charset="0"/>
                <a:ea typeface="Arial" pitchFamily="34" charset="-122"/>
                <a:cs typeface="Arial" pitchFamily="34" charset="-120"/>
              </a:rPr>
              <a:t>default_model, models, context_length, discover_models, extra_body, </a:t>
            </a:r>
            <a:br/>
            <a:r>
              <a:rPr lang="en-US" sz="1241" dirty="0">
                <a:solidFill>
                  <a:srgbClr val="7B8494"/>
                </a:solidFill>
                <a:latin typeface="Arial" pitchFamily="34" charset="0"/>
                <a:ea typeface="Arial" pitchFamily="34" charset="-122"/>
                <a:cs typeface="Arial" pitchFamily="34" charset="-120"/>
              </a:rPr>
              <a:t>extra_headers, ssl_ca_cert / ssl_verify, dan enabled: false.</a:t>
            </a:r>
            <a:endParaRPr lang="en-US" sz="1241" dirty="0"/>
          </a:p>
        </p:txBody>
      </p:sp>
      <p:sp>
        <p:nvSpPr>
          <p:cNvPr id="6" name="Shape 4"/>
          <p:cNvSpPr/>
          <p:nvPr/>
        </p:nvSpPr>
        <p:spPr>
          <a:xfrm>
            <a:off x="731520" y="2783799"/>
            <a:ext cx="10728930" cy="3210367"/>
          </a:xfrm>
          <a:prstGeom prst="roundRect">
            <a:avLst>
              <a:gd name="adj" fmla="val 2677"/>
            </a:avLst>
          </a:prstGeom>
          <a:solidFill>
            <a:srgbClr val="06070A"/>
          </a:solidFill>
          <a:ln w="7620">
            <a:solidFill>
              <a:srgbClr val="1D1E21"/>
            </a:solidFill>
            <a:prstDash val="solid"/>
          </a:ln>
        </p:spPr>
      </p:sp>
      <p:sp>
        <p:nvSpPr>
          <p:cNvPr id="7" name="Shape 5"/>
          <p:cNvSpPr/>
          <p:nvPr/>
        </p:nvSpPr>
        <p:spPr>
          <a:xfrm>
            <a:off x="739110" y="2791389"/>
            <a:ext cx="10713750" cy="251643"/>
          </a:xfrm>
          <a:prstGeom prst="roundRect">
            <a:avLst>
              <a:gd name="adj" fmla="val 31323"/>
            </a:avLst>
          </a:prstGeom>
          <a:solidFill>
            <a:srgbClr val="0E0F12"/>
          </a:solidFill>
          <a:ln/>
        </p:spPr>
      </p:sp>
      <p:sp>
        <p:nvSpPr>
          <p:cNvPr id="8" name="Shape 6"/>
          <p:cNvSpPr/>
          <p:nvPr/>
        </p:nvSpPr>
        <p:spPr>
          <a:xfrm>
            <a:off x="739110" y="2913461"/>
            <a:ext cx="10713750" cy="129662"/>
          </a:xfrm>
          <a:prstGeom prst="rect">
            <a:avLst/>
          </a:prstGeom>
          <a:solidFill>
            <a:srgbClr val="0E0F12"/>
          </a:solidFill>
          <a:ln/>
        </p:spPr>
      </p:sp>
      <p:sp>
        <p:nvSpPr>
          <p:cNvPr id="9" name="Shape 7"/>
          <p:cNvSpPr/>
          <p:nvPr/>
        </p:nvSpPr>
        <p:spPr>
          <a:xfrm>
            <a:off x="731520" y="3043123"/>
            <a:ext cx="10728930" cy="0"/>
          </a:xfrm>
          <a:prstGeom prst="line">
            <a:avLst/>
          </a:prstGeom>
          <a:noFill/>
          <a:ln w="7620">
            <a:solidFill>
              <a:srgbClr val="1D1E21"/>
            </a:solidFill>
            <a:prstDash val="solid"/>
          </a:ln>
        </p:spPr>
      </p:sp>
      <p:sp>
        <p:nvSpPr>
          <p:cNvPr id="10" name="Text 8"/>
          <p:cNvSpPr txBox="1"/>
          <p:nvPr/>
        </p:nvSpPr>
        <p:spPr>
          <a:xfrm>
            <a:off x="831830" y="2848265"/>
            <a:ext cx="992033" cy="148956"/>
          </a:xfrm>
          <a:prstGeom prst="rect">
            <a:avLst/>
          </a:prstGeom>
          <a:noFill/>
          <a:ln/>
        </p:spPr>
        <p:txBody>
          <a:bodyPr wrap="square" lIns="0" tIns="0" rIns="0" bIns="0" rtlCol="0" anchor="t"/>
          <a:lstStyle/>
          <a:p>
            <a:pPr algn="l" indent="0" marL="0">
              <a:lnSpc>
                <a:spcPts val="1026"/>
              </a:lnSpc>
              <a:buNone/>
            </a:pPr>
            <a:r>
              <a:rPr lang="en-US" sz="733" dirty="0">
                <a:solidFill>
                  <a:srgbClr val="B9C0CD"/>
                </a:solidFill>
                <a:latin typeface="Courier New" pitchFamily="34" charset="0"/>
                <a:ea typeface="Courier New" pitchFamily="34" charset="-122"/>
                <a:cs typeface="Courier New" pitchFamily="34" charset="-120"/>
              </a:rPr>
              <a:t>TODO — Sumopod</a:t>
            </a:r>
            <a:endParaRPr lang="en-US" sz="733" dirty="0"/>
          </a:p>
        </p:txBody>
      </p:sp>
      <p:sp>
        <p:nvSpPr>
          <p:cNvPr id="11" name="Shape 9"/>
          <p:cNvSpPr/>
          <p:nvPr/>
        </p:nvSpPr>
        <p:spPr>
          <a:xfrm>
            <a:off x="1786372" y="2847899"/>
            <a:ext cx="362194" cy="131034"/>
          </a:xfrm>
          <a:prstGeom prst="roundRect">
            <a:avLst>
              <a:gd name="adj" fmla="val 50035"/>
            </a:avLst>
          </a:prstGeom>
          <a:solidFill>
            <a:srgbClr val="181D2D"/>
          </a:solidFill>
          <a:ln/>
        </p:spPr>
      </p:sp>
      <p:sp>
        <p:nvSpPr>
          <p:cNvPr id="12" name="Text 10"/>
          <p:cNvSpPr txBox="1"/>
          <p:nvPr/>
        </p:nvSpPr>
        <p:spPr>
          <a:xfrm>
            <a:off x="1776039" y="2862255"/>
            <a:ext cx="382859" cy="118232"/>
          </a:xfrm>
          <a:prstGeom prst="rect">
            <a:avLst/>
          </a:prstGeom>
          <a:noFill/>
          <a:ln/>
        </p:spPr>
        <p:txBody>
          <a:bodyPr wrap="square" lIns="0" tIns="0" rIns="0" bIns="0" rtlCol="0" anchor="t"/>
          <a:lstStyle/>
          <a:p>
            <a:pPr algn="ctr" indent="0" marL="0">
              <a:lnSpc>
                <a:spcPts val="807"/>
              </a:lnSpc>
              <a:buNone/>
            </a:pPr>
            <a:r>
              <a:rPr lang="en-US" sz="620" spc="50" kern="0" dirty="0">
                <a:solidFill>
                  <a:srgbClr val="7F9CFF"/>
                </a:solidFill>
                <a:latin typeface="Courier New" pitchFamily="34" charset="0"/>
                <a:ea typeface="Courier New" pitchFamily="34" charset="-122"/>
                <a:cs typeface="Courier New" pitchFamily="34" charset="-120"/>
              </a:rPr>
              <a:t>YAML</a:t>
            </a:r>
            <a:endParaRPr lang="en-US" sz="620" dirty="0"/>
          </a:p>
        </p:txBody>
      </p:sp>
      <p:sp>
        <p:nvSpPr>
          <p:cNvPr id="13" name="Text 11"/>
          <p:cNvSpPr txBox="1"/>
          <p:nvPr/>
        </p:nvSpPr>
        <p:spPr>
          <a:xfrm>
            <a:off x="846094" y="3143341"/>
            <a:ext cx="10499781" cy="2772004"/>
          </a:xfrm>
          <a:prstGeom prst="rect">
            <a:avLst/>
          </a:prstGeom>
          <a:noFill/>
          <a:ln/>
        </p:spPr>
        <p:txBody>
          <a:bodyPr wrap="square" lIns="0" tIns="0" rIns="0" bIns="0" rtlCol="0" anchor="t"/>
          <a:lstStyle/>
          <a:p>
            <a:pPr indent="0" marL="0">
              <a:lnSpc>
                <a:spcPts val="1354"/>
              </a:lnSpc>
              <a:buNone/>
            </a:pPr>
            <a:r>
              <a:rPr lang="en-US" sz="846" dirty="0">
                <a:solidFill>
                  <a:srgbClr val="4C5464"/>
                </a:solidFill>
                <a:latin typeface="Courier New" pitchFamily="34" charset="0"/>
                <a:ea typeface="Courier New" pitchFamily="34" charset="-122"/>
                <a:cs typeface="Courier New" pitchFamily="34" charset="-120"/>
              </a:rPr>
              <a:t># TODO(trainer): Sumopod masuk lewat jalur custom endpoint di atas,</a:t>
            </a:r>
            <a:endParaRPr lang="en-US" sz="846" dirty="0"/>
          </a:p>
          <a:p>
            <a:pPr indent="0" marL="0">
              <a:lnSpc>
                <a:spcPts val="1354"/>
              </a:lnSpc>
              <a:buNone/>
            </a:pPr>
            <a:r>
              <a:rPr lang="en-US" sz="846" dirty="0">
                <a:solidFill>
                  <a:srgbClr val="4C5464"/>
                </a:solidFill>
                <a:latin typeface="Courier New" pitchFamily="34" charset="0"/>
                <a:ea typeface="Courier New" pitchFamily="34" charset="-122"/>
                <a:cs typeface="Courier New" pitchFamily="34" charset="-120"/>
              </a:rPr>
              <a:t># tetapi keempat nilai ini belum ada dan TIDAK boleh dikarang:</a:t>
            </a:r>
            <a:endParaRPr lang="en-US" sz="846" dirty="0"/>
          </a:p>
          <a:p>
            <a:pPr indent="0" marL="0">
              <a:lnSpc>
                <a:spcPts val="1354"/>
              </a:lnSpc>
              <a:buNone/>
            </a:pPr>
            <a:r>
              <a:rPr lang="en-US" sz="846" dirty="0">
                <a:solidFill>
                  <a:srgbClr val="4C5464"/>
                </a:solidFill>
                <a:latin typeface="Courier New" pitchFamily="34" charset="0"/>
                <a:ea typeface="Courier New" pitchFamily="34" charset="-122"/>
                <a:cs typeface="Courier New" pitchFamily="34" charset="-120"/>
              </a:rPr>
              <a:t>#   1. base URL OpenAI-compatible Sumopod</a:t>
            </a:r>
            <a:endParaRPr lang="en-US" sz="846" dirty="0"/>
          </a:p>
          <a:p>
            <a:pPr indent="0" marL="0">
              <a:lnSpc>
                <a:spcPts val="1354"/>
              </a:lnSpc>
              <a:buNone/>
            </a:pPr>
            <a:r>
              <a:rPr lang="en-US" sz="846" dirty="0">
                <a:solidFill>
                  <a:srgbClr val="4C5464"/>
                </a:solidFill>
                <a:latin typeface="Courier New" pitchFamily="34" charset="0"/>
                <a:ea typeface="Courier New" pitchFamily="34" charset="-122"/>
                <a:cs typeface="Courier New" pitchFamily="34" charset="-120"/>
              </a:rPr>
              <a:t>#   2. nama env var API key-nya (mis. SUMOPOD_API_KEY)</a:t>
            </a:r>
            <a:endParaRPr lang="en-US" sz="846" dirty="0"/>
          </a:p>
          <a:p>
            <a:pPr indent="0" marL="0">
              <a:lnSpc>
                <a:spcPts val="1354"/>
              </a:lnSpc>
              <a:buNone/>
            </a:pPr>
            <a:r>
              <a:rPr lang="en-US" sz="846" dirty="0">
                <a:solidFill>
                  <a:srgbClr val="4C5464"/>
                </a:solidFill>
                <a:latin typeface="Courier New" pitchFamily="34" charset="0"/>
                <a:ea typeface="Courier New" pitchFamily="34" charset="-122"/>
                <a:cs typeface="Courier New" pitchFamily="34" charset="-120"/>
              </a:rPr>
              <a:t>#   3. nama model yang tersedia</a:t>
            </a:r>
            <a:endParaRPr lang="en-US" sz="846" dirty="0"/>
          </a:p>
          <a:p>
            <a:pPr indent="0" marL="0">
              <a:lnSpc>
                <a:spcPts val="1354"/>
              </a:lnSpc>
              <a:buNone/>
            </a:pPr>
            <a:r>
              <a:rPr lang="en-US" sz="846" dirty="0">
                <a:solidFill>
                  <a:srgbClr val="4C5464"/>
                </a:solidFill>
                <a:latin typeface="Courier New" pitchFamily="34" charset="0"/>
                <a:ea typeface="Courier New" pitchFamily="34" charset="-122"/>
                <a:cs typeface="Courier New" pitchFamily="34" charset="-120"/>
              </a:rPr>
              <a:t>#   4. apakah butuh extra_body / extra_headers khusus</a:t>
            </a:r>
            <a:endParaRPr lang="en-US" sz="846" dirty="0"/>
          </a:p>
          <a:p>
            <a:pPr indent="0" marL="0">
              <a:lnSpc>
                <a:spcPts val="1354"/>
              </a:lnSpc>
              <a:buNone/>
            </a:pPr>
            <a:r>
              <a:rPr lang="en-US" sz="846" dirty="0">
                <a:solidFill>
                  <a:srgbClr val="4C5464"/>
                </a:solidFill>
                <a:latin typeface="Courier New" pitchFamily="34" charset="0"/>
                <a:ea typeface="Courier New" pitchFamily="34" charset="-122"/>
                <a:cs typeface="Courier New" pitchFamily="34" charset="-120"/>
              </a:rPr>
              <a:t>#</a:t>
            </a:r>
            <a:endParaRPr lang="en-US" sz="846" dirty="0"/>
          </a:p>
          <a:p>
            <a:pPr indent="0" marL="0">
              <a:lnSpc>
                <a:spcPts val="1354"/>
              </a:lnSpc>
              <a:buNone/>
            </a:pPr>
            <a:r>
              <a:rPr lang="en-US" sz="846" dirty="0">
                <a:solidFill>
                  <a:srgbClr val="4C5464"/>
                </a:solidFill>
                <a:latin typeface="Courier New" pitchFamily="34" charset="0"/>
                <a:ea typeface="Courier New" pitchFamily="34" charset="-122"/>
                <a:cs typeface="Courier New" pitchFamily="34" charset="-120"/>
              </a:rPr>
              <a:t># Catatan: "sumopod" tidak muncul sama sekali di dokumentasi resmi</a:t>
            </a:r>
            <a:endParaRPr lang="en-US" sz="846" dirty="0"/>
          </a:p>
          <a:p>
            <a:pPr indent="0" marL="0">
              <a:lnSpc>
                <a:spcPts val="1354"/>
              </a:lnSpc>
              <a:buNone/>
            </a:pPr>
            <a:r>
              <a:rPr lang="en-US" sz="846" dirty="0">
                <a:solidFill>
                  <a:srgbClr val="4C5464"/>
                </a:solidFill>
                <a:latin typeface="Courier New" pitchFamily="34" charset="0"/>
                <a:ea typeface="Courier New" pitchFamily="34" charset="-122"/>
                <a:cs typeface="Courier New" pitchFamily="34" charset="-120"/>
              </a:rPr>
              <a:t># Hermes, jadi tidak ada provider bawaan bernama itu.</a:t>
            </a:r>
            <a:endParaRPr lang="en-US" sz="846" dirty="0"/>
          </a:p>
          <a:p>
            <a:pPr indent="0" marL="0">
              <a:lnSpc>
                <a:spcPts val="1354"/>
              </a:lnSpc>
              <a:buNone/>
            </a:pPr>
            <a:r>
              <a:rPr lang="en-US" sz="846" dirty="0">
                <a:solidFill>
                  <a:srgbClr val="4C5464"/>
                </a:solidFill>
                <a:latin typeface="Courier New" pitchFamily="34" charset="0"/>
                <a:ea typeface="Courier New" pitchFamily="34" charset="-122"/>
                <a:cs typeface="Courier New" pitchFamily="34" charset="-120"/>
              </a:rPr>
              <a:t># Sumber: docs/hermes-training-blueprint.md §7 item 1</a:t>
            </a:r>
            <a:endParaRPr lang="en-US" sz="846" dirty="0"/>
          </a:p>
          <a:p>
            <a:pPr indent="0" marL="0">
              <a:lnSpc>
                <a:spcPts val="1354"/>
              </a:lnSpc>
              <a:buNone/>
            </a:pPr>
            <a:r>
              <a:rPr lang="en-US" sz="846" dirty="0">
                <a:solidFill>
                  <a:srgbClr val="B9C0CD"/>
                </a:solidFill>
                <a:latin typeface="Courier New" pitchFamily="34" charset="0"/>
                <a:ea typeface="Courier New" pitchFamily="34" charset="-122"/>
                <a:cs typeface="Courier New" pitchFamily="34" charset="-120"/>
              </a:rPr>
              <a:t> </a:t>
            </a:r>
            <a:endParaRPr lang="en-US" sz="846" dirty="0"/>
          </a:p>
          <a:p>
            <a:pPr indent="0" marL="0">
              <a:lnSpc>
                <a:spcPts val="1354"/>
              </a:lnSpc>
              <a:buNone/>
            </a:pPr>
            <a:r>
              <a:rPr lang="en-US" sz="846" dirty="0">
                <a:solidFill>
                  <a:srgbClr val="B9C0CD"/>
                </a:solidFill>
                <a:latin typeface="Courier New" pitchFamily="34" charset="0"/>
                <a:ea typeface="Courier New" pitchFamily="34" charset="-122"/>
                <a:cs typeface="Courier New" pitchFamily="34" charset="-120"/>
              </a:rPr>
              <a:t>providers:</a:t>
            </a:r>
            <a:endParaRPr lang="en-US" sz="846" dirty="0"/>
          </a:p>
          <a:p>
            <a:pPr indent="0" marL="0">
              <a:lnSpc>
                <a:spcPts val="1354"/>
              </a:lnSpc>
              <a:buNone/>
            </a:pPr>
            <a:r>
              <a:rPr lang="en-US" sz="846" dirty="0">
                <a:solidFill>
                  <a:srgbClr val="B9C0CD"/>
                </a:solidFill>
                <a:latin typeface="Courier New" pitchFamily="34" charset="0"/>
                <a:ea typeface="Courier New" pitchFamily="34" charset="-122"/>
                <a:cs typeface="Courier New" pitchFamily="34" charset="-120"/>
              </a:rPr>
              <a:t>  sumopod:</a:t>
            </a:r>
            <a:endParaRPr lang="en-US" sz="846" dirty="0"/>
          </a:p>
          <a:p>
            <a:pPr indent="0" marL="0">
              <a:lnSpc>
                <a:spcPts val="1354"/>
              </a:lnSpc>
              <a:buNone/>
            </a:pPr>
            <a:r>
              <a:rPr lang="en-US" sz="846" dirty="0">
                <a:solidFill>
                  <a:srgbClr val="B9C0CD"/>
                </a:solidFill>
                <a:latin typeface="Courier New" pitchFamily="34" charset="0"/>
                <a:ea typeface="Courier New" pitchFamily="34" charset="-122"/>
                <a:cs typeface="Courier New" pitchFamily="34" charset="-120"/>
              </a:rPr>
              <a:t>    api: &lt;TODO base URL&gt;</a:t>
            </a:r>
            <a:endParaRPr lang="en-US" sz="846" dirty="0"/>
          </a:p>
          <a:p>
            <a:pPr indent="0" marL="0">
              <a:lnSpc>
                <a:spcPts val="1354"/>
              </a:lnSpc>
              <a:buNone/>
            </a:pPr>
            <a:r>
              <a:rPr lang="en-US" sz="846" dirty="0">
                <a:solidFill>
                  <a:srgbClr val="B9C0CD"/>
                </a:solidFill>
                <a:latin typeface="Courier New" pitchFamily="34" charset="0"/>
                <a:ea typeface="Courier New" pitchFamily="34" charset="-122"/>
                <a:cs typeface="Courier New" pitchFamily="34" charset="-120"/>
              </a:rPr>
              <a:t>    key_env: &lt;TODO nama env var&gt;</a:t>
            </a:r>
            <a:endParaRPr lang="en-US" sz="846" dirty="0"/>
          </a:p>
          <a:p>
            <a:pPr indent="0" marL="0">
              <a:lnSpc>
                <a:spcPts val="1354"/>
              </a:lnSpc>
              <a:buNone/>
            </a:pPr>
            <a:r>
              <a:rPr lang="en-US" sz="846" dirty="0">
                <a:solidFill>
                  <a:srgbClr val="B9C0CD"/>
                </a:solidFill>
                <a:latin typeface="Courier New" pitchFamily="34" charset="0"/>
                <a:ea typeface="Courier New" pitchFamily="34" charset="-122"/>
                <a:cs typeface="Courier New" pitchFamily="34" charset="-120"/>
              </a:rPr>
              <a:t>    transport: chat_completions</a:t>
            </a:r>
            <a:endParaRPr lang="en-US" sz="846"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23 / 61 · DETAIL</a:t>
            </a:r>
            <a:endParaRPr lang="en-US" sz="78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731520" y="1875709"/>
            <a:ext cx="198150" cy="0"/>
          </a:xfrm>
          <a:prstGeom prst="line">
            <a:avLst/>
          </a:prstGeom>
          <a:noFill/>
          <a:ln w="7620">
            <a:solidFill>
              <a:srgbClr val="323C5E"/>
            </a:solidFill>
            <a:prstDash val="solid"/>
          </a:ln>
        </p:spPr>
      </p:sp>
      <p:sp>
        <p:nvSpPr>
          <p:cNvPr id="3" name="Text 1"/>
          <p:cNvSpPr txBox="1"/>
          <p:nvPr/>
        </p:nvSpPr>
        <p:spPr>
          <a:xfrm>
            <a:off x="1021110" y="1804843"/>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04 · MODEL</a:t>
            </a:r>
            <a:endParaRPr lang="en-US" sz="900" dirty="0"/>
          </a:p>
        </p:txBody>
      </p:sp>
      <p:sp>
        <p:nvSpPr>
          <p:cNvPr id="4" name="Text 2"/>
          <p:cNvSpPr txBox="1"/>
          <p:nvPr/>
        </p:nvSpPr>
        <p:spPr>
          <a:xfrm>
            <a:off x="731520" y="2197212"/>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Default, dan sekali jalan.</a:t>
            </a:r>
            <a:endParaRPr lang="en-US" sz="48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731520" y="3087289"/>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PERINTAH</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EFEK</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hermes config set model …</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mengubah default Anda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hermes chat --model …</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override satu kali jalan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hermes config get model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memastikan yang mana yang aktif</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4870369"/>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Argumen CLI menang atas config.yaml — jadi --model aman untuk uji cepat.</a:t>
            </a:r>
            <a:endParaRPr lang="en-US" sz="960" dirty="0"/>
          </a:p>
        </p:txBody>
      </p:sp>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24 / 61</a:t>
            </a:r>
            <a:endParaRPr lang="en-US" sz="78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24</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Mengganti model</a:t>
            </a:r>
            <a:endParaRPr lang="en-US" sz="2592" dirty="0"/>
          </a:p>
        </p:txBody>
      </p:sp>
      <p:sp>
        <p:nvSpPr>
          <p:cNvPr id="5" name="Shape 3"/>
          <p:cNvSpPr/>
          <p:nvPr/>
        </p:nvSpPr>
        <p:spPr>
          <a:xfrm>
            <a:off x="731520" y="1577614"/>
            <a:ext cx="10728930" cy="1037844"/>
          </a:xfrm>
          <a:prstGeom prst="roundRect">
            <a:avLst>
              <a:gd name="adj" fmla="val 8811"/>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87343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dalam VPS</a:t>
            </a:r>
            <a:endParaRPr lang="en-US" sz="780" dirty="0"/>
          </a:p>
        </p:txBody>
      </p:sp>
      <p:sp>
        <p:nvSpPr>
          <p:cNvPr id="10" name="Shape 8"/>
          <p:cNvSpPr/>
          <p:nvPr/>
        </p:nvSpPr>
        <p:spPr>
          <a:xfrm>
            <a:off x="1685696" y="1645737"/>
            <a:ext cx="383408" cy="139446"/>
          </a:xfrm>
          <a:prstGeom prst="roundRect">
            <a:avLst>
              <a:gd name="adj" fmla="val 50033"/>
            </a:avLst>
          </a:prstGeom>
          <a:solidFill>
            <a:srgbClr val="181D2D"/>
          </a:solidFill>
          <a:ln/>
        </p:spPr>
      </p:sp>
      <p:sp>
        <p:nvSpPr>
          <p:cNvPr id="11" name="Text 9"/>
          <p:cNvSpPr txBox="1"/>
          <p:nvPr/>
        </p:nvSpPr>
        <p:spPr>
          <a:xfrm>
            <a:off x="1675181"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config set model anthropic/claude-opus-4</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--model anthropic/claude-sonnet-4   # override sekali jalan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config get model</a:t>
            </a:r>
            <a:endParaRPr lang="en-US" sz="900" dirty="0"/>
          </a:p>
        </p:txBody>
      </p:sp>
      <p:sp>
        <p:nvSpPr>
          <p:cNvPr id="13" name="Shape 11"/>
          <p:cNvSpPr/>
          <p:nvPr/>
        </p:nvSpPr>
        <p:spPr>
          <a:xfrm>
            <a:off x="731520" y="2859237"/>
            <a:ext cx="10728930" cy="1602486"/>
          </a:xfrm>
          <a:prstGeom prst="roundRect">
            <a:avLst>
              <a:gd name="adj" fmla="val 5706"/>
            </a:avLst>
          </a:prstGeom>
          <a:solidFill>
            <a:srgbClr val="132420"/>
          </a:solidFill>
          <a:ln w="7620">
            <a:solidFill>
              <a:srgbClr val="1D1E21"/>
            </a:solidFill>
            <a:prstDash val="solid"/>
          </a:ln>
        </p:spPr>
      </p:sp>
      <p:sp>
        <p:nvSpPr>
          <p:cNvPr id="14" name="Shape 12"/>
          <p:cNvSpPr/>
          <p:nvPr/>
        </p:nvSpPr>
        <p:spPr>
          <a:xfrm>
            <a:off x="731520" y="2900385"/>
            <a:ext cx="15270" cy="1520190"/>
          </a:xfrm>
          <a:prstGeom prst="rect">
            <a:avLst/>
          </a:prstGeom>
          <a:solidFill>
            <a:srgbClr val="62DFB0"/>
          </a:solidFill>
          <a:ln/>
        </p:spPr>
      </p:sp>
      <p:sp>
        <p:nvSpPr>
          <p:cNvPr id="15" name="Text 13"/>
          <p:cNvSpPr txBox="1"/>
          <p:nvPr/>
        </p:nvSpPr>
        <p:spPr>
          <a:xfrm>
            <a:off x="914400" y="3011668"/>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LATIHAN YANG DINILAI DI CHECKPOINT</a:t>
            </a:r>
            <a:endParaRPr lang="en-US" sz="840" dirty="0"/>
          </a:p>
        </p:txBody>
      </p:sp>
      <p:sp>
        <p:nvSpPr>
          <p:cNvPr id="16" name="Shape 14"/>
          <p:cNvSpPr/>
          <p:nvPr/>
        </p:nvSpPr>
        <p:spPr>
          <a:xfrm>
            <a:off x="914400" y="3322198"/>
            <a:ext cx="106710" cy="106710"/>
          </a:xfrm>
          <a:prstGeom prst="roundRect">
            <a:avLst>
              <a:gd name="adj" fmla="val 21423"/>
            </a:avLst>
          </a:prstGeom>
          <a:ln w="11430">
            <a:solidFill>
              <a:srgbClr val="62DFB0"/>
            </a:solidFill>
            <a:prstDash val="solid"/>
          </a:ln>
        </p:spPr>
      </p:sp>
      <p:sp>
        <p:nvSpPr>
          <p:cNvPr id="17" name="Text 15"/>
          <p:cNvSpPr txBox="1"/>
          <p:nvPr/>
        </p:nvSpPr>
        <p:spPr>
          <a:xfrm>
            <a:off x="1112550" y="326239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Ganti ke model lain</a:t>
            </a:r>
            <a:endParaRPr lang="en-US" sz="1080" dirty="0"/>
          </a:p>
        </p:txBody>
      </p:sp>
      <p:sp>
        <p:nvSpPr>
          <p:cNvPr id="18" name="Shape 16"/>
          <p:cNvSpPr/>
          <p:nvPr/>
        </p:nvSpPr>
        <p:spPr>
          <a:xfrm>
            <a:off x="914400" y="3604931"/>
            <a:ext cx="106710" cy="106710"/>
          </a:xfrm>
          <a:prstGeom prst="roundRect">
            <a:avLst>
              <a:gd name="adj" fmla="val 21423"/>
            </a:avLst>
          </a:prstGeom>
          <a:ln w="11430">
            <a:solidFill>
              <a:srgbClr val="62DFB0"/>
            </a:solidFill>
            <a:prstDash val="solid"/>
          </a:ln>
        </p:spPr>
      </p:sp>
      <p:sp>
        <p:nvSpPr>
          <p:cNvPr id="19" name="Text 17"/>
          <p:cNvSpPr txBox="1"/>
          <p:nvPr/>
        </p:nvSpPr>
        <p:spPr>
          <a:xfrm>
            <a:off x="1112550" y="3545037"/>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Kirim satu prompt</a:t>
            </a:r>
            <a:endParaRPr lang="en-US" sz="1080" dirty="0"/>
          </a:p>
        </p:txBody>
      </p:sp>
      <p:sp>
        <p:nvSpPr>
          <p:cNvPr id="20" name="Shape 18"/>
          <p:cNvSpPr/>
          <p:nvPr/>
        </p:nvSpPr>
        <p:spPr>
          <a:xfrm>
            <a:off x="914400" y="3887572"/>
            <a:ext cx="106710" cy="106710"/>
          </a:xfrm>
          <a:prstGeom prst="roundRect">
            <a:avLst>
              <a:gd name="adj" fmla="val 21423"/>
            </a:avLst>
          </a:prstGeom>
          <a:ln w="11430">
            <a:solidFill>
              <a:srgbClr val="62DFB0"/>
            </a:solidFill>
            <a:prstDash val="solid"/>
          </a:ln>
        </p:spPr>
      </p:sp>
      <p:sp>
        <p:nvSpPr>
          <p:cNvPr id="21" name="Text 19"/>
          <p:cNvSpPr txBox="1"/>
          <p:nvPr/>
        </p:nvSpPr>
        <p:spPr>
          <a:xfrm>
            <a:off x="1112550" y="382777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Ganti kembali ke model semula</a:t>
            </a:r>
            <a:endParaRPr lang="en-US" sz="1080" dirty="0"/>
          </a:p>
        </p:txBody>
      </p:sp>
      <p:sp>
        <p:nvSpPr>
          <p:cNvPr id="22" name="Shape 20"/>
          <p:cNvSpPr/>
          <p:nvPr/>
        </p:nvSpPr>
        <p:spPr>
          <a:xfrm>
            <a:off x="914400" y="4170304"/>
            <a:ext cx="106710" cy="106710"/>
          </a:xfrm>
          <a:prstGeom prst="roundRect">
            <a:avLst>
              <a:gd name="adj" fmla="val 21423"/>
            </a:avLst>
          </a:prstGeom>
          <a:ln w="11430">
            <a:solidFill>
              <a:srgbClr val="62DFB0"/>
            </a:solidFill>
            <a:prstDash val="solid"/>
          </a:ln>
        </p:spPr>
      </p:sp>
      <p:sp>
        <p:nvSpPr>
          <p:cNvPr id="23" name="Text 21"/>
          <p:cNvSpPr txBox="1"/>
          <p:nvPr/>
        </p:nvSpPr>
        <p:spPr>
          <a:xfrm>
            <a:off x="1112550" y="411050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Ulangi sekali lagi tanpa melihat slide ini</a:t>
            </a:r>
            <a:endParaRPr lang="en-US" sz="1080" dirty="0"/>
          </a:p>
        </p:txBody>
      </p:sp>
      <p:sp>
        <p:nvSpPr>
          <p:cNvPr id="24" name="Text 22"/>
          <p:cNvSpPr txBox="1"/>
          <p:nvPr/>
        </p:nvSpPr>
        <p:spPr>
          <a:xfrm>
            <a:off x="731520" y="4705594"/>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Yang dinilai bukan isi jawaban prompt-nya, tapi bahwa Anda bisa mengulang </a:t>
            </a:r>
            <a:br/>
            <a:r>
              <a:rPr lang="en-US" sz="1320" dirty="0">
                <a:solidFill>
                  <a:srgbClr val="7B8494"/>
                </a:solidFill>
                <a:latin typeface="Arial" pitchFamily="34" charset="0"/>
                <a:ea typeface="Arial" pitchFamily="34" charset="-122"/>
                <a:cs typeface="Arial" pitchFamily="34" charset="-120"/>
              </a:rPr>
              <a:t>urutannya tanpa panduan.</a:t>
            </a:r>
            <a:endParaRPr lang="en-US" sz="132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24 / 61 · DETAIL</a:t>
            </a:r>
            <a:endParaRPr lang="en-US" sz="78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731520" y="1046256"/>
            <a:ext cx="198150" cy="0"/>
          </a:xfrm>
          <a:prstGeom prst="line">
            <a:avLst/>
          </a:prstGeom>
          <a:noFill/>
          <a:ln w="7620">
            <a:solidFill>
              <a:srgbClr val="323C5E"/>
            </a:solidFill>
            <a:prstDash val="solid"/>
          </a:ln>
        </p:spPr>
      </p:sp>
      <p:sp>
        <p:nvSpPr>
          <p:cNvPr id="3" name="Text 1"/>
          <p:cNvSpPr txBox="1"/>
          <p:nvPr/>
        </p:nvSpPr>
        <p:spPr>
          <a:xfrm>
            <a:off x="1021110" y="97539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04 · MODEL</a:t>
            </a:r>
            <a:endParaRPr lang="en-US" sz="900" dirty="0"/>
          </a:p>
        </p:txBody>
      </p:sp>
      <p:sp>
        <p:nvSpPr>
          <p:cNvPr id="4" name="Text 2"/>
          <p:cNvSpPr txBox="1"/>
          <p:nvPr/>
        </p:nvSpPr>
        <p:spPr>
          <a:xfrm>
            <a:off x="731520" y="1367760"/>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Provider gagal itu normal.</a:t>
            </a:r>
            <a:endParaRPr lang="en-US" sz="4800" dirty="0"/>
          </a:p>
        </p:txBody>
      </p:sp>
      <p:sp>
        <p:nvSpPr>
          <p:cNvPr id="5" name="Shape 3"/>
          <p:cNvSpPr/>
          <p:nvPr/>
        </p:nvSpPr>
        <p:spPr>
          <a:xfrm>
            <a:off x="731520" y="2257836"/>
            <a:ext cx="2567910" cy="725394"/>
          </a:xfrm>
          <a:prstGeom prst="roundRect">
            <a:avLst>
              <a:gd name="adj" fmla="val 12606"/>
            </a:avLst>
          </a:prstGeom>
          <a:solidFill>
            <a:srgbClr val="0E0F12"/>
          </a:solidFill>
          <a:ln w="7620">
            <a:solidFill>
              <a:srgbClr val="1D1E21"/>
            </a:solidFill>
            <a:prstDash val="solid"/>
          </a:ln>
        </p:spPr>
      </p:sp>
      <p:sp>
        <p:nvSpPr>
          <p:cNvPr id="6" name="Text 4"/>
          <p:cNvSpPr txBox="1"/>
          <p:nvPr/>
        </p:nvSpPr>
        <p:spPr>
          <a:xfrm>
            <a:off x="863651" y="2425446"/>
            <a:ext cx="2303739" cy="221010"/>
          </a:xfrm>
          <a:prstGeom prst="rect">
            <a:avLst/>
          </a:prstGeom>
          <a:noFill/>
          <a:ln/>
        </p:spPr>
        <p:txBody>
          <a:bodyPr wrap="square" lIns="0" tIns="0" rIns="0" bIns="0" rtlCol="0" anchor="t"/>
          <a:lstStyle/>
          <a:p>
            <a:pPr algn="ctr" indent="0" marL="0">
              <a:lnSpc>
                <a:spcPts val="1500"/>
              </a:lnSpc>
              <a:buNone/>
            </a:pPr>
            <a:r>
              <a:rPr lang="en-US" sz="1200" b="1" dirty="0">
                <a:solidFill>
                  <a:srgbClr val="F4F6FA"/>
                </a:solidFill>
                <a:latin typeface="Arial" pitchFamily="34" charset="0"/>
                <a:ea typeface="Arial" pitchFamily="34" charset="-122"/>
                <a:cs typeface="Arial" pitchFamily="34" charset="-120"/>
              </a:rPr>
              <a:t>Rate limit 429</a:t>
            </a:r>
            <a:endParaRPr lang="en-US" sz="1200" dirty="0"/>
          </a:p>
        </p:txBody>
      </p:sp>
      <p:sp>
        <p:nvSpPr>
          <p:cNvPr id="7" name="Text 5"/>
          <p:cNvSpPr txBox="1"/>
          <p:nvPr/>
        </p:nvSpPr>
        <p:spPr>
          <a:xfrm>
            <a:off x="874806" y="2676906"/>
            <a:ext cx="2281428" cy="158466"/>
          </a:xfrm>
          <a:prstGeom prst="rect">
            <a:avLst/>
          </a:prstGeom>
          <a:noFill/>
          <a:ln/>
        </p:spPr>
        <p:txBody>
          <a:bodyPr wrap="square" lIns="0" tIns="0" rIns="0" bIns="0" rtlCol="0" anchor="t"/>
          <a:lstStyle/>
          <a:p>
            <a:pPr algn="ctr" indent="0" marL="0">
              <a:lnSpc>
                <a:spcPts val="1092"/>
              </a:lnSpc>
              <a:buNone/>
            </a:pPr>
            <a:r>
              <a:rPr lang="en-US" sz="780" spc="62" kern="0" dirty="0">
                <a:solidFill>
                  <a:srgbClr val="4C5464"/>
                </a:solidFill>
                <a:latin typeface="Courier New" pitchFamily="34" charset="0"/>
                <a:ea typeface="Courier New" pitchFamily="34" charset="-122"/>
                <a:cs typeface="Courier New" pitchFamily="34" charset="-120"/>
              </a:rPr>
              <a:t>fallback setelah retry habis</a:t>
            </a:r>
            <a:endParaRPr lang="en-US" sz="780" dirty="0"/>
          </a:p>
        </p:txBody>
      </p:sp>
      <p:sp>
        <p:nvSpPr>
          <p:cNvPr id="8" name="Shape 6"/>
          <p:cNvSpPr/>
          <p:nvPr/>
        </p:nvSpPr>
        <p:spPr>
          <a:xfrm>
            <a:off x="3451860" y="2257836"/>
            <a:ext cx="2567910" cy="725394"/>
          </a:xfrm>
          <a:prstGeom prst="roundRect">
            <a:avLst>
              <a:gd name="adj" fmla="val 12606"/>
            </a:avLst>
          </a:prstGeom>
          <a:solidFill>
            <a:srgbClr val="0E0F12"/>
          </a:solidFill>
          <a:ln w="7620">
            <a:solidFill>
              <a:srgbClr val="1D1E21"/>
            </a:solidFill>
            <a:prstDash val="solid"/>
          </a:ln>
        </p:spPr>
      </p:sp>
      <p:sp>
        <p:nvSpPr>
          <p:cNvPr id="9" name="Text 7"/>
          <p:cNvSpPr txBox="1"/>
          <p:nvPr/>
        </p:nvSpPr>
        <p:spPr>
          <a:xfrm>
            <a:off x="3583991" y="2425446"/>
            <a:ext cx="2303739" cy="221010"/>
          </a:xfrm>
          <a:prstGeom prst="rect">
            <a:avLst/>
          </a:prstGeom>
          <a:noFill/>
          <a:ln/>
        </p:spPr>
        <p:txBody>
          <a:bodyPr wrap="square" lIns="0" tIns="0" rIns="0" bIns="0" rtlCol="0" anchor="t"/>
          <a:lstStyle/>
          <a:p>
            <a:pPr algn="ctr" indent="0" marL="0">
              <a:lnSpc>
                <a:spcPts val="1500"/>
              </a:lnSpc>
              <a:buNone/>
            </a:pPr>
            <a:r>
              <a:rPr lang="en-US" sz="1200" b="1" dirty="0">
                <a:solidFill>
                  <a:srgbClr val="F4F6FA"/>
                </a:solidFill>
                <a:latin typeface="Arial" pitchFamily="34" charset="0"/>
                <a:ea typeface="Arial" pitchFamily="34" charset="-122"/>
                <a:cs typeface="Arial" pitchFamily="34" charset="-120"/>
              </a:rPr>
              <a:t>Server error 5xx</a:t>
            </a:r>
            <a:endParaRPr lang="en-US" sz="1200" dirty="0"/>
          </a:p>
        </p:txBody>
      </p:sp>
      <p:sp>
        <p:nvSpPr>
          <p:cNvPr id="10" name="Text 8"/>
          <p:cNvSpPr txBox="1"/>
          <p:nvPr/>
        </p:nvSpPr>
        <p:spPr>
          <a:xfrm>
            <a:off x="3595146" y="2676906"/>
            <a:ext cx="2281428" cy="158466"/>
          </a:xfrm>
          <a:prstGeom prst="rect">
            <a:avLst/>
          </a:prstGeom>
          <a:noFill/>
          <a:ln/>
        </p:spPr>
        <p:txBody>
          <a:bodyPr wrap="square" lIns="0" tIns="0" rIns="0" bIns="0" rtlCol="0" anchor="t"/>
          <a:lstStyle/>
          <a:p>
            <a:pPr algn="ctr" indent="0" marL="0">
              <a:lnSpc>
                <a:spcPts val="1092"/>
              </a:lnSpc>
              <a:buNone/>
            </a:pPr>
            <a:r>
              <a:rPr lang="en-US" sz="780" spc="62" kern="0" dirty="0">
                <a:solidFill>
                  <a:srgbClr val="4C5464"/>
                </a:solidFill>
                <a:latin typeface="Courier New" pitchFamily="34" charset="0"/>
                <a:ea typeface="Courier New" pitchFamily="34" charset="-122"/>
                <a:cs typeface="Courier New" pitchFamily="34" charset="-120"/>
              </a:rPr>
              <a:t>fallback setelah retry habis</a:t>
            </a:r>
            <a:endParaRPr lang="en-US" sz="780" dirty="0"/>
          </a:p>
        </p:txBody>
      </p:sp>
      <p:sp>
        <p:nvSpPr>
          <p:cNvPr id="11" name="Shape 9"/>
          <p:cNvSpPr/>
          <p:nvPr/>
        </p:nvSpPr>
        <p:spPr>
          <a:xfrm>
            <a:off x="6172200" y="2257836"/>
            <a:ext cx="2567910" cy="725394"/>
          </a:xfrm>
          <a:prstGeom prst="roundRect">
            <a:avLst>
              <a:gd name="adj" fmla="val 12606"/>
            </a:avLst>
          </a:prstGeom>
          <a:solidFill>
            <a:srgbClr val="0E0F12"/>
          </a:solidFill>
          <a:ln w="7620">
            <a:solidFill>
              <a:srgbClr val="1D1E21"/>
            </a:solidFill>
            <a:prstDash val="solid"/>
          </a:ln>
        </p:spPr>
      </p:sp>
      <p:sp>
        <p:nvSpPr>
          <p:cNvPr id="12" name="Text 10"/>
          <p:cNvSpPr txBox="1"/>
          <p:nvPr/>
        </p:nvSpPr>
        <p:spPr>
          <a:xfrm>
            <a:off x="6304331" y="2425446"/>
            <a:ext cx="2303739" cy="221010"/>
          </a:xfrm>
          <a:prstGeom prst="rect">
            <a:avLst/>
          </a:prstGeom>
          <a:noFill/>
          <a:ln/>
        </p:spPr>
        <p:txBody>
          <a:bodyPr wrap="square" lIns="0" tIns="0" rIns="0" bIns="0" rtlCol="0" anchor="t"/>
          <a:lstStyle/>
          <a:p>
            <a:pPr algn="ctr" indent="0" marL="0">
              <a:lnSpc>
                <a:spcPts val="1500"/>
              </a:lnSpc>
              <a:buNone/>
            </a:pPr>
            <a:r>
              <a:rPr lang="en-US" sz="1200" b="1" dirty="0">
                <a:solidFill>
                  <a:srgbClr val="F4F6FA"/>
                </a:solidFill>
                <a:latin typeface="Arial" pitchFamily="34" charset="0"/>
                <a:ea typeface="Arial" pitchFamily="34" charset="-122"/>
                <a:cs typeface="Arial" pitchFamily="34" charset="-120"/>
              </a:rPr>
              <a:t>Auth gagal 401/403</a:t>
            </a:r>
            <a:endParaRPr lang="en-US" sz="1200" dirty="0"/>
          </a:p>
        </p:txBody>
      </p:sp>
      <p:sp>
        <p:nvSpPr>
          <p:cNvPr id="13" name="Text 11"/>
          <p:cNvSpPr txBox="1"/>
          <p:nvPr/>
        </p:nvSpPr>
        <p:spPr>
          <a:xfrm>
            <a:off x="6315486" y="2676906"/>
            <a:ext cx="2281428" cy="158466"/>
          </a:xfrm>
          <a:prstGeom prst="rect">
            <a:avLst/>
          </a:prstGeom>
          <a:noFill/>
          <a:ln/>
        </p:spPr>
        <p:txBody>
          <a:bodyPr wrap="square" lIns="0" tIns="0" rIns="0" bIns="0" rtlCol="0" anchor="t"/>
          <a:lstStyle/>
          <a:p>
            <a:pPr algn="ctr" indent="0" marL="0">
              <a:lnSpc>
                <a:spcPts val="1092"/>
              </a:lnSpc>
              <a:buNone/>
            </a:pPr>
            <a:r>
              <a:rPr lang="en-US" sz="780" spc="62" kern="0" dirty="0">
                <a:solidFill>
                  <a:srgbClr val="4C5464"/>
                </a:solidFill>
                <a:latin typeface="Courier New" pitchFamily="34" charset="0"/>
                <a:ea typeface="Courier New" pitchFamily="34" charset="-122"/>
                <a:cs typeface="Courier New" pitchFamily="34" charset="-120"/>
              </a:rPr>
              <a:t>langsung — retry tidak berguna</a:t>
            </a:r>
            <a:endParaRPr lang="en-US" sz="780" dirty="0"/>
          </a:p>
        </p:txBody>
      </p:sp>
      <p:sp>
        <p:nvSpPr>
          <p:cNvPr id="14" name="Shape 12"/>
          <p:cNvSpPr/>
          <p:nvPr/>
        </p:nvSpPr>
        <p:spPr>
          <a:xfrm>
            <a:off x="8892540" y="2257836"/>
            <a:ext cx="2567910" cy="725394"/>
          </a:xfrm>
          <a:prstGeom prst="roundRect">
            <a:avLst>
              <a:gd name="adj" fmla="val 12606"/>
            </a:avLst>
          </a:prstGeom>
          <a:solidFill>
            <a:srgbClr val="0E0F12"/>
          </a:solidFill>
          <a:ln w="7620">
            <a:solidFill>
              <a:srgbClr val="1D1E21"/>
            </a:solidFill>
            <a:prstDash val="solid"/>
          </a:ln>
        </p:spPr>
      </p:sp>
      <p:sp>
        <p:nvSpPr>
          <p:cNvPr id="15" name="Text 13"/>
          <p:cNvSpPr txBox="1"/>
          <p:nvPr/>
        </p:nvSpPr>
        <p:spPr>
          <a:xfrm>
            <a:off x="9024671" y="2425446"/>
            <a:ext cx="2303739" cy="221010"/>
          </a:xfrm>
          <a:prstGeom prst="rect">
            <a:avLst/>
          </a:prstGeom>
          <a:noFill/>
          <a:ln/>
        </p:spPr>
        <p:txBody>
          <a:bodyPr wrap="square" lIns="0" tIns="0" rIns="0" bIns="0" rtlCol="0" anchor="t"/>
          <a:lstStyle/>
          <a:p>
            <a:pPr algn="ctr" indent="0" marL="0">
              <a:lnSpc>
                <a:spcPts val="1500"/>
              </a:lnSpc>
              <a:buNone/>
            </a:pPr>
            <a:r>
              <a:rPr lang="en-US" sz="1200" b="1" dirty="0">
                <a:solidFill>
                  <a:srgbClr val="F4F6FA"/>
                </a:solidFill>
                <a:latin typeface="Arial" pitchFamily="34" charset="0"/>
                <a:ea typeface="Arial" pitchFamily="34" charset="-122"/>
                <a:cs typeface="Arial" pitchFamily="34" charset="-120"/>
              </a:rPr>
              <a:t>Respons rusak</a:t>
            </a:r>
            <a:endParaRPr lang="en-US" sz="1200" dirty="0"/>
          </a:p>
        </p:txBody>
      </p:sp>
      <p:sp>
        <p:nvSpPr>
          <p:cNvPr id="16" name="Text 14"/>
          <p:cNvSpPr txBox="1"/>
          <p:nvPr/>
        </p:nvSpPr>
        <p:spPr>
          <a:xfrm>
            <a:off x="9035826" y="2676906"/>
            <a:ext cx="2281428" cy="158466"/>
          </a:xfrm>
          <a:prstGeom prst="rect">
            <a:avLst/>
          </a:prstGeom>
          <a:noFill/>
          <a:ln/>
        </p:spPr>
        <p:txBody>
          <a:bodyPr wrap="square" lIns="0" tIns="0" rIns="0" bIns="0" rtlCol="0" anchor="t"/>
          <a:lstStyle/>
          <a:p>
            <a:pPr algn="ctr" indent="0" marL="0">
              <a:lnSpc>
                <a:spcPts val="1092"/>
              </a:lnSpc>
              <a:buNone/>
            </a:pPr>
            <a:r>
              <a:rPr lang="en-US" sz="780" spc="62" kern="0" dirty="0">
                <a:solidFill>
                  <a:srgbClr val="4C5464"/>
                </a:solidFill>
                <a:latin typeface="Courier New" pitchFamily="34" charset="0"/>
                <a:ea typeface="Courier New" pitchFamily="34" charset="-122"/>
                <a:cs typeface="Courier New" pitchFamily="34" charset="-120"/>
              </a:rPr>
              <a:t>saat API berulang mengirim kosong</a:t>
            </a:r>
            <a:endParaRPr lang="en-US" sz="780" dirty="0"/>
          </a:p>
        </p:txBody>
      </p:sp>
      <p:sp>
        <p:nvSpPr>
          <p:cNvPr id="17" name="Shape 15"/>
          <p:cNvSpPr/>
          <p:nvPr/>
        </p:nvSpPr>
        <p:spPr>
          <a:xfrm>
            <a:off x="4495830" y="3227100"/>
            <a:ext cx="3200400" cy="799368"/>
          </a:xfrm>
          <a:prstGeom prst="roundRect">
            <a:avLst>
              <a:gd name="adj" fmla="val 11439"/>
            </a:avLst>
          </a:prstGeom>
          <a:solidFill>
            <a:srgbClr val="0E0F12"/>
          </a:solidFill>
          <a:ln w="7620">
            <a:solidFill>
              <a:srgbClr val="1D1E21"/>
            </a:solidFill>
            <a:prstDash val="solid"/>
          </a:ln>
        </p:spPr>
      </p:sp>
      <p:sp>
        <p:nvSpPr>
          <p:cNvPr id="18" name="Text 16"/>
          <p:cNvSpPr txBox="1"/>
          <p:nvPr/>
        </p:nvSpPr>
        <p:spPr>
          <a:xfrm>
            <a:off x="4635642" y="3364260"/>
            <a:ext cx="2920776" cy="243048"/>
          </a:xfrm>
          <a:prstGeom prst="rect">
            <a:avLst/>
          </a:prstGeom>
          <a:noFill/>
          <a:ln/>
        </p:spPr>
        <p:txBody>
          <a:bodyPr wrap="square" lIns="0" tIns="0" rIns="0" bIns="0" rtlCol="0" anchor="t"/>
          <a:lstStyle/>
          <a:p>
            <a:pPr algn="ctr" indent="0" marL="0">
              <a:lnSpc>
                <a:spcPts val="1650"/>
              </a:lnSpc>
              <a:buNone/>
            </a:pPr>
            <a:r>
              <a:rPr lang="en-US" sz="1320" b="1" spc="26" kern="0" dirty="0">
                <a:solidFill>
                  <a:srgbClr val="F4F6FA"/>
                </a:solidFill>
                <a:latin typeface="Arial" pitchFamily="34" charset="0"/>
                <a:ea typeface="Arial" pitchFamily="34" charset="-122"/>
                <a:cs typeface="Arial" pitchFamily="34" charset="-120"/>
              </a:rPr>
              <a:t>Credential pool</a:t>
            </a:r>
            <a:endParaRPr lang="en-US" sz="1320" dirty="0"/>
          </a:p>
        </p:txBody>
      </p:sp>
      <p:sp>
        <p:nvSpPr>
          <p:cNvPr id="19" name="Text 17"/>
          <p:cNvSpPr txBox="1"/>
          <p:nvPr/>
        </p:nvSpPr>
        <p:spPr>
          <a:xfrm>
            <a:off x="4649815" y="3611880"/>
            <a:ext cx="2892430" cy="297180"/>
          </a:xfrm>
          <a:prstGeom prst="rect">
            <a:avLst/>
          </a:prstGeom>
          <a:noFill/>
          <a:ln/>
        </p:spPr>
        <p:txBody>
          <a:bodyPr wrap="square" lIns="0" tIns="0" rIns="0" bIns="0" rtlCol="0" anchor="t"/>
          <a:lstStyle/>
          <a:p>
            <a:pPr algn="ctr" indent="0" marL="0">
              <a:lnSpc>
                <a:spcPts val="1092"/>
              </a:lnSpc>
              <a:buNone/>
            </a:pPr>
            <a:r>
              <a:rPr lang="en-US" sz="780" spc="109" kern="0" dirty="0">
                <a:solidFill>
                  <a:srgbClr val="4C5464"/>
                </a:solidFill>
                <a:latin typeface="Courier New" pitchFamily="34" charset="0"/>
                <a:ea typeface="Courier New" pitchFamily="34" charset="-122"/>
                <a:cs typeface="Courier New" pitchFamily="34" charset="-120"/>
              </a:rPr>
              <a:t>ROTASI BEBERAPA KEY UNTUK PROVIDER</a:t>
            </a:r>
            <a:br/>
            <a:r>
              <a:rPr lang="en-US" sz="780" spc="109" kern="0" dirty="0">
                <a:solidFill>
                  <a:srgbClr val="4C5464"/>
                </a:solidFill>
                <a:latin typeface="Courier New" pitchFamily="34" charset="0"/>
                <a:ea typeface="Courier New" pitchFamily="34" charset="-122"/>
                <a:cs typeface="Courier New" pitchFamily="34" charset="-120"/>
              </a:rPr>
              <a:t>YANG SAMA — DICOBA PERTAMA</a:t>
            </a:r>
            <a:endParaRPr lang="en-US" sz="780" dirty="0"/>
          </a:p>
        </p:txBody>
      </p:sp>
      <p:sp>
        <p:nvSpPr>
          <p:cNvPr id="20" name="Shape 18"/>
          <p:cNvSpPr/>
          <p:nvPr/>
        </p:nvSpPr>
        <p:spPr>
          <a:xfrm>
            <a:off x="6096030" y="4026378"/>
            <a:ext cx="0" cy="198150"/>
          </a:xfrm>
          <a:prstGeom prst="line">
            <a:avLst/>
          </a:prstGeom>
          <a:noFill/>
          <a:ln w="7620">
            <a:solidFill>
              <a:srgbClr val="2F3032"/>
            </a:solidFill>
            <a:prstDash val="solid"/>
            <a:tailEnd type="triangle"/>
          </a:ln>
        </p:spPr>
      </p:sp>
      <p:sp>
        <p:nvSpPr>
          <p:cNvPr id="21" name="Shape 19"/>
          <p:cNvSpPr/>
          <p:nvPr/>
        </p:nvSpPr>
        <p:spPr>
          <a:xfrm>
            <a:off x="4495830" y="4224528"/>
            <a:ext cx="3200400" cy="660654"/>
          </a:xfrm>
          <a:prstGeom prst="roundRect">
            <a:avLst>
              <a:gd name="adj" fmla="val 13841"/>
            </a:avLst>
          </a:prstGeom>
          <a:solidFill>
            <a:srgbClr val="181D2D"/>
          </a:solidFill>
          <a:ln w="7620">
            <a:solidFill>
              <a:srgbClr val="323C5E"/>
            </a:solidFill>
            <a:prstDash val="solid"/>
          </a:ln>
        </p:spPr>
      </p:sp>
      <p:sp>
        <p:nvSpPr>
          <p:cNvPr id="22" name="Text 20"/>
          <p:cNvSpPr txBox="1"/>
          <p:nvPr/>
        </p:nvSpPr>
        <p:spPr>
          <a:xfrm>
            <a:off x="4635642" y="4361688"/>
            <a:ext cx="2920776" cy="243048"/>
          </a:xfrm>
          <a:prstGeom prst="rect">
            <a:avLst/>
          </a:prstGeom>
          <a:noFill/>
          <a:ln/>
        </p:spPr>
        <p:txBody>
          <a:bodyPr wrap="square" lIns="0" tIns="0" rIns="0" bIns="0" rtlCol="0" anchor="t"/>
          <a:lstStyle/>
          <a:p>
            <a:pPr algn="ctr" indent="0" marL="0">
              <a:lnSpc>
                <a:spcPts val="1650"/>
              </a:lnSpc>
              <a:buNone/>
            </a:pPr>
            <a:r>
              <a:rPr lang="en-US" sz="1320" b="1" spc="26" kern="0" dirty="0">
                <a:solidFill>
                  <a:srgbClr val="7F9CFF"/>
                </a:solidFill>
                <a:latin typeface="Arial" pitchFamily="34" charset="0"/>
                <a:ea typeface="Arial" pitchFamily="34" charset="-122"/>
                <a:cs typeface="Arial" pitchFamily="34" charset="-120"/>
              </a:rPr>
              <a:t>Primary model fallback</a:t>
            </a:r>
            <a:endParaRPr lang="en-US" sz="1320" dirty="0"/>
          </a:p>
        </p:txBody>
      </p:sp>
      <p:sp>
        <p:nvSpPr>
          <p:cNvPr id="23" name="Text 21"/>
          <p:cNvSpPr txBox="1"/>
          <p:nvPr/>
        </p:nvSpPr>
        <p:spPr>
          <a:xfrm>
            <a:off x="4649815" y="4609308"/>
            <a:ext cx="2892430" cy="158466"/>
          </a:xfrm>
          <a:prstGeom prst="rect">
            <a:avLst/>
          </a:prstGeom>
          <a:noFill/>
          <a:ln/>
        </p:spPr>
        <p:txBody>
          <a:bodyPr wrap="square" lIns="0" tIns="0" rIns="0" bIns="0" rtlCol="0" anchor="t"/>
          <a:lstStyle/>
          <a:p>
            <a:pPr algn="ctr" indent="0" marL="0">
              <a:lnSpc>
                <a:spcPts val="1092"/>
              </a:lnSpc>
              <a:buNone/>
            </a:pPr>
            <a:r>
              <a:rPr lang="en-US" sz="780" spc="109" kern="0" dirty="0">
                <a:solidFill>
                  <a:srgbClr val="4C5464"/>
                </a:solidFill>
                <a:latin typeface="Courier New" pitchFamily="34" charset="0"/>
                <a:ea typeface="Courier New" pitchFamily="34" charset="-122"/>
                <a:cs typeface="Courier New" pitchFamily="34" charset="-120"/>
              </a:rPr>
              <a:t>PINDAH KE PROVIDER:MODEL LAIN</a:t>
            </a:r>
            <a:endParaRPr lang="en-US" sz="780" dirty="0"/>
          </a:p>
        </p:txBody>
      </p:sp>
      <p:sp>
        <p:nvSpPr>
          <p:cNvPr id="24" name="Shape 22"/>
          <p:cNvSpPr/>
          <p:nvPr/>
        </p:nvSpPr>
        <p:spPr>
          <a:xfrm>
            <a:off x="6096030" y="4885182"/>
            <a:ext cx="0" cy="198150"/>
          </a:xfrm>
          <a:prstGeom prst="line">
            <a:avLst/>
          </a:prstGeom>
          <a:noFill/>
          <a:ln w="7620">
            <a:solidFill>
              <a:srgbClr val="2F3032"/>
            </a:solidFill>
            <a:prstDash val="solid"/>
            <a:tailEnd type="triangle"/>
          </a:ln>
        </p:spPr>
      </p:sp>
      <p:sp>
        <p:nvSpPr>
          <p:cNvPr id="25" name="Shape 23"/>
          <p:cNvSpPr/>
          <p:nvPr/>
        </p:nvSpPr>
        <p:spPr>
          <a:xfrm>
            <a:off x="4495830" y="5083332"/>
            <a:ext cx="3200400" cy="799368"/>
          </a:xfrm>
          <a:prstGeom prst="roundRect">
            <a:avLst>
              <a:gd name="adj" fmla="val 11439"/>
            </a:avLst>
          </a:prstGeom>
          <a:solidFill>
            <a:srgbClr val="132420"/>
          </a:solidFill>
          <a:ln w="7620">
            <a:solidFill>
              <a:srgbClr val="295244"/>
            </a:solidFill>
            <a:prstDash val="solid"/>
          </a:ln>
        </p:spPr>
      </p:sp>
      <p:sp>
        <p:nvSpPr>
          <p:cNvPr id="26" name="Text 24"/>
          <p:cNvSpPr txBox="1"/>
          <p:nvPr/>
        </p:nvSpPr>
        <p:spPr>
          <a:xfrm>
            <a:off x="4635642" y="5220492"/>
            <a:ext cx="2920776" cy="243048"/>
          </a:xfrm>
          <a:prstGeom prst="rect">
            <a:avLst/>
          </a:prstGeom>
          <a:noFill/>
          <a:ln/>
        </p:spPr>
        <p:txBody>
          <a:bodyPr wrap="square" lIns="0" tIns="0" rIns="0" bIns="0" rtlCol="0" anchor="t"/>
          <a:lstStyle/>
          <a:p>
            <a:pPr algn="ctr" indent="0" marL="0">
              <a:lnSpc>
                <a:spcPts val="1650"/>
              </a:lnSpc>
              <a:buNone/>
            </a:pPr>
            <a:r>
              <a:rPr lang="en-US" sz="1320" b="1" spc="26" kern="0" dirty="0">
                <a:solidFill>
                  <a:srgbClr val="62DFB0"/>
                </a:solidFill>
                <a:latin typeface="Arial" pitchFamily="34" charset="0"/>
                <a:ea typeface="Arial" pitchFamily="34" charset="-122"/>
                <a:cs typeface="Arial" pitchFamily="34" charset="-120"/>
              </a:rPr>
              <a:t>Auxiliary task fallback</a:t>
            </a:r>
            <a:endParaRPr lang="en-US" sz="1320" dirty="0"/>
          </a:p>
        </p:txBody>
      </p:sp>
      <p:sp>
        <p:nvSpPr>
          <p:cNvPr id="27" name="Text 25"/>
          <p:cNvSpPr txBox="1"/>
          <p:nvPr/>
        </p:nvSpPr>
        <p:spPr>
          <a:xfrm>
            <a:off x="4649815" y="5468112"/>
            <a:ext cx="2892430" cy="297180"/>
          </a:xfrm>
          <a:prstGeom prst="rect">
            <a:avLst/>
          </a:prstGeom>
          <a:noFill/>
          <a:ln/>
        </p:spPr>
        <p:txBody>
          <a:bodyPr wrap="square" lIns="0" tIns="0" rIns="0" bIns="0" rtlCol="0" anchor="t"/>
          <a:lstStyle/>
          <a:p>
            <a:pPr algn="ctr" indent="0" marL="0">
              <a:lnSpc>
                <a:spcPts val="1092"/>
              </a:lnSpc>
              <a:buNone/>
            </a:pPr>
            <a:r>
              <a:rPr lang="en-US" sz="780" spc="109" kern="0" dirty="0">
                <a:solidFill>
                  <a:srgbClr val="4C5464"/>
                </a:solidFill>
                <a:latin typeface="Courier New" pitchFamily="34" charset="0"/>
                <a:ea typeface="Courier New" pitchFamily="34" charset="-122"/>
                <a:cs typeface="Courier New" pitchFamily="34" charset="-120"/>
              </a:rPr>
              <a:t>PROVIDER TERPISAH UNTUK VISION,</a:t>
            </a:r>
            <a:br/>
            <a:r>
              <a:rPr lang="en-US" sz="780" spc="109" kern="0" dirty="0">
                <a:solidFill>
                  <a:srgbClr val="4C5464"/>
                </a:solidFill>
                <a:latin typeface="Courier New" pitchFamily="34" charset="0"/>
                <a:ea typeface="Courier New" pitchFamily="34" charset="-122"/>
                <a:cs typeface="Courier New" pitchFamily="34" charset="-120"/>
              </a:rPr>
              <a:t>COMPRESSION, WEB EXTRACT</a:t>
            </a:r>
            <a:endParaRPr lang="en-US" sz="780" dirty="0"/>
          </a:p>
        </p:txBody>
      </p:sp>
      <p:sp>
        <p:nvSpPr>
          <p:cNvPr id="28" name="Text 2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25 / 61</a:t>
            </a:r>
            <a:endParaRPr lang="en-US" sz="78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25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Konfigurasi fallback</a:t>
            </a:r>
            <a:endParaRPr lang="en-US" sz="2592" dirty="0"/>
          </a:p>
        </p:txBody>
      </p:sp>
      <p:sp>
        <p:nvSpPr>
          <p:cNvPr id="5" name="Shape 3"/>
          <p:cNvSpPr/>
          <p:nvPr/>
        </p:nvSpPr>
        <p:spPr>
          <a:xfrm>
            <a:off x="731520" y="1577614"/>
            <a:ext cx="10728930" cy="1235172"/>
          </a:xfrm>
          <a:prstGeom prst="roundRect">
            <a:avLst>
              <a:gd name="adj" fmla="val 6515"/>
            </a:avLst>
          </a:prstGeom>
          <a:solidFill>
            <a:srgbClr val="06070A"/>
          </a:solidFill>
          <a:ln w="7620">
            <a:solidFill>
              <a:srgbClr val="1D1E21"/>
            </a:solidFill>
            <a:prstDash val="solid"/>
          </a:ln>
        </p:spPr>
      </p:sp>
      <p:sp>
        <p:nvSpPr>
          <p:cNvPr id="6" name="Shape 4"/>
          <p:cNvSpPr/>
          <p:nvPr/>
        </p:nvSpPr>
        <p:spPr>
          <a:xfrm>
            <a:off x="739110" y="1585204"/>
            <a:ext cx="10713750" cy="235092"/>
          </a:xfrm>
          <a:prstGeom prst="roundRect">
            <a:avLst>
              <a:gd name="adj" fmla="val 31389"/>
            </a:avLst>
          </a:prstGeom>
          <a:solidFill>
            <a:srgbClr val="0E0F12"/>
          </a:solidFill>
          <a:ln/>
        </p:spPr>
      </p:sp>
      <p:sp>
        <p:nvSpPr>
          <p:cNvPr id="7" name="Shape 5"/>
          <p:cNvSpPr/>
          <p:nvPr/>
        </p:nvSpPr>
        <p:spPr>
          <a:xfrm>
            <a:off x="739110" y="1698955"/>
            <a:ext cx="10713750" cy="121341"/>
          </a:xfrm>
          <a:prstGeom prst="rect">
            <a:avLst/>
          </a:prstGeom>
          <a:solidFill>
            <a:srgbClr val="0E0F12"/>
          </a:solidFill>
          <a:ln/>
        </p:spPr>
      </p:sp>
      <p:sp>
        <p:nvSpPr>
          <p:cNvPr id="8" name="Shape 6"/>
          <p:cNvSpPr/>
          <p:nvPr/>
        </p:nvSpPr>
        <p:spPr>
          <a:xfrm>
            <a:off x="731520" y="1820296"/>
            <a:ext cx="10728930" cy="0"/>
          </a:xfrm>
          <a:prstGeom prst="line">
            <a:avLst/>
          </a:prstGeom>
          <a:noFill/>
          <a:ln w="7620">
            <a:solidFill>
              <a:srgbClr val="1D1E21"/>
            </a:solidFill>
            <a:prstDash val="solid"/>
          </a:ln>
        </p:spPr>
      </p:sp>
      <p:sp>
        <p:nvSpPr>
          <p:cNvPr id="9" name="Text 7"/>
          <p:cNvSpPr txBox="1"/>
          <p:nvPr/>
        </p:nvSpPr>
        <p:spPr>
          <a:xfrm>
            <a:off x="825429" y="1637965"/>
            <a:ext cx="1245047" cy="139446"/>
          </a:xfrm>
          <a:prstGeom prst="rect">
            <a:avLst/>
          </a:prstGeom>
          <a:noFill/>
          <a:ln/>
        </p:spPr>
        <p:txBody>
          <a:bodyPr wrap="square" lIns="0" tIns="0" rIns="0" bIns="0" rtlCol="0" anchor="t"/>
          <a:lstStyle/>
          <a:p>
            <a:pPr algn="l" indent="0" marL="0">
              <a:lnSpc>
                <a:spcPts val="961"/>
              </a:lnSpc>
              <a:buNone/>
            </a:pPr>
            <a:r>
              <a:rPr lang="en-US" sz="686" dirty="0">
                <a:solidFill>
                  <a:srgbClr val="B9C0CD"/>
                </a:solidFill>
                <a:latin typeface="Courier New" pitchFamily="34" charset="0"/>
                <a:ea typeface="Courier New" pitchFamily="34" charset="-122"/>
                <a:cs typeface="Courier New" pitchFamily="34" charset="-120"/>
              </a:rPr>
              <a:t>cara yang dianjurkan</a:t>
            </a:r>
            <a:endParaRPr lang="en-US" sz="686" dirty="0"/>
          </a:p>
        </p:txBody>
      </p:sp>
      <p:sp>
        <p:nvSpPr>
          <p:cNvPr id="10" name="Shape 8"/>
          <p:cNvSpPr/>
          <p:nvPr/>
        </p:nvSpPr>
        <p:spPr>
          <a:xfrm>
            <a:off x="2014698" y="1637599"/>
            <a:ext cx="341071" cy="122712"/>
          </a:xfrm>
          <a:prstGeom prst="roundRect">
            <a:avLst>
              <a:gd name="adj" fmla="val 50000"/>
            </a:avLst>
          </a:prstGeom>
          <a:solidFill>
            <a:srgbClr val="181D2D"/>
          </a:solidFill>
          <a:ln/>
        </p:spPr>
      </p:sp>
      <p:sp>
        <p:nvSpPr>
          <p:cNvPr id="11" name="Text 9"/>
          <p:cNvSpPr txBox="1"/>
          <p:nvPr/>
        </p:nvSpPr>
        <p:spPr>
          <a:xfrm>
            <a:off x="2004548" y="1651041"/>
            <a:ext cx="361371" cy="110642"/>
          </a:xfrm>
          <a:prstGeom prst="rect">
            <a:avLst/>
          </a:prstGeom>
          <a:noFill/>
          <a:ln/>
        </p:spPr>
        <p:txBody>
          <a:bodyPr wrap="square" lIns="0" tIns="0" rIns="0" bIns="0" rtlCol="0" anchor="t"/>
          <a:lstStyle/>
          <a:p>
            <a:pPr algn="ctr" indent="0" marL="0">
              <a:lnSpc>
                <a:spcPts val="755"/>
              </a:lnSpc>
              <a:buNone/>
            </a:pPr>
            <a:r>
              <a:rPr lang="en-US" sz="581" spc="46" kern="0" dirty="0">
                <a:solidFill>
                  <a:srgbClr val="7F9CFF"/>
                </a:solidFill>
                <a:latin typeface="Courier New" pitchFamily="34" charset="0"/>
                <a:ea typeface="Courier New" pitchFamily="34" charset="-122"/>
                <a:cs typeface="Courier New" pitchFamily="34" charset="-120"/>
              </a:rPr>
              <a:t>BASH</a:t>
            </a:r>
            <a:endParaRPr lang="en-US" sz="581" dirty="0"/>
          </a:p>
        </p:txBody>
      </p:sp>
      <p:sp>
        <p:nvSpPr>
          <p:cNvPr id="12" name="Text 10"/>
          <p:cNvSpPr txBox="1"/>
          <p:nvPr/>
        </p:nvSpPr>
        <p:spPr>
          <a:xfrm>
            <a:off x="838779" y="1914205"/>
            <a:ext cx="10514411" cy="824789"/>
          </a:xfrm>
          <a:prstGeom prst="rect">
            <a:avLst/>
          </a:prstGeom>
          <a:noFill/>
          <a:ln/>
        </p:spPr>
        <p:txBody>
          <a:bodyPr wrap="square" lIns="0" tIns="0" rIns="0" bIns="0" rtlCol="0" anchor="t"/>
          <a:lstStyle/>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hermes fallback          # memakai ulang picker dari hermes model</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hermes fallback add</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hermes fallback list     # atau: ls</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hermes fallback remove   # atau: rm</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hermes fallback clear</a:t>
            </a:r>
            <a:endParaRPr lang="en-US" sz="792" dirty="0"/>
          </a:p>
        </p:txBody>
      </p:sp>
      <p:sp>
        <p:nvSpPr>
          <p:cNvPr id="13" name="Shape 11"/>
          <p:cNvSpPr/>
          <p:nvPr/>
        </p:nvSpPr>
        <p:spPr>
          <a:xfrm>
            <a:off x="731520" y="3027304"/>
            <a:ext cx="10728930" cy="913303"/>
          </a:xfrm>
          <a:prstGeom prst="roundRect">
            <a:avLst>
              <a:gd name="adj" fmla="val 8811"/>
            </a:avLst>
          </a:prstGeom>
          <a:solidFill>
            <a:srgbClr val="06070A"/>
          </a:solidFill>
          <a:ln w="7620">
            <a:solidFill>
              <a:srgbClr val="1D1E21"/>
            </a:solidFill>
            <a:prstDash val="solid"/>
          </a:ln>
        </p:spPr>
      </p:sp>
      <p:sp>
        <p:nvSpPr>
          <p:cNvPr id="14" name="Shape 12"/>
          <p:cNvSpPr/>
          <p:nvPr/>
        </p:nvSpPr>
        <p:spPr>
          <a:xfrm>
            <a:off x="739110" y="3034985"/>
            <a:ext cx="10713750" cy="235092"/>
          </a:xfrm>
          <a:prstGeom prst="roundRect">
            <a:avLst>
              <a:gd name="adj" fmla="val 31389"/>
            </a:avLst>
          </a:prstGeom>
          <a:solidFill>
            <a:srgbClr val="0E0F12"/>
          </a:solidFill>
          <a:ln/>
        </p:spPr>
      </p:sp>
      <p:sp>
        <p:nvSpPr>
          <p:cNvPr id="15" name="Shape 13"/>
          <p:cNvSpPr/>
          <p:nvPr/>
        </p:nvSpPr>
        <p:spPr>
          <a:xfrm>
            <a:off x="739110" y="3148736"/>
            <a:ext cx="10713750" cy="121341"/>
          </a:xfrm>
          <a:prstGeom prst="rect">
            <a:avLst/>
          </a:prstGeom>
          <a:solidFill>
            <a:srgbClr val="0E0F12"/>
          </a:solidFill>
          <a:ln/>
        </p:spPr>
      </p:sp>
      <p:sp>
        <p:nvSpPr>
          <p:cNvPr id="16" name="Shape 14"/>
          <p:cNvSpPr/>
          <p:nvPr/>
        </p:nvSpPr>
        <p:spPr>
          <a:xfrm>
            <a:off x="731520" y="3270077"/>
            <a:ext cx="10728930" cy="0"/>
          </a:xfrm>
          <a:prstGeom prst="line">
            <a:avLst/>
          </a:prstGeom>
          <a:noFill/>
          <a:ln w="7620">
            <a:solidFill>
              <a:srgbClr val="1D1E21"/>
            </a:solidFill>
            <a:prstDash val="solid"/>
          </a:ln>
        </p:spPr>
      </p:sp>
      <p:sp>
        <p:nvSpPr>
          <p:cNvPr id="17" name="Text 15"/>
          <p:cNvSpPr txBox="1"/>
          <p:nvPr/>
        </p:nvSpPr>
        <p:spPr>
          <a:xfrm>
            <a:off x="825429" y="3087654"/>
            <a:ext cx="1303477" cy="139446"/>
          </a:xfrm>
          <a:prstGeom prst="rect">
            <a:avLst/>
          </a:prstGeom>
          <a:noFill/>
          <a:ln/>
        </p:spPr>
        <p:txBody>
          <a:bodyPr wrap="square" lIns="0" tIns="0" rIns="0" bIns="0" rtlCol="0" anchor="t"/>
          <a:lstStyle/>
          <a:p>
            <a:pPr algn="l" indent="0" marL="0">
              <a:lnSpc>
                <a:spcPts val="961"/>
              </a:lnSpc>
              <a:buNone/>
            </a:pPr>
            <a:r>
              <a:rPr lang="en-US" sz="686" dirty="0">
                <a:solidFill>
                  <a:srgbClr val="B9C0CD"/>
                </a:solidFill>
                <a:latin typeface="Courier New" pitchFamily="34" charset="0"/>
                <a:ea typeface="Courier New" pitchFamily="34" charset="-122"/>
                <a:cs typeface="Courier New" pitchFamily="34" charset="-120"/>
              </a:rPr>
              <a:t>~/.hermes/config.yaml</a:t>
            </a:r>
            <a:endParaRPr lang="en-US" sz="686" dirty="0"/>
          </a:p>
        </p:txBody>
      </p:sp>
      <p:sp>
        <p:nvSpPr>
          <p:cNvPr id="18" name="Shape 16"/>
          <p:cNvSpPr/>
          <p:nvPr/>
        </p:nvSpPr>
        <p:spPr>
          <a:xfrm>
            <a:off x="2070110" y="3087380"/>
            <a:ext cx="341071" cy="122712"/>
          </a:xfrm>
          <a:prstGeom prst="roundRect">
            <a:avLst>
              <a:gd name="adj" fmla="val 50000"/>
            </a:avLst>
          </a:prstGeom>
          <a:solidFill>
            <a:srgbClr val="181D2D"/>
          </a:solidFill>
          <a:ln/>
        </p:spPr>
      </p:sp>
      <p:sp>
        <p:nvSpPr>
          <p:cNvPr id="19" name="Text 17"/>
          <p:cNvSpPr txBox="1"/>
          <p:nvPr/>
        </p:nvSpPr>
        <p:spPr>
          <a:xfrm>
            <a:off x="2059960" y="3100730"/>
            <a:ext cx="361371" cy="110642"/>
          </a:xfrm>
          <a:prstGeom prst="rect">
            <a:avLst/>
          </a:prstGeom>
          <a:noFill/>
          <a:ln/>
        </p:spPr>
        <p:txBody>
          <a:bodyPr wrap="square" lIns="0" tIns="0" rIns="0" bIns="0" rtlCol="0" anchor="t"/>
          <a:lstStyle/>
          <a:p>
            <a:pPr algn="ctr" indent="0" marL="0">
              <a:lnSpc>
                <a:spcPts val="755"/>
              </a:lnSpc>
              <a:buNone/>
            </a:pPr>
            <a:r>
              <a:rPr lang="en-US" sz="581" spc="46" kern="0" dirty="0">
                <a:solidFill>
                  <a:srgbClr val="7F9CFF"/>
                </a:solidFill>
                <a:latin typeface="Courier New" pitchFamily="34" charset="0"/>
                <a:ea typeface="Courier New" pitchFamily="34" charset="-122"/>
                <a:cs typeface="Courier New" pitchFamily="34" charset="-120"/>
              </a:rPr>
              <a:t>YAML</a:t>
            </a:r>
            <a:endParaRPr lang="en-US" sz="581" dirty="0"/>
          </a:p>
        </p:txBody>
      </p:sp>
      <p:sp>
        <p:nvSpPr>
          <p:cNvPr id="20" name="Text 18"/>
          <p:cNvSpPr txBox="1"/>
          <p:nvPr/>
        </p:nvSpPr>
        <p:spPr>
          <a:xfrm>
            <a:off x="838779" y="3363986"/>
            <a:ext cx="10514411" cy="502920"/>
          </a:xfrm>
          <a:prstGeom prst="rect">
            <a:avLst/>
          </a:prstGeom>
          <a:noFill/>
          <a:ln/>
        </p:spPr>
        <p:txBody>
          <a:bodyPr wrap="square" lIns="0" tIns="0" rIns="0" bIns="0" rtlCol="0" anchor="t"/>
          <a:lstStyle/>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fallback_providers:</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 provider: openrouter</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model: anthropic/claude-sonnet-4</a:t>
            </a:r>
            <a:endParaRPr lang="en-US" sz="792" dirty="0"/>
          </a:p>
        </p:txBody>
      </p:sp>
      <p:sp>
        <p:nvSpPr>
          <p:cNvPr id="21" name="Text 19"/>
          <p:cNvSpPr txBox="1"/>
          <p:nvPr/>
        </p:nvSpPr>
        <p:spPr>
          <a:xfrm>
            <a:off x="731520" y="4155216"/>
            <a:ext cx="5307635" cy="486827"/>
          </a:xfrm>
          <a:prstGeom prst="rect">
            <a:avLst/>
          </a:prstGeom>
          <a:noFill/>
          <a:ln/>
        </p:spPr>
        <p:txBody>
          <a:bodyPr wrap="square" lIns="0" tIns="0" rIns="0" bIns="0" rtlCol="0" anchor="t"/>
          <a:lstStyle/>
          <a:p>
            <a:pPr algn="l" indent="0" marL="0">
              <a:lnSpc>
                <a:spcPts val="1800"/>
              </a:lnSpc>
              <a:buNone/>
            </a:pPr>
            <a:r>
              <a:rPr lang="en-US" sz="1162" dirty="0">
                <a:solidFill>
                  <a:srgbClr val="7B8494"/>
                </a:solidFill>
                <a:latin typeface="Arial" pitchFamily="34" charset="0"/>
                <a:ea typeface="Arial" pitchFamily="34" charset="-122"/>
                <a:cs typeface="Arial" pitchFamily="34" charset="-120"/>
              </a:rPr>
              <a:t>Tiap entry WAJIB punya provider dan model. Entry yang kehilangan salah </a:t>
            </a:r>
            <a:br/>
            <a:r>
              <a:rPr lang="en-US" sz="1162" dirty="0">
                <a:solidFill>
                  <a:srgbClr val="7B8494"/>
                </a:solidFill>
                <a:latin typeface="Arial" pitchFamily="34" charset="0"/>
                <a:ea typeface="Arial" pitchFamily="34" charset="-122"/>
                <a:cs typeface="Arial" pitchFamily="34" charset="-120"/>
              </a:rPr>
              <a:t>satunya diabaikan tanpa peringatan.</a:t>
            </a:r>
            <a:endParaRPr lang="en-US" sz="1162" dirty="0"/>
          </a:p>
        </p:txBody>
      </p:sp>
      <p:sp>
        <p:nvSpPr>
          <p:cNvPr id="22" name="Shape 20"/>
          <p:cNvSpPr/>
          <p:nvPr/>
        </p:nvSpPr>
        <p:spPr>
          <a:xfrm>
            <a:off x="731520" y="4827118"/>
            <a:ext cx="10728930" cy="1235172"/>
          </a:xfrm>
          <a:prstGeom prst="roundRect">
            <a:avLst>
              <a:gd name="adj" fmla="val 6515"/>
            </a:avLst>
          </a:prstGeom>
          <a:solidFill>
            <a:srgbClr val="06070A"/>
          </a:solidFill>
          <a:ln w="7620">
            <a:solidFill>
              <a:srgbClr val="1D1E21"/>
            </a:solidFill>
            <a:prstDash val="solid"/>
          </a:ln>
        </p:spPr>
      </p:sp>
      <p:sp>
        <p:nvSpPr>
          <p:cNvPr id="23" name="Shape 21"/>
          <p:cNvSpPr/>
          <p:nvPr/>
        </p:nvSpPr>
        <p:spPr>
          <a:xfrm>
            <a:off x="739110" y="4834707"/>
            <a:ext cx="10713750" cy="235092"/>
          </a:xfrm>
          <a:prstGeom prst="roundRect">
            <a:avLst>
              <a:gd name="adj" fmla="val 31389"/>
            </a:avLst>
          </a:prstGeom>
          <a:solidFill>
            <a:srgbClr val="0E0F12"/>
          </a:solidFill>
          <a:ln/>
        </p:spPr>
      </p:sp>
      <p:sp>
        <p:nvSpPr>
          <p:cNvPr id="24" name="Shape 22"/>
          <p:cNvSpPr/>
          <p:nvPr/>
        </p:nvSpPr>
        <p:spPr>
          <a:xfrm>
            <a:off x="739110" y="4948458"/>
            <a:ext cx="10713750" cy="121341"/>
          </a:xfrm>
          <a:prstGeom prst="rect">
            <a:avLst/>
          </a:prstGeom>
          <a:solidFill>
            <a:srgbClr val="0E0F12"/>
          </a:solidFill>
          <a:ln/>
        </p:spPr>
      </p:sp>
      <p:sp>
        <p:nvSpPr>
          <p:cNvPr id="25" name="Shape 23"/>
          <p:cNvSpPr/>
          <p:nvPr/>
        </p:nvSpPr>
        <p:spPr>
          <a:xfrm>
            <a:off x="731520" y="5069891"/>
            <a:ext cx="10728930" cy="0"/>
          </a:xfrm>
          <a:prstGeom prst="line">
            <a:avLst/>
          </a:prstGeom>
          <a:noFill/>
          <a:ln w="7620">
            <a:solidFill>
              <a:srgbClr val="1D1E21"/>
            </a:solidFill>
            <a:prstDash val="solid"/>
          </a:ln>
        </p:spPr>
      </p:sp>
      <p:sp>
        <p:nvSpPr>
          <p:cNvPr id="26" name="Text 24"/>
          <p:cNvSpPr txBox="1"/>
          <p:nvPr/>
        </p:nvSpPr>
        <p:spPr>
          <a:xfrm>
            <a:off x="825429" y="4887468"/>
            <a:ext cx="1653875" cy="139446"/>
          </a:xfrm>
          <a:prstGeom prst="rect">
            <a:avLst/>
          </a:prstGeom>
          <a:noFill/>
          <a:ln/>
        </p:spPr>
        <p:txBody>
          <a:bodyPr wrap="square" lIns="0" tIns="0" rIns="0" bIns="0" rtlCol="0" anchor="t"/>
          <a:lstStyle/>
          <a:p>
            <a:pPr algn="l" indent="0" marL="0">
              <a:lnSpc>
                <a:spcPts val="961"/>
              </a:lnSpc>
              <a:buNone/>
            </a:pPr>
            <a:r>
              <a:rPr lang="en-US" sz="686" dirty="0">
                <a:solidFill>
                  <a:srgbClr val="B9C0CD"/>
                </a:solidFill>
                <a:latin typeface="Courier New" pitchFamily="34" charset="0"/>
                <a:ea typeface="Courier New" pitchFamily="34" charset="-122"/>
                <a:cs typeface="Courier New" pitchFamily="34" charset="-120"/>
              </a:rPr>
              <a:t>fallback ke custom endpoint</a:t>
            </a:r>
            <a:endParaRPr lang="en-US" sz="686" dirty="0"/>
          </a:p>
        </p:txBody>
      </p:sp>
      <p:sp>
        <p:nvSpPr>
          <p:cNvPr id="27" name="Shape 25"/>
          <p:cNvSpPr/>
          <p:nvPr/>
        </p:nvSpPr>
        <p:spPr>
          <a:xfrm>
            <a:off x="2402769" y="4887102"/>
            <a:ext cx="341071" cy="122712"/>
          </a:xfrm>
          <a:prstGeom prst="roundRect">
            <a:avLst>
              <a:gd name="adj" fmla="val 50000"/>
            </a:avLst>
          </a:prstGeom>
          <a:solidFill>
            <a:srgbClr val="181D2D"/>
          </a:solidFill>
          <a:ln/>
        </p:spPr>
      </p:sp>
      <p:sp>
        <p:nvSpPr>
          <p:cNvPr id="28" name="Text 26"/>
          <p:cNvSpPr txBox="1"/>
          <p:nvPr/>
        </p:nvSpPr>
        <p:spPr>
          <a:xfrm>
            <a:off x="2392619" y="4900544"/>
            <a:ext cx="361371" cy="110642"/>
          </a:xfrm>
          <a:prstGeom prst="rect">
            <a:avLst/>
          </a:prstGeom>
          <a:noFill/>
          <a:ln/>
        </p:spPr>
        <p:txBody>
          <a:bodyPr wrap="square" lIns="0" tIns="0" rIns="0" bIns="0" rtlCol="0" anchor="t"/>
          <a:lstStyle/>
          <a:p>
            <a:pPr algn="ctr" indent="0" marL="0">
              <a:lnSpc>
                <a:spcPts val="755"/>
              </a:lnSpc>
              <a:buNone/>
            </a:pPr>
            <a:r>
              <a:rPr lang="en-US" sz="581" spc="46" kern="0" dirty="0">
                <a:solidFill>
                  <a:srgbClr val="7F9CFF"/>
                </a:solidFill>
                <a:latin typeface="Courier New" pitchFamily="34" charset="0"/>
                <a:ea typeface="Courier New" pitchFamily="34" charset="-122"/>
                <a:cs typeface="Courier New" pitchFamily="34" charset="-120"/>
              </a:rPr>
              <a:t>YAML</a:t>
            </a:r>
            <a:endParaRPr lang="en-US" sz="581" dirty="0"/>
          </a:p>
        </p:txBody>
      </p:sp>
      <p:sp>
        <p:nvSpPr>
          <p:cNvPr id="29" name="Text 27"/>
          <p:cNvSpPr txBox="1"/>
          <p:nvPr/>
        </p:nvSpPr>
        <p:spPr>
          <a:xfrm>
            <a:off x="838779" y="5163708"/>
            <a:ext cx="10514411" cy="824789"/>
          </a:xfrm>
          <a:prstGeom prst="rect">
            <a:avLst/>
          </a:prstGeom>
          <a:noFill/>
          <a:ln/>
        </p:spPr>
        <p:txBody>
          <a:bodyPr wrap="square" lIns="0" tIns="0" rIns="0" bIns="0" rtlCol="0" anchor="t"/>
          <a:lstStyle/>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fallback_providers:</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 provider: custom</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model: my-local-model</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base_url: http://localhost:8000/v1</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key_env: MY_LOCAL_KEY   # nama env var berisi API key</a:t>
            </a:r>
            <a:endParaRPr lang="en-US" sz="792" dirty="0"/>
          </a:p>
        </p:txBody>
      </p:sp>
      <p:sp>
        <p:nvSpPr>
          <p:cNvPr id="30" name="Text 2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25 / 61 · DETAIL</a:t>
            </a:r>
            <a:endParaRPr lang="en-US" sz="78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25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Konfigurasi fallback (lanjutan)</a:t>
            </a:r>
            <a:endParaRPr lang="en-US" sz="2592" dirty="0"/>
          </a:p>
        </p:txBody>
      </p:sp>
      <p:sp>
        <p:nvSpPr>
          <p:cNvPr id="5" name="Shape 3"/>
          <p:cNvSpPr/>
          <p:nvPr/>
        </p:nvSpPr>
        <p:spPr>
          <a:xfrm>
            <a:off x="731520" y="1577614"/>
            <a:ext cx="10728930" cy="1602486"/>
          </a:xfrm>
          <a:prstGeom prst="roundRect">
            <a:avLst>
              <a:gd name="adj" fmla="val 5706"/>
            </a:avLst>
          </a:prstGeom>
          <a:solidFill>
            <a:srgbClr val="2A201B"/>
          </a:solidFill>
          <a:ln w="7620">
            <a:solidFill>
              <a:srgbClr val="1D1E21"/>
            </a:solidFill>
            <a:prstDash val="solid"/>
          </a:ln>
        </p:spPr>
      </p:sp>
      <p:sp>
        <p:nvSpPr>
          <p:cNvPr id="6" name="Shape 4"/>
          <p:cNvSpPr/>
          <p:nvPr/>
        </p:nvSpPr>
        <p:spPr>
          <a:xfrm>
            <a:off x="731520" y="1618762"/>
            <a:ext cx="15270" cy="1520190"/>
          </a:xfrm>
          <a:prstGeom prst="rect">
            <a:avLst/>
          </a:prstGeom>
          <a:solidFill>
            <a:srgbClr val="FFB27A"/>
          </a:solidFill>
          <a:ln/>
        </p:spPr>
      </p:sp>
      <p:sp>
        <p:nvSpPr>
          <p:cNvPr id="7" name="Text 5"/>
          <p:cNvSpPr txBox="1"/>
          <p:nvPr/>
        </p:nvSpPr>
        <p:spPr>
          <a:xfrm>
            <a:off x="914400" y="172995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DUA FAKTA YANG MENGUBAH KEPUTUSAN ANDA</a:t>
            </a:r>
            <a:endParaRPr lang="en-US" sz="840" dirty="0"/>
          </a:p>
        </p:txBody>
      </p:sp>
      <p:sp>
        <p:nvSpPr>
          <p:cNvPr id="8" name="Shape 6"/>
          <p:cNvSpPr/>
          <p:nvPr/>
        </p:nvSpPr>
        <p:spPr>
          <a:xfrm>
            <a:off x="914400" y="2040484"/>
            <a:ext cx="106710" cy="106710"/>
          </a:xfrm>
          <a:prstGeom prst="roundRect">
            <a:avLst>
              <a:gd name="adj" fmla="val 21423"/>
            </a:avLst>
          </a:prstGeom>
          <a:ln w="11430">
            <a:solidFill>
              <a:srgbClr val="FFB27A"/>
            </a:solidFill>
            <a:prstDash val="solid"/>
          </a:ln>
        </p:spPr>
      </p:sp>
      <p:sp>
        <p:nvSpPr>
          <p:cNvPr id="9" name="Text 7"/>
          <p:cNvSpPr txBox="1"/>
          <p:nvPr/>
        </p:nvSpPr>
        <p:spPr>
          <a:xfrm>
            <a:off x="1112550" y="198068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Fallback itu per-turn, bukan per-session — tiap pesan baru mulai dari model utama lagi</a:t>
            </a:r>
            <a:endParaRPr lang="en-US" sz="1080" dirty="0"/>
          </a:p>
        </p:txBody>
      </p:sp>
      <p:sp>
        <p:nvSpPr>
          <p:cNvPr id="10" name="Shape 8"/>
          <p:cNvSpPr/>
          <p:nvPr/>
        </p:nvSpPr>
        <p:spPr>
          <a:xfrm>
            <a:off x="914400" y="2323216"/>
            <a:ext cx="106710" cy="106710"/>
          </a:xfrm>
          <a:prstGeom prst="roundRect">
            <a:avLst>
              <a:gd name="adj" fmla="val 21423"/>
            </a:avLst>
          </a:prstGeom>
          <a:ln w="11430">
            <a:solidFill>
              <a:srgbClr val="FFB27A"/>
            </a:solidFill>
            <a:prstDash val="solid"/>
          </a:ln>
        </p:spPr>
      </p:sp>
      <p:sp>
        <p:nvSpPr>
          <p:cNvPr id="11" name="Text 9"/>
          <p:cNvSpPr txBox="1"/>
          <p:nvPr/>
        </p:nvSpPr>
        <p:spPr>
          <a:xfrm>
            <a:off x="1112550" y="226341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Dalam satu turn, fallback menyala paling banyak sekali</a:t>
            </a:r>
            <a:endParaRPr lang="en-US" sz="1080" dirty="0"/>
          </a:p>
        </p:txBody>
      </p:sp>
      <p:sp>
        <p:nvSpPr>
          <p:cNvPr id="12" name="Shape 10"/>
          <p:cNvSpPr/>
          <p:nvPr/>
        </p:nvSpPr>
        <p:spPr>
          <a:xfrm>
            <a:off x="914400" y="2605949"/>
            <a:ext cx="106710" cy="106710"/>
          </a:xfrm>
          <a:prstGeom prst="roundRect">
            <a:avLst>
              <a:gd name="adj" fmla="val 21423"/>
            </a:avLst>
          </a:prstGeom>
          <a:ln w="11430">
            <a:solidFill>
              <a:srgbClr val="FFB27A"/>
            </a:solidFill>
            <a:prstDash val="solid"/>
          </a:ln>
        </p:spPr>
      </p:sp>
      <p:sp>
        <p:nvSpPr>
          <p:cNvPr id="13" name="Text 11"/>
          <p:cNvSpPr txBox="1"/>
          <p:nvPr/>
        </p:nvSpPr>
        <p:spPr>
          <a:xfrm>
            <a:off x="1112550" y="254605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Fallback menghapus prompt cache — permintaan berikutnya membaca ulang seluruh riwayat dengan harga input penuh</a:t>
            </a:r>
            <a:endParaRPr lang="en-US" sz="1080" dirty="0"/>
          </a:p>
        </p:txBody>
      </p:sp>
      <p:sp>
        <p:nvSpPr>
          <p:cNvPr id="14" name="Shape 12"/>
          <p:cNvSpPr/>
          <p:nvPr/>
        </p:nvSpPr>
        <p:spPr>
          <a:xfrm>
            <a:off x="914400" y="2888590"/>
            <a:ext cx="106710" cy="106710"/>
          </a:xfrm>
          <a:prstGeom prst="roundRect">
            <a:avLst>
              <a:gd name="adj" fmla="val 21423"/>
            </a:avLst>
          </a:prstGeom>
          <a:ln w="11430">
            <a:solidFill>
              <a:srgbClr val="FFB27A"/>
            </a:solidFill>
            <a:prstDash val="solid"/>
          </a:ln>
        </p:spPr>
      </p:sp>
      <p:sp>
        <p:nvSpPr>
          <p:cNvPr id="15" name="Text 13"/>
          <p:cNvSpPr txBox="1"/>
          <p:nvPr/>
        </p:nvSpPr>
        <p:spPr>
          <a:xfrm>
            <a:off x="1112550" y="282878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Sesi panjang yang bolak-balik antar provider bisa jauh lebih mahal</a:t>
            </a:r>
            <a:endParaRPr lang="en-US" sz="1080" dirty="0"/>
          </a:p>
        </p:txBody>
      </p:sp>
      <p:sp>
        <p:nvSpPr>
          <p:cNvPr id="16" name="Text 1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25 / 61 · DETAIL</a:t>
            </a:r>
            <a:endParaRPr lang="en-US" sz="78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643463" y="1787652"/>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Checkpoint #2</a:t>
            </a:r>
            <a:endParaRPr lang="en-US" sz="960" dirty="0"/>
          </a:p>
        </p:txBody>
      </p:sp>
      <p:sp>
        <p:nvSpPr>
          <p:cNvPr id="3" name="Text 1"/>
          <p:cNvSpPr txBox="1"/>
          <p:nvPr/>
        </p:nvSpPr>
        <p:spPr>
          <a:xfrm>
            <a:off x="2214402" y="2214402"/>
            <a:ext cx="7763256" cy="1414302"/>
          </a:xfrm>
          <a:prstGeom prst="rect">
            <a:avLst/>
          </a:prstGeom>
          <a:noFill/>
          <a:ln/>
        </p:spPr>
        <p:txBody>
          <a:bodyPr wrap="square" lIns="0" tIns="0" rIns="0" bIns="0" rtlCol="0" anchor="t"/>
          <a:lstStyle/>
          <a:p>
            <a:pPr algn="ctr"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Anda bisa mengganti</a:t>
            </a:r>
            <a:br/>
            <a:r>
              <a:rPr lang="en-US" sz="4800" b="1" spc="-96" kern="0" dirty="0">
                <a:solidFill>
                  <a:srgbClr val="F4F6FA"/>
                </a:solidFill>
                <a:latin typeface="Arial" pitchFamily="34" charset="0"/>
                <a:ea typeface="Arial" pitchFamily="34" charset="-122"/>
                <a:cs typeface="Arial" pitchFamily="34" charset="-120"/>
              </a:rPr>
              <a:t>model</a:t>
            </a:r>
            <a:endParaRPr lang="en-US" sz="4800" dirty="0"/>
          </a:p>
        </p:txBody>
      </p:sp>
      <p:sp>
        <p:nvSpPr>
          <p:cNvPr id="4" name="Shape 2"/>
          <p:cNvSpPr/>
          <p:nvPr/>
        </p:nvSpPr>
        <p:spPr>
          <a:xfrm>
            <a:off x="731520" y="3750594"/>
            <a:ext cx="10728930" cy="1319754"/>
          </a:xfrm>
          <a:prstGeom prst="roundRect">
            <a:avLst>
              <a:gd name="adj" fmla="val 6929"/>
            </a:avLst>
          </a:prstGeom>
          <a:solidFill>
            <a:srgbClr val="132420"/>
          </a:solidFill>
          <a:ln w="7620">
            <a:solidFill>
              <a:srgbClr val="1D1E21"/>
            </a:solidFill>
            <a:prstDash val="solid"/>
          </a:ln>
        </p:spPr>
      </p:sp>
      <p:sp>
        <p:nvSpPr>
          <p:cNvPr id="5" name="Shape 3"/>
          <p:cNvSpPr/>
          <p:nvPr/>
        </p:nvSpPr>
        <p:spPr>
          <a:xfrm>
            <a:off x="731520" y="3791742"/>
            <a:ext cx="15270" cy="1237458"/>
          </a:xfrm>
          <a:prstGeom prst="rect">
            <a:avLst/>
          </a:prstGeom>
          <a:solidFill>
            <a:srgbClr val="62DFB0"/>
          </a:solidFill>
          <a:ln/>
        </p:spPr>
      </p:sp>
      <p:sp>
        <p:nvSpPr>
          <p:cNvPr id="6" name="Text 4"/>
          <p:cNvSpPr txBox="1"/>
          <p:nvPr/>
        </p:nvSpPr>
        <p:spPr>
          <a:xfrm>
            <a:off x="914400" y="3902934"/>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KRITERIA LULUS</a:t>
            </a:r>
            <a:endParaRPr lang="en-US" sz="840" dirty="0"/>
          </a:p>
        </p:txBody>
      </p:sp>
      <p:sp>
        <p:nvSpPr>
          <p:cNvPr id="7" name="Shape 5"/>
          <p:cNvSpPr/>
          <p:nvPr/>
        </p:nvSpPr>
        <p:spPr>
          <a:xfrm>
            <a:off x="914400" y="4213464"/>
            <a:ext cx="106710" cy="106710"/>
          </a:xfrm>
          <a:prstGeom prst="roundRect">
            <a:avLst>
              <a:gd name="adj" fmla="val 21423"/>
            </a:avLst>
          </a:prstGeom>
          <a:ln w="11430">
            <a:solidFill>
              <a:srgbClr val="62DFB0"/>
            </a:solidFill>
            <a:prstDash val="solid"/>
          </a:ln>
        </p:spPr>
      </p:sp>
      <p:sp>
        <p:nvSpPr>
          <p:cNvPr id="8" name="Text 6"/>
          <p:cNvSpPr txBox="1"/>
          <p:nvPr/>
        </p:nvSpPr>
        <p:spPr>
          <a:xfrm>
            <a:off x="1112550" y="415366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Provider terkonfigurasi</a:t>
            </a:r>
            <a:endParaRPr lang="en-US" sz="1080" dirty="0"/>
          </a:p>
        </p:txBody>
      </p:sp>
      <p:sp>
        <p:nvSpPr>
          <p:cNvPr id="9" name="Shape 7"/>
          <p:cNvSpPr/>
          <p:nvPr/>
        </p:nvSpPr>
        <p:spPr>
          <a:xfrm>
            <a:off x="914400" y="4496196"/>
            <a:ext cx="106710" cy="106710"/>
          </a:xfrm>
          <a:prstGeom prst="roundRect">
            <a:avLst>
              <a:gd name="adj" fmla="val 21423"/>
            </a:avLst>
          </a:prstGeom>
          <a:ln w="11430">
            <a:solidFill>
              <a:srgbClr val="62DFB0"/>
            </a:solidFill>
            <a:prstDash val="solid"/>
          </a:ln>
        </p:spPr>
      </p:sp>
      <p:sp>
        <p:nvSpPr>
          <p:cNvPr id="10" name="Text 8"/>
          <p:cNvSpPr txBox="1"/>
          <p:nvPr/>
        </p:nvSpPr>
        <p:spPr>
          <a:xfrm>
            <a:off x="1112550" y="443639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Model terkonfigurasi</a:t>
            </a:r>
            <a:endParaRPr lang="en-US" sz="1080" dirty="0"/>
          </a:p>
        </p:txBody>
      </p:sp>
      <p:sp>
        <p:nvSpPr>
          <p:cNvPr id="11" name="Shape 9"/>
          <p:cNvSpPr/>
          <p:nvPr/>
        </p:nvSpPr>
        <p:spPr>
          <a:xfrm>
            <a:off x="914400" y="4778837"/>
            <a:ext cx="106710" cy="106710"/>
          </a:xfrm>
          <a:prstGeom prst="roundRect">
            <a:avLst>
              <a:gd name="adj" fmla="val 21423"/>
            </a:avLst>
          </a:prstGeom>
          <a:ln w="11430">
            <a:solidFill>
              <a:srgbClr val="62DFB0"/>
            </a:solidFill>
            <a:prstDash val="solid"/>
          </a:ln>
        </p:spPr>
      </p:sp>
      <p:sp>
        <p:nvSpPr>
          <p:cNvPr id="12" name="Text 10"/>
          <p:cNvSpPr txBox="1"/>
          <p:nvPr/>
        </p:nvSpPr>
        <p:spPr>
          <a:xfrm>
            <a:off x="1112550" y="471903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Uji ganti model berhasil — tanpa panduan</a:t>
            </a:r>
            <a:endParaRPr lang="en-US" sz="1080" dirty="0"/>
          </a:p>
        </p:txBody>
      </p:sp>
      <p:sp>
        <p:nvSpPr>
          <p:cNvPr id="13" name="Text 1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26 / 61</a:t>
            </a:r>
            <a:endParaRPr lang="en-US" sz="78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26</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Verifikasi Checkpoint #2</a:t>
            </a:r>
            <a:endParaRPr lang="en-US" sz="2592" dirty="0"/>
          </a:p>
        </p:txBody>
      </p:sp>
      <p:sp>
        <p:nvSpPr>
          <p:cNvPr id="5" name="Shape 3"/>
          <p:cNvSpPr/>
          <p:nvPr/>
        </p:nvSpPr>
        <p:spPr>
          <a:xfrm>
            <a:off x="731520" y="1577614"/>
            <a:ext cx="10728930" cy="1037844"/>
          </a:xfrm>
          <a:prstGeom prst="roundRect">
            <a:avLst>
              <a:gd name="adj" fmla="val 8811"/>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87343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dalam VPS</a:t>
            </a:r>
            <a:endParaRPr lang="en-US" sz="780" dirty="0"/>
          </a:p>
        </p:txBody>
      </p:sp>
      <p:sp>
        <p:nvSpPr>
          <p:cNvPr id="10" name="Shape 8"/>
          <p:cNvSpPr/>
          <p:nvPr/>
        </p:nvSpPr>
        <p:spPr>
          <a:xfrm>
            <a:off x="1685696" y="1645737"/>
            <a:ext cx="383408" cy="139446"/>
          </a:xfrm>
          <a:prstGeom prst="roundRect">
            <a:avLst>
              <a:gd name="adj" fmla="val 50033"/>
            </a:avLst>
          </a:prstGeom>
          <a:solidFill>
            <a:srgbClr val="181D2D"/>
          </a:solidFill>
          <a:ln/>
        </p:spPr>
      </p:sp>
      <p:sp>
        <p:nvSpPr>
          <p:cNvPr id="11" name="Text 9"/>
          <p:cNvSpPr txBox="1"/>
          <p:nvPr/>
        </p:nvSpPr>
        <p:spPr>
          <a:xfrm>
            <a:off x="1675181"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config get model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config get fallback_providers --json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-q "Model apa kamu?"</a:t>
            </a:r>
            <a:endParaRPr lang="en-US" sz="900" dirty="0"/>
          </a:p>
        </p:txBody>
      </p:sp>
      <p:sp>
        <p:nvSpPr>
          <p:cNvPr id="13" name="Text 11"/>
          <p:cNvSpPr txBox="1"/>
          <p:nvPr/>
        </p:nvSpPr>
        <p:spPr>
          <a:xfrm>
            <a:off x="731520" y="2859237"/>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Uji ganti model yang benar: ganti ke model lain, kirim satu prompt, ganti </a:t>
            </a:r>
            <a:br/>
            <a:r>
              <a:rPr lang="en-US" sz="1320" dirty="0">
                <a:solidFill>
                  <a:srgbClr val="7B8494"/>
                </a:solidFill>
                <a:latin typeface="Arial" pitchFamily="34" charset="0"/>
                <a:ea typeface="Arial" pitchFamily="34" charset="-122"/>
                <a:cs typeface="Arial" pitchFamily="34" charset="-120"/>
              </a:rPr>
              <a:t>kembali. Yang dinilai bukan hasil prompt-nya, tapi bahwa Anda bisa </a:t>
            </a:r>
            <a:br/>
            <a:r>
              <a:rPr lang="en-US" sz="1320" dirty="0">
                <a:solidFill>
                  <a:srgbClr val="7B8494"/>
                </a:solidFill>
                <a:latin typeface="Arial" pitchFamily="34" charset="0"/>
                <a:ea typeface="Arial" pitchFamily="34" charset="-122"/>
                <a:cs typeface="Arial" pitchFamily="34" charset="-120"/>
              </a:rPr>
              <a:t>mengulangnya tanpa membuka slide.</a:t>
            </a:r>
            <a:endParaRPr lang="en-US" sz="132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26 / 61 · DETAIL</a:t>
            </a:r>
            <a:endParaRPr lang="en-US" sz="78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731520" y="1540398"/>
            <a:ext cx="198150" cy="0"/>
          </a:xfrm>
          <a:prstGeom prst="line">
            <a:avLst/>
          </a:prstGeom>
          <a:noFill/>
          <a:ln w="7620">
            <a:solidFill>
              <a:srgbClr val="323C5E"/>
            </a:solidFill>
            <a:prstDash val="solid"/>
          </a:ln>
        </p:spPr>
      </p:sp>
      <p:sp>
        <p:nvSpPr>
          <p:cNvPr id="3" name="Text 1"/>
          <p:cNvSpPr txBox="1"/>
          <p:nvPr/>
        </p:nvSpPr>
        <p:spPr>
          <a:xfrm>
            <a:off x="1021110" y="146953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05 · TOOLS &amp; WEB</a:t>
            </a:r>
            <a:endParaRPr lang="en-US" sz="900" dirty="0"/>
          </a:p>
        </p:txBody>
      </p:sp>
      <p:sp>
        <p:nvSpPr>
          <p:cNvPr id="4" name="Text 2"/>
          <p:cNvSpPr txBox="1"/>
          <p:nvPr/>
        </p:nvSpPr>
        <p:spPr>
          <a:xfrm>
            <a:off x="731520" y="1861993"/>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Mission 03 — Give Hermes Access to the Web</a:t>
            </a:r>
            <a:endParaRPr lang="en-US" sz="960" dirty="0"/>
          </a:p>
        </p:txBody>
      </p:sp>
      <p:sp>
        <p:nvSpPr>
          <p:cNvPr id="5" name="Text 3"/>
          <p:cNvSpPr txBox="1"/>
          <p:nvPr/>
        </p:nvSpPr>
        <p:spPr>
          <a:xfrm>
            <a:off x="731520" y="2288652"/>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Give Hermes hands.</a:t>
            </a:r>
            <a:endParaRPr lang="en-US" sz="4800" dirty="0"/>
          </a:p>
        </p:txBody>
      </p:sp>
      <p:sp>
        <p:nvSpPr>
          <p:cNvPr id="6" name="Shape 4"/>
          <p:cNvSpPr/>
          <p:nvPr/>
        </p:nvSpPr>
        <p:spPr>
          <a:xfrm>
            <a:off x="2133570" y="3178729"/>
            <a:ext cx="3916650" cy="388254"/>
          </a:xfrm>
          <a:prstGeom prst="roundRect">
            <a:avLst>
              <a:gd name="adj" fmla="val 19618"/>
            </a:avLst>
          </a:prstGeom>
          <a:solidFill>
            <a:srgbClr val="0E0F12"/>
          </a:solidFill>
          <a:ln w="7620">
            <a:solidFill>
              <a:srgbClr val="1D1E21"/>
            </a:solidFill>
            <a:prstDash val="solid"/>
          </a:ln>
        </p:spPr>
      </p:sp>
      <p:sp>
        <p:nvSpPr>
          <p:cNvPr id="7" name="Text 5"/>
          <p:cNvSpPr txBox="1"/>
          <p:nvPr/>
        </p:nvSpPr>
        <p:spPr>
          <a:xfrm>
            <a:off x="2235799" y="3285348"/>
            <a:ext cx="3712190"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MODEL = OTAK</a:t>
            </a:r>
            <a:endParaRPr lang="en-US" sz="1020" dirty="0"/>
          </a:p>
        </p:txBody>
      </p:sp>
      <p:sp>
        <p:nvSpPr>
          <p:cNvPr id="8" name="Shape 6"/>
          <p:cNvSpPr/>
          <p:nvPr/>
        </p:nvSpPr>
        <p:spPr>
          <a:xfrm>
            <a:off x="6141750" y="3178729"/>
            <a:ext cx="3916650" cy="388254"/>
          </a:xfrm>
          <a:prstGeom prst="roundRect">
            <a:avLst>
              <a:gd name="adj" fmla="val 19618"/>
            </a:avLst>
          </a:prstGeom>
          <a:solidFill>
            <a:srgbClr val="0E0F12"/>
          </a:solidFill>
          <a:ln w="7620">
            <a:solidFill>
              <a:srgbClr val="1D1E21"/>
            </a:solidFill>
            <a:prstDash val="solid"/>
          </a:ln>
        </p:spPr>
      </p:sp>
      <p:sp>
        <p:nvSpPr>
          <p:cNvPr id="9" name="Text 7"/>
          <p:cNvSpPr txBox="1"/>
          <p:nvPr/>
        </p:nvSpPr>
        <p:spPr>
          <a:xfrm>
            <a:off x="6243980" y="3285348"/>
            <a:ext cx="3712190"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HERMES = AGENT</a:t>
            </a:r>
            <a:endParaRPr lang="en-US" sz="1020" dirty="0"/>
          </a:p>
        </p:txBody>
      </p:sp>
      <p:sp>
        <p:nvSpPr>
          <p:cNvPr id="10" name="Shape 8"/>
          <p:cNvSpPr/>
          <p:nvPr/>
        </p:nvSpPr>
        <p:spPr>
          <a:xfrm>
            <a:off x="2133570" y="3658332"/>
            <a:ext cx="3916650" cy="388254"/>
          </a:xfrm>
          <a:prstGeom prst="roundRect">
            <a:avLst>
              <a:gd name="adj" fmla="val 19618"/>
            </a:avLst>
          </a:prstGeom>
          <a:solidFill>
            <a:srgbClr val="0E0F12"/>
          </a:solidFill>
          <a:ln w="7620">
            <a:solidFill>
              <a:srgbClr val="1D1E21"/>
            </a:solidFill>
            <a:prstDash val="solid"/>
          </a:ln>
        </p:spPr>
      </p:sp>
      <p:sp>
        <p:nvSpPr>
          <p:cNvPr id="11" name="Text 9"/>
          <p:cNvSpPr txBox="1"/>
          <p:nvPr/>
        </p:nvSpPr>
        <p:spPr>
          <a:xfrm>
            <a:off x="2235799" y="3765042"/>
            <a:ext cx="3712190"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TOOLS = TANGAN</a:t>
            </a:r>
            <a:endParaRPr lang="en-US" sz="1020" dirty="0"/>
          </a:p>
        </p:txBody>
      </p:sp>
      <p:sp>
        <p:nvSpPr>
          <p:cNvPr id="12" name="Shape 10"/>
          <p:cNvSpPr/>
          <p:nvPr/>
        </p:nvSpPr>
        <p:spPr>
          <a:xfrm>
            <a:off x="6141750" y="3658332"/>
            <a:ext cx="3916650" cy="388254"/>
          </a:xfrm>
          <a:prstGeom prst="roundRect">
            <a:avLst>
              <a:gd name="adj" fmla="val 19618"/>
            </a:avLst>
          </a:prstGeom>
          <a:solidFill>
            <a:srgbClr val="0E0F12"/>
          </a:solidFill>
          <a:ln w="7620">
            <a:solidFill>
              <a:srgbClr val="1D1E21"/>
            </a:solidFill>
            <a:prstDash val="solid"/>
          </a:ln>
        </p:spPr>
      </p:sp>
      <p:sp>
        <p:nvSpPr>
          <p:cNvPr id="13" name="Text 11"/>
          <p:cNvSpPr txBox="1"/>
          <p:nvPr/>
        </p:nvSpPr>
        <p:spPr>
          <a:xfrm>
            <a:off x="6243980" y="3765042"/>
            <a:ext cx="3712190"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SKILLS = KEMAMPUAN</a:t>
            </a:r>
            <a:endParaRPr lang="en-US" sz="1020" dirty="0"/>
          </a:p>
        </p:txBody>
      </p:sp>
      <p:sp>
        <p:nvSpPr>
          <p:cNvPr id="14" name="Shape 12"/>
          <p:cNvSpPr/>
          <p:nvPr/>
        </p:nvSpPr>
        <p:spPr>
          <a:xfrm>
            <a:off x="4724430" y="4229466"/>
            <a:ext cx="2743200" cy="0"/>
          </a:xfrm>
          <a:prstGeom prst="line">
            <a:avLst/>
          </a:prstGeom>
          <a:noFill/>
          <a:ln w="7620">
            <a:solidFill>
              <a:srgbClr val="2F3032"/>
            </a:solidFill>
            <a:prstDash val="solid"/>
          </a:ln>
        </p:spPr>
      </p:sp>
      <p:sp>
        <p:nvSpPr>
          <p:cNvPr id="15" name="Shape 13"/>
          <p:cNvSpPr/>
          <p:nvPr/>
        </p:nvSpPr>
        <p:spPr>
          <a:xfrm>
            <a:off x="4521525" y="4336176"/>
            <a:ext cx="3148919" cy="502920"/>
          </a:xfrm>
          <a:prstGeom prst="roundRect">
            <a:avLst>
              <a:gd name="adj" fmla="val 18182"/>
            </a:avLst>
          </a:prstGeom>
          <a:solidFill>
            <a:srgbClr val="132420"/>
          </a:solidFill>
          <a:ln w="7620">
            <a:solidFill>
              <a:srgbClr val="295244"/>
            </a:solidFill>
            <a:prstDash val="solid"/>
          </a:ln>
        </p:spPr>
      </p:sp>
      <p:sp>
        <p:nvSpPr>
          <p:cNvPr id="16" name="Text 14"/>
          <p:cNvSpPr txBox="1"/>
          <p:nvPr/>
        </p:nvSpPr>
        <p:spPr>
          <a:xfrm>
            <a:off x="4474525" y="4450476"/>
            <a:ext cx="3242920" cy="320040"/>
          </a:xfrm>
          <a:prstGeom prst="rect">
            <a:avLst/>
          </a:prstGeom>
          <a:noFill/>
          <a:ln/>
        </p:spPr>
        <p:txBody>
          <a:bodyPr wrap="square" lIns="0" tIns="0" rIns="0" bIns="0" rtlCol="0" anchor="t"/>
          <a:lstStyle/>
          <a:p>
            <a:pPr algn="ctr" indent="0" marL="0">
              <a:lnSpc>
                <a:spcPts val="2160"/>
              </a:lnSpc>
              <a:buNone/>
            </a:pPr>
            <a:r>
              <a:rPr lang="en-US" sz="1800" b="1" spc="-36" kern="0" dirty="0">
                <a:solidFill>
                  <a:srgbClr val="62DFB0"/>
                </a:solidFill>
                <a:latin typeface="Arial" pitchFamily="34" charset="0"/>
                <a:ea typeface="Arial" pitchFamily="34" charset="-122"/>
                <a:cs typeface="Arial" pitchFamily="34" charset="-120"/>
              </a:rPr>
              <a:t>Sekarang bagian ketiga</a:t>
            </a:r>
            <a:endParaRPr lang="en-US" sz="1800" dirty="0"/>
          </a:p>
        </p:txBody>
      </p:sp>
      <p:sp>
        <p:nvSpPr>
          <p:cNvPr id="17" name="Shape 15"/>
          <p:cNvSpPr/>
          <p:nvPr/>
        </p:nvSpPr>
        <p:spPr>
          <a:xfrm>
            <a:off x="731520" y="5082967"/>
            <a:ext cx="647852" cy="305592"/>
          </a:xfrm>
          <a:prstGeom prst="roundRect">
            <a:avLst>
              <a:gd name="adj" fmla="val 19958"/>
            </a:avLst>
          </a:prstGeom>
          <a:solidFill>
            <a:srgbClr val="2A201B"/>
          </a:solidFill>
          <a:ln w="7620">
            <a:solidFill>
              <a:srgbClr val="5B4333"/>
            </a:solidFill>
            <a:prstDash val="solid"/>
          </a:ln>
        </p:spPr>
      </p:sp>
      <p:sp>
        <p:nvSpPr>
          <p:cNvPr id="18" name="Text 16"/>
          <p:cNvSpPr txBox="1"/>
          <p:nvPr/>
        </p:nvSpPr>
        <p:spPr>
          <a:xfrm>
            <a:off x="719084" y="5151547"/>
            <a:ext cx="67272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USER</a:t>
            </a:r>
            <a:endParaRPr lang="en-US" sz="1020" dirty="0"/>
          </a:p>
        </p:txBody>
      </p:sp>
      <p:sp>
        <p:nvSpPr>
          <p:cNvPr id="19" name="Shape 17"/>
          <p:cNvSpPr/>
          <p:nvPr/>
        </p:nvSpPr>
        <p:spPr>
          <a:xfrm>
            <a:off x="1394551" y="5235672"/>
            <a:ext cx="221010" cy="0"/>
          </a:xfrm>
          <a:prstGeom prst="line">
            <a:avLst/>
          </a:prstGeom>
          <a:noFill/>
          <a:ln w="7620">
            <a:solidFill>
              <a:srgbClr val="2F3032"/>
            </a:solidFill>
            <a:prstDash val="solid"/>
            <a:tailEnd type="triangle"/>
          </a:ln>
        </p:spPr>
      </p:sp>
      <p:sp>
        <p:nvSpPr>
          <p:cNvPr id="20" name="Shape 18"/>
          <p:cNvSpPr/>
          <p:nvPr/>
        </p:nvSpPr>
        <p:spPr>
          <a:xfrm>
            <a:off x="1638422" y="5082967"/>
            <a:ext cx="834573" cy="305592"/>
          </a:xfrm>
          <a:prstGeom prst="roundRect">
            <a:avLst>
              <a:gd name="adj" fmla="val 19958"/>
            </a:avLst>
          </a:prstGeom>
          <a:solidFill>
            <a:srgbClr val="181D2D"/>
          </a:solidFill>
          <a:ln w="7620">
            <a:solidFill>
              <a:srgbClr val="323C5E"/>
            </a:solidFill>
            <a:prstDash val="solid"/>
          </a:ln>
        </p:spPr>
      </p:sp>
      <p:sp>
        <p:nvSpPr>
          <p:cNvPr id="21" name="Text 19"/>
          <p:cNvSpPr txBox="1"/>
          <p:nvPr/>
        </p:nvSpPr>
        <p:spPr>
          <a:xfrm>
            <a:off x="1624523" y="5151547"/>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HERMES</a:t>
            </a:r>
            <a:endParaRPr lang="en-US" sz="1020" dirty="0"/>
          </a:p>
        </p:txBody>
      </p:sp>
      <p:sp>
        <p:nvSpPr>
          <p:cNvPr id="22" name="Shape 20"/>
          <p:cNvSpPr/>
          <p:nvPr/>
        </p:nvSpPr>
        <p:spPr>
          <a:xfrm>
            <a:off x="2488174" y="5235672"/>
            <a:ext cx="221010" cy="0"/>
          </a:xfrm>
          <a:prstGeom prst="line">
            <a:avLst/>
          </a:prstGeom>
          <a:noFill/>
          <a:ln w="7620">
            <a:solidFill>
              <a:srgbClr val="2F3032"/>
            </a:solidFill>
            <a:prstDash val="solid"/>
            <a:tailEnd type="triangle"/>
          </a:ln>
        </p:spPr>
      </p:sp>
      <p:sp>
        <p:nvSpPr>
          <p:cNvPr id="23" name="Shape 21"/>
          <p:cNvSpPr/>
          <p:nvPr/>
        </p:nvSpPr>
        <p:spPr>
          <a:xfrm>
            <a:off x="2732044" y="5082967"/>
            <a:ext cx="554401" cy="305592"/>
          </a:xfrm>
          <a:prstGeom prst="roundRect">
            <a:avLst>
              <a:gd name="adj" fmla="val 19958"/>
            </a:avLst>
          </a:prstGeom>
          <a:solidFill>
            <a:srgbClr val="0E0F12"/>
          </a:solidFill>
          <a:ln w="7620">
            <a:solidFill>
              <a:srgbClr val="1D1E21"/>
            </a:solidFill>
            <a:prstDash val="solid"/>
          </a:ln>
        </p:spPr>
      </p:sp>
      <p:sp>
        <p:nvSpPr>
          <p:cNvPr id="24" name="Text 22"/>
          <p:cNvSpPr txBox="1"/>
          <p:nvPr/>
        </p:nvSpPr>
        <p:spPr>
          <a:xfrm>
            <a:off x="2720249" y="5151547"/>
            <a:ext cx="577992"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WEB</a:t>
            </a:r>
            <a:endParaRPr lang="en-US" sz="1020" dirty="0"/>
          </a:p>
        </p:txBody>
      </p:sp>
      <p:sp>
        <p:nvSpPr>
          <p:cNvPr id="25" name="Shape 23"/>
          <p:cNvSpPr/>
          <p:nvPr/>
        </p:nvSpPr>
        <p:spPr>
          <a:xfrm>
            <a:off x="3301716" y="5235672"/>
            <a:ext cx="221010" cy="0"/>
          </a:xfrm>
          <a:prstGeom prst="line">
            <a:avLst/>
          </a:prstGeom>
          <a:noFill/>
          <a:ln w="7620">
            <a:solidFill>
              <a:srgbClr val="2F3032"/>
            </a:solidFill>
            <a:prstDash val="solid"/>
            <a:tailEnd type="triangle"/>
          </a:ln>
        </p:spPr>
      </p:sp>
      <p:sp>
        <p:nvSpPr>
          <p:cNvPr id="26" name="Shape 24"/>
          <p:cNvSpPr/>
          <p:nvPr/>
        </p:nvSpPr>
        <p:spPr>
          <a:xfrm>
            <a:off x="3545586" y="5082967"/>
            <a:ext cx="834573" cy="305592"/>
          </a:xfrm>
          <a:prstGeom prst="roundRect">
            <a:avLst>
              <a:gd name="adj" fmla="val 19958"/>
            </a:avLst>
          </a:prstGeom>
          <a:solidFill>
            <a:srgbClr val="132420"/>
          </a:solidFill>
          <a:ln w="7620">
            <a:solidFill>
              <a:srgbClr val="295244"/>
            </a:solidFill>
            <a:prstDash val="solid"/>
          </a:ln>
        </p:spPr>
      </p:sp>
      <p:sp>
        <p:nvSpPr>
          <p:cNvPr id="27" name="Text 25"/>
          <p:cNvSpPr txBox="1"/>
          <p:nvPr/>
        </p:nvSpPr>
        <p:spPr>
          <a:xfrm>
            <a:off x="3531687" y="5151547"/>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ANSWER</a:t>
            </a:r>
            <a:endParaRPr lang="en-US" sz="1020" dirty="0"/>
          </a:p>
        </p:txBody>
      </p:sp>
      <p:sp>
        <p:nvSpPr>
          <p:cNvPr id="28" name="Text 2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27 / 61</a:t>
            </a:r>
            <a:endParaRPr lang="en-US" sz="78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731520" y="864565"/>
            <a:ext cx="192207" cy="0"/>
          </a:xfrm>
          <a:prstGeom prst="line">
            <a:avLst/>
          </a:prstGeom>
          <a:noFill/>
          <a:ln w="7620">
            <a:solidFill>
              <a:srgbClr val="323C5E"/>
            </a:solidFill>
            <a:prstDash val="solid"/>
          </a:ln>
        </p:spPr>
      </p:sp>
      <p:sp>
        <p:nvSpPr>
          <p:cNvPr id="3" name="Text 1"/>
          <p:cNvSpPr txBox="1"/>
          <p:nvPr/>
        </p:nvSpPr>
        <p:spPr>
          <a:xfrm>
            <a:off x="1012424" y="795802"/>
            <a:ext cx="10620024" cy="166329"/>
          </a:xfrm>
          <a:prstGeom prst="rect">
            <a:avLst/>
          </a:prstGeom>
          <a:noFill/>
          <a:ln/>
        </p:spPr>
        <p:txBody>
          <a:bodyPr wrap="square" lIns="0" tIns="0" rIns="0" bIns="0" rtlCol="0" anchor="t"/>
          <a:lstStyle/>
          <a:p>
            <a:pPr algn="l" indent="0" marL="0">
              <a:lnSpc>
                <a:spcPts val="1135"/>
              </a:lnSpc>
              <a:buNone/>
            </a:pPr>
            <a:r>
              <a:rPr lang="en-US" sz="873" spc="157" kern="0" dirty="0">
                <a:solidFill>
                  <a:srgbClr val="7F9CFF"/>
                </a:solidFill>
                <a:latin typeface="Courier New" pitchFamily="34" charset="0"/>
                <a:ea typeface="Courier New" pitchFamily="34" charset="-122"/>
                <a:cs typeface="Courier New" pitchFamily="34" charset="-120"/>
              </a:rPr>
              <a:t>CHAPTER 05 · TOOLS &amp; WEB</a:t>
            </a:r>
            <a:endParaRPr lang="en-US" sz="873" dirty="0"/>
          </a:p>
        </p:txBody>
      </p:sp>
      <p:sp>
        <p:nvSpPr>
          <p:cNvPr id="4" name="Text 2"/>
          <p:cNvSpPr txBox="1"/>
          <p:nvPr/>
        </p:nvSpPr>
        <p:spPr>
          <a:xfrm>
            <a:off x="731520" y="1176467"/>
            <a:ext cx="7530816" cy="1371874"/>
          </a:xfrm>
          <a:prstGeom prst="rect">
            <a:avLst/>
          </a:prstGeom>
          <a:noFill/>
          <a:ln/>
        </p:spPr>
        <p:txBody>
          <a:bodyPr wrap="square" lIns="0" tIns="0" rIns="0" bIns="0" rtlCol="0" anchor="t"/>
          <a:lstStyle/>
          <a:p>
            <a:pPr algn="l" indent="0" marL="0">
              <a:lnSpc>
                <a:spcPts val="4935"/>
              </a:lnSpc>
              <a:buNone/>
            </a:pPr>
            <a:r>
              <a:rPr lang="en-US" sz="4656" b="1" spc="-93" kern="0" dirty="0">
                <a:solidFill>
                  <a:srgbClr val="F4F6FA"/>
                </a:solidFill>
                <a:latin typeface="Arial" pitchFamily="34" charset="0"/>
                <a:ea typeface="Arial" pitchFamily="34" charset="-122"/>
                <a:cs typeface="Arial" pitchFamily="34" charset="-120"/>
              </a:rPr>
              <a:t>Anda mengaktifkan grup, </a:t>
            </a:r>
            <a:br/>
            <a:r>
              <a:rPr lang="en-US" sz="4656" b="1" spc="-93" kern="0" dirty="0">
                <a:solidFill>
                  <a:srgbClr val="F4F6FA"/>
                </a:solidFill>
                <a:latin typeface="Arial" pitchFamily="34" charset="0"/>
                <a:ea typeface="Arial" pitchFamily="34" charset="-122"/>
                <a:cs typeface="Arial" pitchFamily="34" charset="-120"/>
              </a:rPr>
              <a:t>bukan satu-satu tool.</a:t>
            </a:r>
            <a:endParaRPr lang="en-US" sz="4656" dirty="0"/>
          </a:p>
        </p:txBody>
      </p:sp>
      <p:graphicFrame>
        <p:nvGraphicFramePr>
          <p:cNvPr id="50" name="Table 0"/>
          <p:cNvGraphicFramePr>
            <a:graphicFrameLocks noGrp="1"/>
          </p:cNvGraphicFramePr>
          <p:nvPr>
            <p:extLst>
              <p:ext uri="{D42A27DB-BD31-4B8C-83A1-F6EECF244321}">
                <p14:modId xmlns:p14="http://schemas.microsoft.com/office/powerpoint/2010/main" val="1579011935"/>
              </p:ext>
            </p:extLst>
          </p:nvPr>
        </p:nvGraphicFramePr>
        <p:xfrm>
          <a:off x="731520" y="2666573"/>
          <a:ext cx="10728930" cy="914400"/>
        </p:xfrm>
        <a:graphic>
          <a:graphicData uri="http://schemas.openxmlformats.org/drawingml/2006/table">
            <a:tbl>
              <a:tblPr/>
              <a:tblGrid>
                <a:gridCol w="3647816"/>
                <a:gridCol w="3540557"/>
                <a:gridCol w="3540557"/>
              </a:tblGrid>
              <a:tr h="238018">
                <a:tc>
                  <a:txBody>
                    <a:bodyPr/>
                    <a:lstStyle/>
                    <a:p>
                      <a:pPr indent="0" marL="0">
                        <a:buNone/>
                      </a:pPr>
                      <a:r>
                        <a:rPr lang="en-US" sz="757" spc="151" kern="0" dirty="0">
                          <a:solidFill>
                            <a:srgbClr val="4C5464"/>
                          </a:solidFill>
                          <a:latin typeface="Courier New" pitchFamily="34" charset="0"/>
                          <a:ea typeface="Courier New" pitchFamily="34" charset="-122"/>
                          <a:cs typeface="Courier New" pitchFamily="34" charset="-120"/>
                        </a:rPr>
                        <a:t>TOOLSET</a:t>
                      </a:r>
                      <a:endParaRPr lang="en-US" sz="757" dirty="0">
                        <a:latin typeface="Courier New" charset="0"/>
                        <a:ea typeface="Courier New" charset="0"/>
                        <a:cs typeface="Courier New" charset="0"/>
                      </a:endParaRPr>
                    </a:p>
                  </a:txBody>
                  <a:tcPr marL="0" marR="207010" marT="12700" marB="103505"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57" spc="151" kern="0" dirty="0">
                          <a:solidFill>
                            <a:srgbClr val="4C5464"/>
                          </a:solidFill>
                          <a:latin typeface="Courier New" pitchFamily="34" charset="0"/>
                          <a:ea typeface="Courier New" pitchFamily="34" charset="-122"/>
                          <a:cs typeface="Courier New" pitchFamily="34" charset="-120"/>
                        </a:rPr>
                        <a:t>TOOL</a:t>
                      </a:r>
                      <a:endParaRPr lang="en-US" sz="757" dirty="0">
                        <a:latin typeface="Courier New" charset="0"/>
                        <a:ea typeface="Courier New" charset="0"/>
                        <a:cs typeface="Courier New" charset="0"/>
                      </a:endParaRPr>
                    </a:p>
                  </a:txBody>
                  <a:tcPr marL="0" marR="207010" marT="12700" marB="103505"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57" spc="151" kern="0" dirty="0">
                          <a:solidFill>
                            <a:srgbClr val="4C5464"/>
                          </a:solidFill>
                          <a:latin typeface="Courier New" pitchFamily="34" charset="0"/>
                          <a:ea typeface="Courier New" pitchFamily="34" charset="-122"/>
                          <a:cs typeface="Courier New" pitchFamily="34" charset="-120"/>
                        </a:rPr>
                        <a:t>KEGUNAAN</a:t>
                      </a:r>
                      <a:endParaRPr lang="en-US" sz="757" dirty="0">
                        <a:latin typeface="Courier New" charset="0"/>
                        <a:ea typeface="Courier New" charset="0"/>
                        <a:cs typeface="Courier New" charset="0"/>
                      </a:endParaRPr>
                    </a:p>
                  </a:txBody>
                  <a:tcPr marL="0" marR="207010" marT="12700" marB="103505"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18338">
                <a:tc>
                  <a:txBody>
                    <a:bodyPr/>
                    <a:lstStyle/>
                    <a:p>
                      <a:pPr indent="0" marL="0">
                        <a:lnSpc>
                          <a:spcPts val="1548"/>
                        </a:lnSpc>
                        <a:buNone/>
                      </a:pPr>
                      <a:r>
                        <a:rPr lang="en-US" sz="1106" b="1" dirty="0">
                          <a:solidFill>
                            <a:srgbClr val="7F9CFF"/>
                          </a:solidFill>
                          <a:latin typeface="Arial" pitchFamily="34" charset="0"/>
                          <a:ea typeface="Arial" pitchFamily="34" charset="-122"/>
                          <a:cs typeface="Arial" pitchFamily="34" charset="-120"/>
                        </a:rPr>
                        <a:t>web</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web_extract, web_search</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Cari dan baca halaman web</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18338">
                <a:tc>
                  <a:txBody>
                    <a:bodyPr/>
                    <a:lstStyle/>
                    <a:p>
                      <a:pPr indent="0" marL="0">
                        <a:lnSpc>
                          <a:spcPts val="1548"/>
                        </a:lnSpc>
                        <a:buNone/>
                      </a:pPr>
                      <a:r>
                        <a:rPr lang="en-US" sz="1106" b="1" dirty="0">
                          <a:solidFill>
                            <a:srgbClr val="F4F6FA"/>
                          </a:solidFill>
                          <a:latin typeface="Arial" pitchFamily="34" charset="0"/>
                          <a:ea typeface="Arial" pitchFamily="34" charset="-122"/>
                          <a:cs typeface="Arial" pitchFamily="34" charset="-120"/>
                        </a:rPr>
                        <a:t>file</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read_file, write_file, patch, search_files</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Baca / tulis / cari file</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18338">
                <a:tc>
                  <a:txBody>
                    <a:bodyPr/>
                    <a:lstStyle/>
                    <a:p>
                      <a:pPr indent="0" marL="0">
                        <a:lnSpc>
                          <a:spcPts val="1548"/>
                        </a:lnSpc>
                        <a:buNone/>
                      </a:pPr>
                      <a:r>
                        <a:rPr lang="en-US" sz="1106" b="1" dirty="0">
                          <a:solidFill>
                            <a:srgbClr val="FFB27A"/>
                          </a:solidFill>
                          <a:latin typeface="Arial" pitchFamily="34" charset="0"/>
                          <a:ea typeface="Arial" pitchFamily="34" charset="-122"/>
                          <a:cs typeface="Arial" pitchFamily="34" charset="-120"/>
                        </a:rPr>
                        <a:t>terminal</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terminal, process</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Jalankan perintah shell</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18338">
                <a:tc>
                  <a:txBody>
                    <a:bodyPr/>
                    <a:lstStyle/>
                    <a:p>
                      <a:pPr indent="0" marL="0">
                        <a:lnSpc>
                          <a:spcPts val="1548"/>
                        </a:lnSpc>
                        <a:buNone/>
                      </a:pPr>
                      <a:r>
                        <a:rPr lang="en-US" sz="1106" b="1" dirty="0">
                          <a:solidFill>
                            <a:srgbClr val="F4F6FA"/>
                          </a:solidFill>
                          <a:latin typeface="Arial" pitchFamily="34" charset="0"/>
                          <a:ea typeface="Arial" pitchFamily="34" charset="-122"/>
                          <a:cs typeface="Arial" pitchFamily="34" charset="-120"/>
                        </a:rPr>
                        <a:t>skills</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skill_manage, skill_view, skills_list</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Kelola skill</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18338">
                <a:tc>
                  <a:txBody>
                    <a:bodyPr/>
                    <a:lstStyle/>
                    <a:p>
                      <a:pPr indent="0" marL="0">
                        <a:lnSpc>
                          <a:spcPts val="1548"/>
                        </a:lnSpc>
                        <a:buNone/>
                      </a:pPr>
                      <a:r>
                        <a:rPr lang="en-US" sz="1106" b="1" dirty="0">
                          <a:solidFill>
                            <a:srgbClr val="62DFB0"/>
                          </a:solidFill>
                          <a:latin typeface="Arial" pitchFamily="34" charset="0"/>
                          <a:ea typeface="Arial" pitchFamily="34" charset="-122"/>
                          <a:cs typeface="Arial" pitchFamily="34" charset="-120"/>
                        </a:rPr>
                        <a:t>safe</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web_search, web_extract, vision, image_generate</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48"/>
                        </a:lnSpc>
                        <a:buNone/>
                      </a:pPr>
                      <a:r>
                        <a:rPr lang="en-US" sz="1106" dirty="0">
                          <a:solidFill>
                            <a:srgbClr val="B9C0CD"/>
                          </a:solidFill>
                          <a:latin typeface="Arial" pitchFamily="34" charset="0"/>
                          <a:ea typeface="Arial" pitchFamily="34" charset="-122"/>
                          <a:cs typeface="Arial" pitchFamily="34" charset="-120"/>
                        </a:rPr>
                        <a:t>Read-only — tanpa tulis file, tanpa terminal</a:t>
                      </a:r>
                      <a:endParaRPr lang="en-US" sz="1106" dirty="0">
                        <a:latin typeface="Arial" charset="0"/>
                        <a:ea typeface="Arial" charset="0"/>
                        <a:cs typeface="Arial" charset="0"/>
                      </a:endParaRPr>
                    </a:p>
                  </a:txBody>
                  <a:tcPr marL="0" marR="207010" marT="110871" marB="110871"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Shape 3"/>
          <p:cNvSpPr/>
          <p:nvPr/>
        </p:nvSpPr>
        <p:spPr>
          <a:xfrm>
            <a:off x="731520" y="5232837"/>
            <a:ext cx="10728930" cy="829361"/>
          </a:xfrm>
          <a:prstGeom prst="roundRect">
            <a:avLst>
              <a:gd name="adj" fmla="val 10695"/>
            </a:avLst>
          </a:prstGeom>
          <a:solidFill>
            <a:srgbClr val="06070A"/>
          </a:solidFill>
          <a:ln w="7620">
            <a:solidFill>
              <a:srgbClr val="1D1E21"/>
            </a:solidFill>
            <a:prstDash val="solid"/>
          </a:ln>
        </p:spPr>
      </p:sp>
      <p:sp>
        <p:nvSpPr>
          <p:cNvPr id="7" name="Shape 4"/>
          <p:cNvSpPr/>
          <p:nvPr/>
        </p:nvSpPr>
        <p:spPr>
          <a:xfrm>
            <a:off x="739110" y="5240518"/>
            <a:ext cx="10713750" cy="259964"/>
          </a:xfrm>
          <a:prstGeom prst="roundRect">
            <a:avLst>
              <a:gd name="adj" fmla="val 31270"/>
            </a:avLst>
          </a:prstGeom>
          <a:solidFill>
            <a:srgbClr val="0E0F12"/>
          </a:solidFill>
          <a:ln/>
        </p:spPr>
      </p:sp>
      <p:sp>
        <p:nvSpPr>
          <p:cNvPr id="8" name="Shape 5"/>
          <p:cNvSpPr/>
          <p:nvPr/>
        </p:nvSpPr>
        <p:spPr>
          <a:xfrm>
            <a:off x="739110" y="5366614"/>
            <a:ext cx="10713750" cy="133777"/>
          </a:xfrm>
          <a:prstGeom prst="rect">
            <a:avLst/>
          </a:prstGeom>
          <a:solidFill>
            <a:srgbClr val="0E0F12"/>
          </a:solidFill>
          <a:ln/>
        </p:spPr>
      </p:sp>
      <p:sp>
        <p:nvSpPr>
          <p:cNvPr id="9" name="Shape 6"/>
          <p:cNvSpPr/>
          <p:nvPr/>
        </p:nvSpPr>
        <p:spPr>
          <a:xfrm>
            <a:off x="731520" y="5500482"/>
            <a:ext cx="10728930" cy="0"/>
          </a:xfrm>
          <a:prstGeom prst="line">
            <a:avLst/>
          </a:prstGeom>
          <a:noFill/>
          <a:ln w="7620">
            <a:solidFill>
              <a:srgbClr val="1D1E21"/>
            </a:solidFill>
            <a:prstDash val="solid"/>
          </a:ln>
        </p:spPr>
      </p:sp>
      <p:sp>
        <p:nvSpPr>
          <p:cNvPr id="10" name="Text 7"/>
          <p:cNvSpPr txBox="1"/>
          <p:nvPr/>
        </p:nvSpPr>
        <p:spPr>
          <a:xfrm>
            <a:off x="835030" y="5299405"/>
            <a:ext cx="849569" cy="153711"/>
          </a:xfrm>
          <a:prstGeom prst="rect">
            <a:avLst/>
          </a:prstGeom>
          <a:noFill/>
          <a:ln/>
        </p:spPr>
        <p:txBody>
          <a:bodyPr wrap="square" lIns="0" tIns="0" rIns="0" bIns="0" rtlCol="0" anchor="t"/>
          <a:lstStyle/>
          <a:p>
            <a:pPr algn="l" indent="0" marL="0">
              <a:lnSpc>
                <a:spcPts val="1059"/>
              </a:lnSpc>
              <a:buNone/>
            </a:pPr>
            <a:r>
              <a:rPr lang="en-US" sz="757" dirty="0">
                <a:solidFill>
                  <a:srgbClr val="B9C0CD"/>
                </a:solidFill>
                <a:latin typeface="Courier New" pitchFamily="34" charset="0"/>
                <a:ea typeface="Courier New" pitchFamily="34" charset="-122"/>
                <a:cs typeface="Courier New" pitchFamily="34" charset="-120"/>
              </a:rPr>
              <a:t>mengaktifkan</a:t>
            </a:r>
            <a:endParaRPr lang="en-US" sz="757" dirty="0"/>
          </a:p>
        </p:txBody>
      </p:sp>
      <p:sp>
        <p:nvSpPr>
          <p:cNvPr id="11" name="Shape 8"/>
          <p:cNvSpPr/>
          <p:nvPr/>
        </p:nvSpPr>
        <p:spPr>
          <a:xfrm>
            <a:off x="1657076" y="5299039"/>
            <a:ext cx="372801" cy="135240"/>
          </a:xfrm>
          <a:prstGeom prst="roundRect">
            <a:avLst>
              <a:gd name="adj" fmla="val 50034"/>
            </a:avLst>
          </a:prstGeom>
          <a:solidFill>
            <a:srgbClr val="181D2D"/>
          </a:solidFill>
          <a:ln/>
        </p:spPr>
      </p:sp>
      <p:sp>
        <p:nvSpPr>
          <p:cNvPr id="12" name="Text 9"/>
          <p:cNvSpPr txBox="1"/>
          <p:nvPr/>
        </p:nvSpPr>
        <p:spPr>
          <a:xfrm>
            <a:off x="1646652" y="5313853"/>
            <a:ext cx="393649" cy="121981"/>
          </a:xfrm>
          <a:prstGeom prst="rect">
            <a:avLst/>
          </a:prstGeom>
          <a:noFill/>
          <a:ln/>
        </p:spPr>
        <p:txBody>
          <a:bodyPr wrap="square" lIns="0" tIns="0" rIns="0" bIns="0" rtlCol="0" anchor="t"/>
          <a:lstStyle/>
          <a:p>
            <a:pPr algn="ctr" indent="0" marL="0">
              <a:lnSpc>
                <a:spcPts val="832"/>
              </a:lnSpc>
              <a:buNone/>
            </a:pPr>
            <a:r>
              <a:rPr lang="en-US" sz="640" spc="51" kern="0" dirty="0">
                <a:solidFill>
                  <a:srgbClr val="7F9CFF"/>
                </a:solidFill>
                <a:latin typeface="Courier New" pitchFamily="34" charset="0"/>
                <a:ea typeface="Courier New" pitchFamily="34" charset="-122"/>
                <a:cs typeface="Courier New" pitchFamily="34" charset="-120"/>
              </a:rPr>
              <a:t>BASH</a:t>
            </a:r>
            <a:endParaRPr lang="en-US" sz="640" dirty="0"/>
          </a:p>
        </p:txBody>
      </p:sp>
      <p:sp>
        <p:nvSpPr>
          <p:cNvPr id="13" name="Text 10"/>
          <p:cNvSpPr txBox="1"/>
          <p:nvPr/>
        </p:nvSpPr>
        <p:spPr>
          <a:xfrm>
            <a:off x="849752" y="5603900"/>
            <a:ext cx="10492466" cy="377007"/>
          </a:xfrm>
          <a:prstGeom prst="rect">
            <a:avLst/>
          </a:prstGeom>
          <a:noFill/>
          <a:ln/>
        </p:spPr>
        <p:txBody>
          <a:bodyPr wrap="square" lIns="0" tIns="0" rIns="0" bIns="0" rtlCol="0" anchor="t"/>
          <a:lstStyle/>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hermes chat --toolsets web,file,terminal</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hermes tools</a:t>
            </a:r>
            <a:endParaRPr lang="en-US" sz="873" dirty="0"/>
          </a:p>
        </p:txBody>
      </p:sp>
      <p:sp>
        <p:nvSpPr>
          <p:cNvPr id="14" name="Text 1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28 / 61</a:t>
            </a:r>
            <a:endParaRPr lang="en-US" sz="78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28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Toolset dan cara mengaktifkannya</a:t>
            </a:r>
            <a:endParaRPr lang="en-US" sz="2592"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3540557"/>
                <a:gridCol w="3540557"/>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TOOLSET</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TOOL</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KEGUNAAN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web</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web_extract, web_search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Cari dan baca halaman web</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search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web_search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Hanya cari, tanpa extract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file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patch, read_file, search_files, write_file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Baca / tulis / cari file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terminal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process, terminal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Jalankan perintah shell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skills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skill_manage, skill_view, skills_list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Kelola skill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memory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memory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Memory antar-sesi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browser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browser_*, web_search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Otomasi browser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safe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image_generate, vision_analyze, web_extract, </a:t>
                      </a:r>
                      <a:br/>
                      <a:r>
                        <a:rPr lang="en-US" sz="1140" dirty="0">
                          <a:solidFill>
                            <a:srgbClr val="B9C0CD"/>
                          </a:solidFill>
                          <a:latin typeface="Arial" pitchFamily="34" charset="0"/>
                          <a:ea typeface="Arial" pitchFamily="34" charset="-122"/>
                          <a:cs typeface="Arial" pitchFamily="34" charset="-120"/>
                        </a:rPr>
                        <a:t>web_search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Riset read-only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coding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file + terminal + search + web + skills + browser + </a:t>
                      </a:r>
                      <a:br/>
                      <a:r>
                        <a:rPr lang="en-US" sz="1140" dirty="0">
                          <a:solidFill>
                            <a:srgbClr val="B9C0CD"/>
                          </a:solidFill>
                          <a:latin typeface="Arial" pitchFamily="34" charset="0"/>
                          <a:ea typeface="Arial" pitchFamily="34" charset="-122"/>
                          <a:cs typeface="Arial" pitchFamily="34" charset="-120"/>
                        </a:rPr>
                        <a:t>todo + memory + …</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Bundel untuk kerja software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28 / 61 · DETAIL</a:t>
            </a:r>
            <a:endParaRPr lang="en-US" sz="78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28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Toolset dan cara mengaktifkannya (lanjutan)</a:t>
            </a:r>
            <a:endParaRPr lang="en-US" sz="2592" dirty="0"/>
          </a:p>
        </p:txBody>
      </p:sp>
      <p:sp>
        <p:nvSpPr>
          <p:cNvPr id="5" name="Shape 3"/>
          <p:cNvSpPr/>
          <p:nvPr/>
        </p:nvSpPr>
        <p:spPr>
          <a:xfrm>
            <a:off x="731520" y="1577614"/>
            <a:ext cx="10728930" cy="1037844"/>
          </a:xfrm>
          <a:prstGeom prst="roundRect">
            <a:avLst>
              <a:gd name="adj" fmla="val 8811"/>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60798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per sesi</a:t>
            </a:r>
            <a:endParaRPr lang="en-US" sz="780" dirty="0"/>
          </a:p>
        </p:txBody>
      </p:sp>
      <p:sp>
        <p:nvSpPr>
          <p:cNvPr id="10" name="Shape 8"/>
          <p:cNvSpPr/>
          <p:nvPr/>
        </p:nvSpPr>
        <p:spPr>
          <a:xfrm>
            <a:off x="1433688" y="1645737"/>
            <a:ext cx="383408" cy="139446"/>
          </a:xfrm>
          <a:prstGeom prst="roundRect">
            <a:avLst>
              <a:gd name="adj" fmla="val 50033"/>
            </a:avLst>
          </a:prstGeom>
          <a:solidFill>
            <a:srgbClr val="181D2D"/>
          </a:solidFill>
          <a:ln/>
        </p:spPr>
      </p:sp>
      <p:sp>
        <p:nvSpPr>
          <p:cNvPr id="11" name="Text 9"/>
          <p:cNvSpPr txBox="1"/>
          <p:nvPr/>
        </p:nvSpPr>
        <p:spPr>
          <a:xfrm>
            <a:off x="1423172"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--toolsets web,file,terminal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--toolsets debugging   # composite — melebar jadi file + terminal + web</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--toolsets all         # semuanya</a:t>
            </a:r>
            <a:endParaRPr lang="en-US" sz="900" dirty="0"/>
          </a:p>
        </p:txBody>
      </p:sp>
      <p:sp>
        <p:nvSpPr>
          <p:cNvPr id="13" name="Shape 11"/>
          <p:cNvSpPr/>
          <p:nvPr/>
        </p:nvSpPr>
        <p:spPr>
          <a:xfrm>
            <a:off x="731520" y="2859237"/>
            <a:ext cx="10728930" cy="672084"/>
          </a:xfrm>
          <a:prstGeom prst="roundRect">
            <a:avLst>
              <a:gd name="adj" fmla="val 13605"/>
            </a:avLst>
          </a:prstGeom>
          <a:solidFill>
            <a:srgbClr val="06070A"/>
          </a:solidFill>
          <a:ln w="7620">
            <a:solidFill>
              <a:srgbClr val="1D1E21"/>
            </a:solidFill>
            <a:prstDash val="solid"/>
          </a:ln>
        </p:spPr>
      </p:sp>
      <p:sp>
        <p:nvSpPr>
          <p:cNvPr id="14" name="Shape 12"/>
          <p:cNvSpPr/>
          <p:nvPr/>
        </p:nvSpPr>
        <p:spPr>
          <a:xfrm>
            <a:off x="739110" y="2866918"/>
            <a:ext cx="10713750" cy="268194"/>
          </a:xfrm>
          <a:prstGeom prst="roundRect">
            <a:avLst>
              <a:gd name="adj" fmla="val 31265"/>
            </a:avLst>
          </a:prstGeom>
          <a:solidFill>
            <a:srgbClr val="0E0F12"/>
          </a:solidFill>
          <a:ln/>
        </p:spPr>
      </p:sp>
      <p:sp>
        <p:nvSpPr>
          <p:cNvPr id="15" name="Shape 13"/>
          <p:cNvSpPr/>
          <p:nvPr/>
        </p:nvSpPr>
        <p:spPr>
          <a:xfrm>
            <a:off x="739110" y="2997220"/>
            <a:ext cx="10713750" cy="137892"/>
          </a:xfrm>
          <a:prstGeom prst="rect">
            <a:avLst/>
          </a:prstGeom>
          <a:solidFill>
            <a:srgbClr val="0E0F12"/>
          </a:solidFill>
          <a:ln/>
        </p:spPr>
      </p:sp>
      <p:sp>
        <p:nvSpPr>
          <p:cNvPr id="16" name="Shape 14"/>
          <p:cNvSpPr/>
          <p:nvPr/>
        </p:nvSpPr>
        <p:spPr>
          <a:xfrm>
            <a:off x="731520" y="3135112"/>
            <a:ext cx="10728930" cy="0"/>
          </a:xfrm>
          <a:prstGeom prst="line">
            <a:avLst/>
          </a:prstGeom>
          <a:noFill/>
          <a:ln w="7620">
            <a:solidFill>
              <a:srgbClr val="1D1E21"/>
            </a:solidFill>
            <a:prstDash val="solid"/>
          </a:ln>
        </p:spPr>
      </p:sp>
      <p:sp>
        <p:nvSpPr>
          <p:cNvPr id="17" name="Text 15"/>
          <p:cNvSpPr txBox="1"/>
          <p:nvPr/>
        </p:nvSpPr>
        <p:spPr>
          <a:xfrm>
            <a:off x="838230" y="2927817"/>
            <a:ext cx="74075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interaktif</a:t>
            </a:r>
            <a:endParaRPr lang="en-US" sz="780" dirty="0"/>
          </a:p>
        </p:txBody>
      </p:sp>
      <p:sp>
        <p:nvSpPr>
          <p:cNvPr id="18" name="Shape 16"/>
          <p:cNvSpPr/>
          <p:nvPr/>
        </p:nvSpPr>
        <p:spPr>
          <a:xfrm>
            <a:off x="1559692" y="2927452"/>
            <a:ext cx="383408" cy="139446"/>
          </a:xfrm>
          <a:prstGeom prst="roundRect">
            <a:avLst>
              <a:gd name="adj" fmla="val 50033"/>
            </a:avLst>
          </a:prstGeom>
          <a:solidFill>
            <a:srgbClr val="181D2D"/>
          </a:solidFill>
          <a:ln/>
        </p:spPr>
      </p:sp>
      <p:sp>
        <p:nvSpPr>
          <p:cNvPr id="19" name="Text 17"/>
          <p:cNvSpPr txBox="1"/>
          <p:nvPr/>
        </p:nvSpPr>
        <p:spPr>
          <a:xfrm>
            <a:off x="1549176" y="2942722"/>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0" name="Text 18"/>
          <p:cNvSpPr txBox="1"/>
          <p:nvPr/>
        </p:nvSpPr>
        <p:spPr>
          <a:xfrm>
            <a:off x="853410" y="3241822"/>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tools   # UI curses, atur per platform</a:t>
            </a:r>
            <a:endParaRPr lang="en-US" sz="900" dirty="0"/>
          </a:p>
        </p:txBody>
      </p:sp>
      <p:sp>
        <p:nvSpPr>
          <p:cNvPr id="21" name="Shape 19"/>
          <p:cNvSpPr/>
          <p:nvPr/>
        </p:nvSpPr>
        <p:spPr>
          <a:xfrm>
            <a:off x="731520" y="3775192"/>
            <a:ext cx="10728930" cy="1037844"/>
          </a:xfrm>
          <a:prstGeom prst="roundRect">
            <a:avLst>
              <a:gd name="adj" fmla="val 8811"/>
            </a:avLst>
          </a:prstGeom>
          <a:solidFill>
            <a:srgbClr val="06070A"/>
          </a:solidFill>
          <a:ln w="7620">
            <a:solidFill>
              <a:srgbClr val="1D1E21"/>
            </a:solidFill>
            <a:prstDash val="solid"/>
          </a:ln>
        </p:spPr>
      </p:sp>
      <p:sp>
        <p:nvSpPr>
          <p:cNvPr id="22" name="Shape 20"/>
          <p:cNvSpPr/>
          <p:nvPr/>
        </p:nvSpPr>
        <p:spPr>
          <a:xfrm>
            <a:off x="739110" y="3782781"/>
            <a:ext cx="10713750" cy="268194"/>
          </a:xfrm>
          <a:prstGeom prst="roundRect">
            <a:avLst>
              <a:gd name="adj" fmla="val 31265"/>
            </a:avLst>
          </a:prstGeom>
          <a:solidFill>
            <a:srgbClr val="0E0F12"/>
          </a:solidFill>
          <a:ln/>
        </p:spPr>
      </p:sp>
      <p:sp>
        <p:nvSpPr>
          <p:cNvPr id="23" name="Shape 21"/>
          <p:cNvSpPr/>
          <p:nvPr/>
        </p:nvSpPr>
        <p:spPr>
          <a:xfrm>
            <a:off x="739110" y="3913083"/>
            <a:ext cx="10713750" cy="137892"/>
          </a:xfrm>
          <a:prstGeom prst="rect">
            <a:avLst/>
          </a:prstGeom>
          <a:solidFill>
            <a:srgbClr val="0E0F12"/>
          </a:solidFill>
          <a:ln/>
        </p:spPr>
      </p:sp>
      <p:sp>
        <p:nvSpPr>
          <p:cNvPr id="24" name="Shape 22"/>
          <p:cNvSpPr/>
          <p:nvPr/>
        </p:nvSpPr>
        <p:spPr>
          <a:xfrm>
            <a:off x="731520" y="4051066"/>
            <a:ext cx="10728930" cy="0"/>
          </a:xfrm>
          <a:prstGeom prst="line">
            <a:avLst/>
          </a:prstGeom>
          <a:noFill/>
          <a:ln w="7620">
            <a:solidFill>
              <a:srgbClr val="1D1E21"/>
            </a:solidFill>
            <a:prstDash val="solid"/>
          </a:ln>
        </p:spPr>
      </p:sp>
      <p:sp>
        <p:nvSpPr>
          <p:cNvPr id="25" name="Text 23"/>
          <p:cNvSpPr txBox="1"/>
          <p:nvPr/>
        </p:nvSpPr>
        <p:spPr>
          <a:xfrm>
            <a:off x="838230" y="3843772"/>
            <a:ext cx="939820"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dalam sesi</a:t>
            </a:r>
            <a:endParaRPr lang="en-US" sz="780" dirty="0"/>
          </a:p>
        </p:txBody>
      </p:sp>
      <p:sp>
        <p:nvSpPr>
          <p:cNvPr id="26" name="Shape 24"/>
          <p:cNvSpPr/>
          <p:nvPr/>
        </p:nvSpPr>
        <p:spPr>
          <a:xfrm>
            <a:off x="1748699" y="3843406"/>
            <a:ext cx="383408" cy="139446"/>
          </a:xfrm>
          <a:prstGeom prst="roundRect">
            <a:avLst>
              <a:gd name="adj" fmla="val 50033"/>
            </a:avLst>
          </a:prstGeom>
          <a:solidFill>
            <a:srgbClr val="181D2D"/>
          </a:solidFill>
          <a:ln/>
        </p:spPr>
      </p:sp>
      <p:sp>
        <p:nvSpPr>
          <p:cNvPr id="27" name="Text 25"/>
          <p:cNvSpPr txBox="1"/>
          <p:nvPr/>
        </p:nvSpPr>
        <p:spPr>
          <a:xfrm>
            <a:off x="1738183" y="3858585"/>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TEXT</a:t>
            </a:r>
            <a:endParaRPr lang="en-US" sz="660" dirty="0"/>
          </a:p>
        </p:txBody>
      </p:sp>
      <p:sp>
        <p:nvSpPr>
          <p:cNvPr id="28" name="Text 26"/>
          <p:cNvSpPr txBox="1"/>
          <p:nvPr/>
        </p:nvSpPr>
        <p:spPr>
          <a:xfrm>
            <a:off x="853410" y="4157685"/>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/tools list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/tools disable browser</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/tools enable homeassistant</a:t>
            </a:r>
            <a:endParaRPr lang="en-US" sz="900" dirty="0"/>
          </a:p>
        </p:txBody>
      </p:sp>
      <p:sp>
        <p:nvSpPr>
          <p:cNvPr id="29" name="Shape 27"/>
          <p:cNvSpPr/>
          <p:nvPr/>
        </p:nvSpPr>
        <p:spPr>
          <a:xfrm>
            <a:off x="731520" y="5056906"/>
            <a:ext cx="10728930" cy="854964"/>
          </a:xfrm>
          <a:prstGeom prst="roundRect">
            <a:avLst>
              <a:gd name="adj" fmla="val 10695"/>
            </a:avLst>
          </a:prstGeom>
          <a:solidFill>
            <a:srgbClr val="06070A"/>
          </a:solidFill>
          <a:ln w="7620">
            <a:solidFill>
              <a:srgbClr val="1D1E21"/>
            </a:solidFill>
            <a:prstDash val="solid"/>
          </a:ln>
        </p:spPr>
      </p:sp>
      <p:sp>
        <p:nvSpPr>
          <p:cNvPr id="30" name="Shape 28"/>
          <p:cNvSpPr/>
          <p:nvPr/>
        </p:nvSpPr>
        <p:spPr>
          <a:xfrm>
            <a:off x="739110" y="5064496"/>
            <a:ext cx="10713750" cy="268194"/>
          </a:xfrm>
          <a:prstGeom prst="roundRect">
            <a:avLst>
              <a:gd name="adj" fmla="val 31265"/>
            </a:avLst>
          </a:prstGeom>
          <a:solidFill>
            <a:srgbClr val="0E0F12"/>
          </a:solidFill>
          <a:ln/>
        </p:spPr>
      </p:sp>
      <p:sp>
        <p:nvSpPr>
          <p:cNvPr id="31" name="Shape 29"/>
          <p:cNvSpPr/>
          <p:nvPr/>
        </p:nvSpPr>
        <p:spPr>
          <a:xfrm>
            <a:off x="739110" y="5194798"/>
            <a:ext cx="10713750" cy="137892"/>
          </a:xfrm>
          <a:prstGeom prst="rect">
            <a:avLst/>
          </a:prstGeom>
          <a:solidFill>
            <a:srgbClr val="0E0F12"/>
          </a:solidFill>
          <a:ln/>
        </p:spPr>
      </p:sp>
      <p:sp>
        <p:nvSpPr>
          <p:cNvPr id="32" name="Shape 30"/>
          <p:cNvSpPr/>
          <p:nvPr/>
        </p:nvSpPr>
        <p:spPr>
          <a:xfrm>
            <a:off x="731520" y="5332689"/>
            <a:ext cx="10728930" cy="0"/>
          </a:xfrm>
          <a:prstGeom prst="line">
            <a:avLst/>
          </a:prstGeom>
          <a:noFill/>
          <a:ln w="7620">
            <a:solidFill>
              <a:srgbClr val="1D1E21"/>
            </a:solidFill>
            <a:prstDash val="solid"/>
          </a:ln>
        </p:spPr>
      </p:sp>
      <p:sp>
        <p:nvSpPr>
          <p:cNvPr id="33" name="Text 31"/>
          <p:cNvSpPr txBox="1"/>
          <p:nvPr/>
        </p:nvSpPr>
        <p:spPr>
          <a:xfrm>
            <a:off x="838230" y="5125486"/>
            <a:ext cx="1470721"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~/.hermes/config.yaml</a:t>
            </a:r>
            <a:endParaRPr lang="en-US" sz="780" dirty="0"/>
          </a:p>
        </p:txBody>
      </p:sp>
      <p:sp>
        <p:nvSpPr>
          <p:cNvPr id="34" name="Shape 32"/>
          <p:cNvSpPr/>
          <p:nvPr/>
        </p:nvSpPr>
        <p:spPr>
          <a:xfrm>
            <a:off x="2252716" y="5125121"/>
            <a:ext cx="383408" cy="139446"/>
          </a:xfrm>
          <a:prstGeom prst="roundRect">
            <a:avLst>
              <a:gd name="adj" fmla="val 50033"/>
            </a:avLst>
          </a:prstGeom>
          <a:solidFill>
            <a:srgbClr val="181D2D"/>
          </a:solidFill>
          <a:ln/>
        </p:spPr>
      </p:sp>
      <p:sp>
        <p:nvSpPr>
          <p:cNvPr id="35" name="Text 33"/>
          <p:cNvSpPr txBox="1"/>
          <p:nvPr/>
        </p:nvSpPr>
        <p:spPr>
          <a:xfrm>
            <a:off x="2242200" y="5140300"/>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YAML</a:t>
            </a:r>
            <a:endParaRPr lang="en-US" sz="660" dirty="0"/>
          </a:p>
        </p:txBody>
      </p:sp>
      <p:sp>
        <p:nvSpPr>
          <p:cNvPr id="36" name="Text 34"/>
          <p:cNvSpPr txBox="1"/>
          <p:nvPr/>
        </p:nvSpPr>
        <p:spPr>
          <a:xfrm>
            <a:off x="853410" y="5439400"/>
            <a:ext cx="10485150" cy="38862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toolsets:</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 hermes-cli          # default untuk CLI</a:t>
            </a:r>
            <a:endParaRPr lang="en-US" sz="900" dirty="0"/>
          </a:p>
        </p:txBody>
      </p:sp>
      <p:sp>
        <p:nvSpPr>
          <p:cNvPr id="37" name="Text 3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28 / 61 · DETAIL</a:t>
            </a:r>
            <a:endParaRPr lang="en-US" sz="78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731520" y="1004286"/>
            <a:ext cx="198150" cy="0"/>
          </a:xfrm>
          <a:prstGeom prst="line">
            <a:avLst/>
          </a:prstGeom>
          <a:noFill/>
          <a:ln w="7620">
            <a:solidFill>
              <a:srgbClr val="323C5E"/>
            </a:solidFill>
            <a:prstDash val="solid"/>
          </a:ln>
        </p:spPr>
      </p:sp>
      <p:sp>
        <p:nvSpPr>
          <p:cNvPr id="3" name="Text 1"/>
          <p:cNvSpPr txBox="1"/>
          <p:nvPr/>
        </p:nvSpPr>
        <p:spPr>
          <a:xfrm>
            <a:off x="1021110" y="93342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05 · TOOLS &amp; WEB</a:t>
            </a:r>
            <a:endParaRPr lang="en-US" sz="900" dirty="0"/>
          </a:p>
        </p:txBody>
      </p:sp>
      <p:sp>
        <p:nvSpPr>
          <p:cNvPr id="4" name="Text 2"/>
          <p:cNvSpPr txBox="1"/>
          <p:nvPr/>
        </p:nvSpPr>
        <p:spPr>
          <a:xfrm>
            <a:off x="731520" y="1325880"/>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Tool itu izin.</a:t>
            </a:r>
            <a:endParaRPr lang="en-US" sz="4800" dirty="0"/>
          </a:p>
        </p:txBody>
      </p:sp>
      <p:sp>
        <p:nvSpPr>
          <p:cNvPr id="5" name="Text 3"/>
          <p:cNvSpPr txBox="1"/>
          <p:nvPr/>
        </p:nvSpPr>
        <p:spPr>
          <a:xfrm>
            <a:off x="731520" y="2215866"/>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Yang tidak Anda aktifkan tidak bisa ia pakai. Ini pengaturan keamanan, bukan </a:t>
            </a:r>
            <a:br/>
            <a:r>
              <a:rPr lang="en-US" sz="1320" dirty="0">
                <a:solidFill>
                  <a:srgbClr val="7B8494"/>
                </a:solidFill>
                <a:latin typeface="Arial" pitchFamily="34" charset="0"/>
                <a:ea typeface="Arial" pitchFamily="34" charset="-122"/>
                <a:cs typeface="Arial" pitchFamily="34" charset="-120"/>
              </a:rPr>
              <a:t>kenyamanan.</a:t>
            </a:r>
            <a:endParaRPr lang="en-US" sz="1320" dirty="0"/>
          </a:p>
        </p:txBody>
      </p:sp>
      <p:sp>
        <p:nvSpPr>
          <p:cNvPr id="6" name="Text 4"/>
          <p:cNvSpPr txBox="1"/>
          <p:nvPr/>
        </p:nvSpPr>
        <p:spPr>
          <a:xfrm>
            <a:off x="731520" y="297939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62DFB0"/>
                </a:solidFill>
                <a:latin typeface="Courier New" pitchFamily="34" charset="0"/>
                <a:ea typeface="Courier New" pitchFamily="34" charset="-122"/>
                <a:cs typeface="Courier New" pitchFamily="34" charset="-120"/>
              </a:rPr>
              <a:t>WAJAR DIAKTIFKAN</a:t>
            </a:r>
            <a:endParaRPr lang="en-US" sz="840" dirty="0"/>
          </a:p>
        </p:txBody>
      </p:sp>
      <p:sp>
        <p:nvSpPr>
          <p:cNvPr id="7" name="Shape 5"/>
          <p:cNvSpPr/>
          <p:nvPr/>
        </p:nvSpPr>
        <p:spPr>
          <a:xfrm>
            <a:off x="731520" y="3361060"/>
            <a:ext cx="38130" cy="38130"/>
          </a:xfrm>
          <a:prstGeom prst="ellipse">
            <a:avLst/>
          </a:prstGeom>
          <a:solidFill>
            <a:srgbClr val="2F3032"/>
          </a:solidFill>
          <a:ln/>
        </p:spPr>
      </p:sp>
      <p:sp>
        <p:nvSpPr>
          <p:cNvPr id="8" name="Text 6"/>
          <p:cNvSpPr txBox="1"/>
          <p:nvPr/>
        </p:nvSpPr>
        <p:spPr>
          <a:xfrm>
            <a:off x="861090" y="327583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web — mencari, dengan sumber</a:t>
            </a:r>
            <a:endParaRPr lang="en-US" sz="1140" dirty="0"/>
          </a:p>
        </p:txBody>
      </p:sp>
      <p:sp>
        <p:nvSpPr>
          <p:cNvPr id="9" name="Shape 7"/>
          <p:cNvSpPr/>
          <p:nvPr/>
        </p:nvSpPr>
        <p:spPr>
          <a:xfrm>
            <a:off x="731520" y="3655131"/>
            <a:ext cx="38130" cy="38130"/>
          </a:xfrm>
          <a:prstGeom prst="ellipse">
            <a:avLst/>
          </a:prstGeom>
          <a:solidFill>
            <a:srgbClr val="2F3032"/>
          </a:solidFill>
          <a:ln/>
        </p:spPr>
      </p:sp>
      <p:sp>
        <p:nvSpPr>
          <p:cNvPr id="10" name="Text 8"/>
          <p:cNvSpPr txBox="1"/>
          <p:nvPr/>
        </p:nvSpPr>
        <p:spPr>
          <a:xfrm>
            <a:off x="861090" y="357000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file pada direktori kerja yang jelas</a:t>
            </a:r>
            <a:endParaRPr lang="en-US" sz="1140" dirty="0"/>
          </a:p>
        </p:txBody>
      </p:sp>
      <p:sp>
        <p:nvSpPr>
          <p:cNvPr id="11" name="Shape 9"/>
          <p:cNvSpPr/>
          <p:nvPr/>
        </p:nvSpPr>
        <p:spPr>
          <a:xfrm>
            <a:off x="731520" y="3949294"/>
            <a:ext cx="38130" cy="38130"/>
          </a:xfrm>
          <a:prstGeom prst="ellipse">
            <a:avLst/>
          </a:prstGeom>
          <a:solidFill>
            <a:srgbClr val="2F3032"/>
          </a:solidFill>
          <a:ln/>
        </p:spPr>
      </p:sp>
      <p:sp>
        <p:nvSpPr>
          <p:cNvPr id="12" name="Text 10"/>
          <p:cNvSpPr txBox="1"/>
          <p:nvPr/>
        </p:nvSpPr>
        <p:spPr>
          <a:xfrm>
            <a:off x="861090" y="386407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skills — mengelola kemampuan</a:t>
            </a:r>
            <a:endParaRPr lang="en-US" sz="1140" dirty="0"/>
          </a:p>
        </p:txBody>
      </p:sp>
      <p:sp>
        <p:nvSpPr>
          <p:cNvPr id="13" name="Shape 11"/>
          <p:cNvSpPr/>
          <p:nvPr/>
        </p:nvSpPr>
        <p:spPr>
          <a:xfrm>
            <a:off x="731520" y="4243456"/>
            <a:ext cx="38130" cy="38130"/>
          </a:xfrm>
          <a:prstGeom prst="ellipse">
            <a:avLst/>
          </a:prstGeom>
          <a:solidFill>
            <a:srgbClr val="2F3032"/>
          </a:solidFill>
          <a:ln/>
        </p:spPr>
      </p:sp>
      <p:sp>
        <p:nvSpPr>
          <p:cNvPr id="14" name="Text 12"/>
          <p:cNvSpPr txBox="1"/>
          <p:nvPr/>
        </p:nvSpPr>
        <p:spPr>
          <a:xfrm>
            <a:off x="861090" y="415823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memory — supaya tidak mengulang konteks</a:t>
            </a:r>
            <a:endParaRPr lang="en-US" sz="1140" dirty="0"/>
          </a:p>
        </p:txBody>
      </p:sp>
      <p:sp>
        <p:nvSpPr>
          <p:cNvPr id="15" name="Shape 13"/>
          <p:cNvSpPr/>
          <p:nvPr/>
        </p:nvSpPr>
        <p:spPr>
          <a:xfrm>
            <a:off x="6092190" y="2979390"/>
            <a:ext cx="0" cy="1381476"/>
          </a:xfrm>
          <a:prstGeom prst="line">
            <a:avLst/>
          </a:prstGeom>
          <a:noFill/>
          <a:ln w="7620">
            <a:solidFill>
              <a:srgbClr val="2F3032"/>
            </a:solidFill>
            <a:prstDash val="solid"/>
          </a:ln>
        </p:spPr>
      </p:sp>
      <p:sp>
        <p:nvSpPr>
          <p:cNvPr id="16" name="Text 14"/>
          <p:cNvSpPr txBox="1"/>
          <p:nvPr/>
        </p:nvSpPr>
        <p:spPr>
          <a:xfrm>
            <a:off x="6404640" y="297939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PIKIR DUA KALI</a:t>
            </a:r>
            <a:endParaRPr lang="en-US" sz="840" dirty="0"/>
          </a:p>
        </p:txBody>
      </p:sp>
      <p:sp>
        <p:nvSpPr>
          <p:cNvPr id="17" name="Shape 15"/>
          <p:cNvSpPr/>
          <p:nvPr/>
        </p:nvSpPr>
        <p:spPr>
          <a:xfrm>
            <a:off x="6404640" y="3361060"/>
            <a:ext cx="38130" cy="38130"/>
          </a:xfrm>
          <a:prstGeom prst="ellipse">
            <a:avLst/>
          </a:prstGeom>
          <a:solidFill>
            <a:srgbClr val="2F3032"/>
          </a:solidFill>
          <a:ln/>
        </p:spPr>
      </p:sp>
      <p:sp>
        <p:nvSpPr>
          <p:cNvPr id="18" name="Text 16"/>
          <p:cNvSpPr txBox="1"/>
          <p:nvPr/>
        </p:nvSpPr>
        <p:spPr>
          <a:xfrm>
            <a:off x="6534120" y="327583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terminal di mesin yang memegang data produksi</a:t>
            </a:r>
            <a:endParaRPr lang="en-US" sz="1140" dirty="0"/>
          </a:p>
        </p:txBody>
      </p:sp>
      <p:sp>
        <p:nvSpPr>
          <p:cNvPr id="19" name="Shape 17"/>
          <p:cNvSpPr/>
          <p:nvPr/>
        </p:nvSpPr>
        <p:spPr>
          <a:xfrm>
            <a:off x="6404640" y="3655131"/>
            <a:ext cx="38130" cy="38130"/>
          </a:xfrm>
          <a:prstGeom prst="ellipse">
            <a:avLst/>
          </a:prstGeom>
          <a:solidFill>
            <a:srgbClr val="2F3032"/>
          </a:solidFill>
          <a:ln/>
        </p:spPr>
      </p:sp>
      <p:sp>
        <p:nvSpPr>
          <p:cNvPr id="20" name="Text 18"/>
          <p:cNvSpPr txBox="1"/>
          <p:nvPr/>
        </p:nvSpPr>
        <p:spPr>
          <a:xfrm>
            <a:off x="6534120" y="357000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file di direktori berisi secret</a:t>
            </a:r>
            <a:endParaRPr lang="en-US" sz="1140" dirty="0"/>
          </a:p>
        </p:txBody>
      </p:sp>
      <p:sp>
        <p:nvSpPr>
          <p:cNvPr id="21" name="Shape 19"/>
          <p:cNvSpPr/>
          <p:nvPr/>
        </p:nvSpPr>
        <p:spPr>
          <a:xfrm>
            <a:off x="6404640" y="3949294"/>
            <a:ext cx="38130" cy="38130"/>
          </a:xfrm>
          <a:prstGeom prst="ellipse">
            <a:avLst/>
          </a:prstGeom>
          <a:solidFill>
            <a:srgbClr val="2F3032"/>
          </a:solidFill>
          <a:ln/>
        </p:spPr>
      </p:sp>
      <p:sp>
        <p:nvSpPr>
          <p:cNvPr id="22" name="Text 20"/>
          <p:cNvSpPr txBox="1"/>
          <p:nvPr/>
        </p:nvSpPr>
        <p:spPr>
          <a:xfrm>
            <a:off x="6534120" y="386407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browser pada akun yang sudah login</a:t>
            </a:r>
            <a:endParaRPr lang="en-US" sz="1140" dirty="0"/>
          </a:p>
        </p:txBody>
      </p:sp>
      <p:sp>
        <p:nvSpPr>
          <p:cNvPr id="23" name="Shape 21"/>
          <p:cNvSpPr/>
          <p:nvPr/>
        </p:nvSpPr>
        <p:spPr>
          <a:xfrm>
            <a:off x="6404640" y="4243456"/>
            <a:ext cx="38130" cy="38130"/>
          </a:xfrm>
          <a:prstGeom prst="ellipse">
            <a:avLst/>
          </a:prstGeom>
          <a:solidFill>
            <a:srgbClr val="2F3032"/>
          </a:solidFill>
          <a:ln/>
        </p:spPr>
      </p:sp>
      <p:sp>
        <p:nvSpPr>
          <p:cNvPr id="24" name="Text 22"/>
          <p:cNvSpPr txBox="1"/>
          <p:nvPr/>
        </p:nvSpPr>
        <p:spPr>
          <a:xfrm>
            <a:off x="6534120" y="415823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all — hampir selalu berlebihan</a:t>
            </a:r>
            <a:endParaRPr lang="en-US" sz="1140" dirty="0"/>
          </a:p>
        </p:txBody>
      </p:sp>
      <p:sp>
        <p:nvSpPr>
          <p:cNvPr id="25" name="Shape 23"/>
          <p:cNvSpPr/>
          <p:nvPr/>
        </p:nvSpPr>
        <p:spPr>
          <a:xfrm>
            <a:off x="731520" y="4604736"/>
            <a:ext cx="10728930" cy="1319754"/>
          </a:xfrm>
          <a:prstGeom prst="roundRect">
            <a:avLst>
              <a:gd name="adj" fmla="val 6929"/>
            </a:avLst>
          </a:prstGeom>
          <a:solidFill>
            <a:srgbClr val="0E0F12"/>
          </a:solidFill>
          <a:ln w="7620">
            <a:solidFill>
              <a:srgbClr val="1D1E21"/>
            </a:solidFill>
            <a:prstDash val="solid"/>
          </a:ln>
        </p:spPr>
      </p:sp>
      <p:sp>
        <p:nvSpPr>
          <p:cNvPr id="26" name="Shape 24"/>
          <p:cNvSpPr/>
          <p:nvPr/>
        </p:nvSpPr>
        <p:spPr>
          <a:xfrm>
            <a:off x="731520" y="4645884"/>
            <a:ext cx="15270" cy="1237458"/>
          </a:xfrm>
          <a:prstGeom prst="rect">
            <a:avLst/>
          </a:prstGeom>
          <a:solidFill>
            <a:srgbClr val="2F3032"/>
          </a:solidFill>
          <a:ln/>
        </p:spPr>
      </p:sp>
      <p:sp>
        <p:nvSpPr>
          <p:cNvPr id="27" name="Text 25"/>
          <p:cNvSpPr txBox="1"/>
          <p:nvPr/>
        </p:nvSpPr>
        <p:spPr>
          <a:xfrm>
            <a:off x="914400" y="4757166"/>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KEBIJAKAN MINIMUM UNTUK HARI INI</a:t>
            </a:r>
            <a:endParaRPr lang="en-US" sz="840" dirty="0"/>
          </a:p>
        </p:txBody>
      </p:sp>
      <p:sp>
        <p:nvSpPr>
          <p:cNvPr id="28" name="Shape 26"/>
          <p:cNvSpPr/>
          <p:nvPr/>
        </p:nvSpPr>
        <p:spPr>
          <a:xfrm>
            <a:off x="914400" y="5067696"/>
            <a:ext cx="106710" cy="106710"/>
          </a:xfrm>
          <a:prstGeom prst="roundRect">
            <a:avLst>
              <a:gd name="adj" fmla="val 21423"/>
            </a:avLst>
          </a:prstGeom>
          <a:ln w="11430">
            <a:solidFill>
              <a:srgbClr val="4C5464"/>
            </a:solidFill>
            <a:prstDash val="solid"/>
          </a:ln>
        </p:spPr>
      </p:sp>
      <p:sp>
        <p:nvSpPr>
          <p:cNvPr id="29" name="Text 27"/>
          <p:cNvSpPr txBox="1"/>
          <p:nvPr/>
        </p:nvSpPr>
        <p:spPr>
          <a:xfrm>
            <a:off x="1112550" y="500789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Aktifkan yang dibutuhkan tugas itu saja</a:t>
            </a:r>
            <a:endParaRPr lang="en-US" sz="1080" dirty="0"/>
          </a:p>
        </p:txBody>
      </p:sp>
      <p:sp>
        <p:nvSpPr>
          <p:cNvPr id="30" name="Shape 28"/>
          <p:cNvSpPr/>
          <p:nvPr/>
        </p:nvSpPr>
        <p:spPr>
          <a:xfrm>
            <a:off x="914400" y="5350337"/>
            <a:ext cx="106710" cy="106710"/>
          </a:xfrm>
          <a:prstGeom prst="roundRect">
            <a:avLst>
              <a:gd name="adj" fmla="val 21423"/>
            </a:avLst>
          </a:prstGeom>
          <a:ln w="11430">
            <a:solidFill>
              <a:srgbClr val="4C5464"/>
            </a:solidFill>
            <a:prstDash val="solid"/>
          </a:ln>
        </p:spPr>
      </p:sp>
      <p:sp>
        <p:nvSpPr>
          <p:cNvPr id="31" name="Text 29"/>
          <p:cNvSpPr txBox="1"/>
          <p:nvPr/>
        </p:nvSpPr>
        <p:spPr>
          <a:xfrm>
            <a:off x="1112550" y="529053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Pakai toolset safe untuk demo yang tidak boleh mengubah data</a:t>
            </a:r>
            <a:endParaRPr lang="en-US" sz="1080" dirty="0"/>
          </a:p>
        </p:txBody>
      </p:sp>
      <p:sp>
        <p:nvSpPr>
          <p:cNvPr id="32" name="Shape 30"/>
          <p:cNvSpPr/>
          <p:nvPr/>
        </p:nvSpPr>
        <p:spPr>
          <a:xfrm>
            <a:off x="914400" y="5633070"/>
            <a:ext cx="106710" cy="106710"/>
          </a:xfrm>
          <a:prstGeom prst="roundRect">
            <a:avLst>
              <a:gd name="adj" fmla="val 21423"/>
            </a:avLst>
          </a:prstGeom>
          <a:ln w="11430">
            <a:solidFill>
              <a:srgbClr val="4C5464"/>
            </a:solidFill>
            <a:prstDash val="solid"/>
          </a:ln>
        </p:spPr>
      </p:sp>
      <p:sp>
        <p:nvSpPr>
          <p:cNvPr id="33" name="Text 31"/>
          <p:cNvSpPr txBox="1"/>
          <p:nvPr/>
        </p:nvSpPr>
        <p:spPr>
          <a:xfrm>
            <a:off x="1112550" y="557326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Periksa hasil sebelum mempercayainya</a:t>
            </a:r>
            <a:endParaRPr lang="en-US" sz="1080" dirty="0"/>
          </a:p>
        </p:txBody>
      </p:sp>
      <p:sp>
        <p:nvSpPr>
          <p:cNvPr id="34" name="Text 3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29 / 61</a:t>
            </a:r>
            <a:endParaRPr lang="en-US" sz="78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731520" y="1592976"/>
            <a:ext cx="198150" cy="0"/>
          </a:xfrm>
          <a:prstGeom prst="line">
            <a:avLst/>
          </a:prstGeom>
          <a:noFill/>
          <a:ln w="7620">
            <a:solidFill>
              <a:srgbClr val="323C5E"/>
            </a:solidFill>
            <a:prstDash val="solid"/>
          </a:ln>
        </p:spPr>
      </p:sp>
      <p:sp>
        <p:nvSpPr>
          <p:cNvPr id="3" name="Text 1"/>
          <p:cNvSpPr txBox="1"/>
          <p:nvPr/>
        </p:nvSpPr>
        <p:spPr>
          <a:xfrm>
            <a:off x="1021110" y="152211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05 · TOOLS &amp; WEB</a:t>
            </a:r>
            <a:endParaRPr lang="en-US" sz="900" dirty="0"/>
          </a:p>
        </p:txBody>
      </p:sp>
      <p:sp>
        <p:nvSpPr>
          <p:cNvPr id="4" name="Text 2"/>
          <p:cNvSpPr txBox="1"/>
          <p:nvPr/>
        </p:nvSpPr>
        <p:spPr>
          <a:xfrm>
            <a:off x="731520" y="1914571"/>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Jalankan dua kali. Lihat </a:t>
            </a:r>
            <a:br/>
            <a:r>
              <a:rPr lang="en-US" sz="4800" b="1" spc="-96" kern="0" dirty="0">
                <a:solidFill>
                  <a:srgbClr val="F4F6FA"/>
                </a:solidFill>
                <a:latin typeface="Arial" pitchFamily="34" charset="0"/>
                <a:ea typeface="Arial" pitchFamily="34" charset="-122"/>
                <a:cs typeface="Arial" pitchFamily="34" charset="-120"/>
              </a:rPr>
              <a:t>sendiri bedanya.</a:t>
            </a:r>
            <a:endParaRPr lang="en-US" sz="4800" dirty="0"/>
          </a:p>
        </p:txBody>
      </p:sp>
      <p:sp>
        <p:nvSpPr>
          <p:cNvPr id="5" name="Text 3"/>
          <p:cNvSpPr txBox="1"/>
          <p:nvPr/>
        </p:nvSpPr>
        <p:spPr>
          <a:xfrm>
            <a:off x="731520" y="3450763"/>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Prompt yang sama: cari informasi X dan buat summary dengan sumbernya.</a:t>
            </a:r>
            <a:endParaRPr lang="en-US" sz="1320" dirty="0"/>
          </a:p>
        </p:txBody>
      </p:sp>
      <p:sp>
        <p:nvSpPr>
          <p:cNvPr id="6" name="Text 4"/>
          <p:cNvSpPr txBox="1"/>
          <p:nvPr/>
        </p:nvSpPr>
        <p:spPr>
          <a:xfrm>
            <a:off x="731520" y="3954414"/>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B8494"/>
                </a:solidFill>
                <a:latin typeface="Courier New" pitchFamily="34" charset="0"/>
                <a:ea typeface="Courier New" pitchFamily="34" charset="-122"/>
                <a:cs typeface="Courier New" pitchFamily="34" charset="-120"/>
              </a:rPr>
              <a:t>TANPA TOOL</a:t>
            </a:r>
            <a:endParaRPr lang="en-US" sz="840" dirty="0"/>
          </a:p>
        </p:txBody>
      </p:sp>
      <p:sp>
        <p:nvSpPr>
          <p:cNvPr id="7" name="Shape 5"/>
          <p:cNvSpPr/>
          <p:nvPr/>
        </p:nvSpPr>
        <p:spPr>
          <a:xfrm>
            <a:off x="731520" y="4335993"/>
            <a:ext cx="38130" cy="38130"/>
          </a:xfrm>
          <a:prstGeom prst="ellipse">
            <a:avLst/>
          </a:prstGeom>
          <a:solidFill>
            <a:srgbClr val="2F3032"/>
          </a:solidFill>
          <a:ln/>
        </p:spPr>
      </p:sp>
      <p:sp>
        <p:nvSpPr>
          <p:cNvPr id="8" name="Text 6"/>
          <p:cNvSpPr txBox="1"/>
          <p:nvPr/>
        </p:nvSpPr>
        <p:spPr>
          <a:xfrm>
            <a:off x="861090" y="4250863"/>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Menjawab dari ingatan model</a:t>
            </a:r>
            <a:endParaRPr lang="en-US" sz="1140" dirty="0"/>
          </a:p>
        </p:txBody>
      </p:sp>
      <p:sp>
        <p:nvSpPr>
          <p:cNvPr id="9" name="Shape 7"/>
          <p:cNvSpPr/>
          <p:nvPr/>
        </p:nvSpPr>
        <p:spPr>
          <a:xfrm>
            <a:off x="731520" y="4630156"/>
            <a:ext cx="38130" cy="38130"/>
          </a:xfrm>
          <a:prstGeom prst="ellipse">
            <a:avLst/>
          </a:prstGeom>
          <a:solidFill>
            <a:srgbClr val="2F3032"/>
          </a:solidFill>
          <a:ln/>
        </p:spPr>
      </p:sp>
      <p:sp>
        <p:nvSpPr>
          <p:cNvPr id="10" name="Text 8"/>
          <p:cNvSpPr txBox="1"/>
          <p:nvPr/>
        </p:nvSpPr>
        <p:spPr>
          <a:xfrm>
            <a:off x="861090" y="454493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Tidak ada URL</a:t>
            </a:r>
            <a:endParaRPr lang="en-US" sz="1140" dirty="0"/>
          </a:p>
        </p:txBody>
      </p:sp>
      <p:sp>
        <p:nvSpPr>
          <p:cNvPr id="11" name="Shape 9"/>
          <p:cNvSpPr/>
          <p:nvPr/>
        </p:nvSpPr>
        <p:spPr>
          <a:xfrm>
            <a:off x="731520" y="4924318"/>
            <a:ext cx="38130" cy="38130"/>
          </a:xfrm>
          <a:prstGeom prst="ellipse">
            <a:avLst/>
          </a:prstGeom>
          <a:solidFill>
            <a:srgbClr val="2F3032"/>
          </a:solidFill>
          <a:ln/>
        </p:spPr>
      </p:sp>
      <p:sp>
        <p:nvSpPr>
          <p:cNvPr id="12" name="Text 10"/>
          <p:cNvSpPr txBox="1"/>
          <p:nvPr/>
        </p:nvSpPr>
        <p:spPr>
          <a:xfrm>
            <a:off x="861090" y="483909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Terdengar yakin</a:t>
            </a:r>
            <a:endParaRPr lang="en-US" sz="1140" dirty="0"/>
          </a:p>
        </p:txBody>
      </p:sp>
      <p:sp>
        <p:nvSpPr>
          <p:cNvPr id="13" name="Shape 11"/>
          <p:cNvSpPr/>
          <p:nvPr/>
        </p:nvSpPr>
        <p:spPr>
          <a:xfrm>
            <a:off x="731520" y="5218389"/>
            <a:ext cx="38130" cy="38130"/>
          </a:xfrm>
          <a:prstGeom prst="ellipse">
            <a:avLst/>
          </a:prstGeom>
          <a:solidFill>
            <a:srgbClr val="2F3032"/>
          </a:solidFill>
          <a:ln/>
        </p:spPr>
      </p:sp>
      <p:sp>
        <p:nvSpPr>
          <p:cNvPr id="14" name="Text 12"/>
          <p:cNvSpPr txBox="1"/>
          <p:nvPr/>
        </p:nvSpPr>
        <p:spPr>
          <a:xfrm>
            <a:off x="861090" y="5133259"/>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Bisa saja kedaluwarsa</a:t>
            </a:r>
            <a:endParaRPr lang="en-US" sz="1140" dirty="0"/>
          </a:p>
        </p:txBody>
      </p:sp>
      <p:sp>
        <p:nvSpPr>
          <p:cNvPr id="15" name="Shape 13"/>
          <p:cNvSpPr/>
          <p:nvPr/>
        </p:nvSpPr>
        <p:spPr>
          <a:xfrm>
            <a:off x="6092190" y="3954414"/>
            <a:ext cx="0" cy="1381476"/>
          </a:xfrm>
          <a:prstGeom prst="line">
            <a:avLst/>
          </a:prstGeom>
          <a:noFill/>
          <a:ln w="7620">
            <a:solidFill>
              <a:srgbClr val="2F3032"/>
            </a:solidFill>
            <a:prstDash val="solid"/>
          </a:ln>
        </p:spPr>
      </p:sp>
      <p:sp>
        <p:nvSpPr>
          <p:cNvPr id="16" name="Text 14"/>
          <p:cNvSpPr txBox="1"/>
          <p:nvPr/>
        </p:nvSpPr>
        <p:spPr>
          <a:xfrm>
            <a:off x="6404640" y="3954414"/>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62DFB0"/>
                </a:solidFill>
                <a:latin typeface="Courier New" pitchFamily="34" charset="0"/>
                <a:ea typeface="Courier New" pitchFamily="34" charset="-122"/>
                <a:cs typeface="Courier New" pitchFamily="34" charset="-120"/>
              </a:rPr>
              <a:t>DENGAN --TOOLSETS WEB</a:t>
            </a:r>
            <a:endParaRPr lang="en-US" sz="840" dirty="0"/>
          </a:p>
        </p:txBody>
      </p:sp>
      <p:sp>
        <p:nvSpPr>
          <p:cNvPr id="17" name="Shape 15"/>
          <p:cNvSpPr/>
          <p:nvPr/>
        </p:nvSpPr>
        <p:spPr>
          <a:xfrm>
            <a:off x="6404640" y="4335993"/>
            <a:ext cx="38130" cy="38130"/>
          </a:xfrm>
          <a:prstGeom prst="ellipse">
            <a:avLst/>
          </a:prstGeom>
          <a:solidFill>
            <a:srgbClr val="2F3032"/>
          </a:solidFill>
          <a:ln/>
        </p:spPr>
      </p:sp>
      <p:sp>
        <p:nvSpPr>
          <p:cNvPr id="18" name="Text 16"/>
          <p:cNvSpPr txBox="1"/>
          <p:nvPr/>
        </p:nvSpPr>
        <p:spPr>
          <a:xfrm>
            <a:off x="6534120" y="4250863"/>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Mencari dulu</a:t>
            </a:r>
            <a:endParaRPr lang="en-US" sz="1140" dirty="0"/>
          </a:p>
        </p:txBody>
      </p:sp>
      <p:sp>
        <p:nvSpPr>
          <p:cNvPr id="19" name="Shape 17"/>
          <p:cNvSpPr/>
          <p:nvPr/>
        </p:nvSpPr>
        <p:spPr>
          <a:xfrm>
            <a:off x="6404640" y="4630156"/>
            <a:ext cx="38130" cy="38130"/>
          </a:xfrm>
          <a:prstGeom prst="ellipse">
            <a:avLst/>
          </a:prstGeom>
          <a:solidFill>
            <a:srgbClr val="2F3032"/>
          </a:solidFill>
          <a:ln/>
        </p:spPr>
      </p:sp>
      <p:sp>
        <p:nvSpPr>
          <p:cNvPr id="20" name="Text 18"/>
          <p:cNvSpPr txBox="1"/>
          <p:nvPr/>
        </p:nvSpPr>
        <p:spPr>
          <a:xfrm>
            <a:off x="6534120" y="454493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Mengembalikan sumber</a:t>
            </a:r>
            <a:endParaRPr lang="en-US" sz="1140" dirty="0"/>
          </a:p>
        </p:txBody>
      </p:sp>
      <p:sp>
        <p:nvSpPr>
          <p:cNvPr id="21" name="Shape 19"/>
          <p:cNvSpPr/>
          <p:nvPr/>
        </p:nvSpPr>
        <p:spPr>
          <a:xfrm>
            <a:off x="6404640" y="4924318"/>
            <a:ext cx="38130" cy="38130"/>
          </a:xfrm>
          <a:prstGeom prst="ellipse">
            <a:avLst/>
          </a:prstGeom>
          <a:solidFill>
            <a:srgbClr val="2F3032"/>
          </a:solidFill>
          <a:ln/>
        </p:spPr>
      </p:sp>
      <p:sp>
        <p:nvSpPr>
          <p:cNvPr id="22" name="Text 20"/>
          <p:cNvSpPr txBox="1"/>
          <p:nvPr/>
        </p:nvSpPr>
        <p:spPr>
          <a:xfrm>
            <a:off x="6534120" y="483909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Lebih lambat</a:t>
            </a:r>
            <a:endParaRPr lang="en-US" sz="1140" dirty="0"/>
          </a:p>
        </p:txBody>
      </p:sp>
      <p:sp>
        <p:nvSpPr>
          <p:cNvPr id="23" name="Shape 21"/>
          <p:cNvSpPr/>
          <p:nvPr/>
        </p:nvSpPr>
        <p:spPr>
          <a:xfrm>
            <a:off x="6404640" y="5218389"/>
            <a:ext cx="38130" cy="38130"/>
          </a:xfrm>
          <a:prstGeom prst="ellipse">
            <a:avLst/>
          </a:prstGeom>
          <a:solidFill>
            <a:srgbClr val="2F3032"/>
          </a:solidFill>
          <a:ln/>
        </p:spPr>
      </p:sp>
      <p:sp>
        <p:nvSpPr>
          <p:cNvPr id="24" name="Text 22"/>
          <p:cNvSpPr txBox="1"/>
          <p:nvPr/>
        </p:nvSpPr>
        <p:spPr>
          <a:xfrm>
            <a:off x="6534120" y="5133259"/>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Bisa Anda periksa</a:t>
            </a:r>
            <a:endParaRPr lang="en-US" sz="114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30 / 61</a:t>
            </a:r>
            <a:endParaRPr lang="en-US" sz="78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30</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Challenge: chatbot vs agent</a:t>
            </a:r>
            <a:endParaRPr lang="en-US" sz="2592" dirty="0"/>
          </a:p>
        </p:txBody>
      </p:sp>
      <p:sp>
        <p:nvSpPr>
          <p:cNvPr id="5" name="Shape 3"/>
          <p:cNvSpPr/>
          <p:nvPr/>
        </p:nvSpPr>
        <p:spPr>
          <a:xfrm>
            <a:off x="731520" y="1577614"/>
            <a:ext cx="10728930" cy="1403604"/>
          </a:xfrm>
          <a:prstGeom prst="roundRect">
            <a:avLst>
              <a:gd name="adj" fmla="val 651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1205271"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jalankan keduanya</a:t>
            </a:r>
            <a:endParaRPr lang="en-US" sz="780" dirty="0"/>
          </a:p>
        </p:txBody>
      </p:sp>
      <p:sp>
        <p:nvSpPr>
          <p:cNvPr id="10" name="Shape 8"/>
          <p:cNvSpPr/>
          <p:nvPr/>
        </p:nvSpPr>
        <p:spPr>
          <a:xfrm>
            <a:off x="2000707" y="1645737"/>
            <a:ext cx="383408" cy="139446"/>
          </a:xfrm>
          <a:prstGeom prst="roundRect">
            <a:avLst>
              <a:gd name="adj" fmla="val 50033"/>
            </a:avLst>
          </a:prstGeom>
          <a:solidFill>
            <a:srgbClr val="181D2D"/>
          </a:solidFill>
          <a:ln/>
        </p:spPr>
      </p:sp>
      <p:sp>
        <p:nvSpPr>
          <p:cNvPr id="11" name="Text 9"/>
          <p:cNvSpPr txBox="1"/>
          <p:nvPr/>
        </p:nvSpPr>
        <p:spPr>
          <a:xfrm>
            <a:off x="1990192"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937260"/>
          </a:xfrm>
          <a:prstGeom prst="rect">
            <a:avLst/>
          </a:prstGeom>
          <a:noFill/>
          <a:ln/>
        </p:spPr>
        <p:txBody>
          <a:bodyPr wrap="square" lIns="0" tIns="0" rIns="0" bIns="0" rtlCol="0" anchor="t"/>
          <a:lstStyle/>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1. tanpa tool — jawaban dari ingatan model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-q "Cari informasi &lt;X&gt; dan buat summary dengan sumbernya"</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2. dengan web — agent mencari dulu</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--toolsets web -q "Cari informasi &lt;X&gt; dan buat summary dengan sumbernya"</a:t>
            </a:r>
            <a:endParaRPr lang="en-US" sz="900" dirty="0"/>
          </a:p>
        </p:txBody>
      </p:sp>
      <p:sp>
        <p:nvSpPr>
          <p:cNvPr id="13" name="Shape 11"/>
          <p:cNvSpPr/>
          <p:nvPr/>
        </p:nvSpPr>
        <p:spPr>
          <a:xfrm>
            <a:off x="731520" y="3224997"/>
            <a:ext cx="10728930" cy="1319754"/>
          </a:xfrm>
          <a:prstGeom prst="roundRect">
            <a:avLst>
              <a:gd name="adj" fmla="val 6929"/>
            </a:avLst>
          </a:prstGeom>
          <a:solidFill>
            <a:srgbClr val="132420"/>
          </a:solidFill>
          <a:ln w="7620">
            <a:solidFill>
              <a:srgbClr val="1D1E21"/>
            </a:solidFill>
            <a:prstDash val="solid"/>
          </a:ln>
        </p:spPr>
      </p:sp>
      <p:sp>
        <p:nvSpPr>
          <p:cNvPr id="14" name="Shape 12"/>
          <p:cNvSpPr/>
          <p:nvPr/>
        </p:nvSpPr>
        <p:spPr>
          <a:xfrm>
            <a:off x="731520" y="3266145"/>
            <a:ext cx="15270" cy="1237458"/>
          </a:xfrm>
          <a:prstGeom prst="rect">
            <a:avLst/>
          </a:prstGeom>
          <a:solidFill>
            <a:srgbClr val="62DFB0"/>
          </a:solidFill>
          <a:ln/>
        </p:spPr>
      </p:sp>
      <p:sp>
        <p:nvSpPr>
          <p:cNvPr id="15" name="Text 13"/>
          <p:cNvSpPr txBox="1"/>
          <p:nvPr/>
        </p:nvSpPr>
        <p:spPr>
          <a:xfrm>
            <a:off x="914400" y="3377428"/>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YANG HARUS ANDA PERHATIKAN</a:t>
            </a:r>
            <a:endParaRPr lang="en-US" sz="840" dirty="0"/>
          </a:p>
        </p:txBody>
      </p:sp>
      <p:sp>
        <p:nvSpPr>
          <p:cNvPr id="16" name="Shape 14"/>
          <p:cNvSpPr/>
          <p:nvPr/>
        </p:nvSpPr>
        <p:spPr>
          <a:xfrm>
            <a:off x="914400" y="3687958"/>
            <a:ext cx="106710" cy="106710"/>
          </a:xfrm>
          <a:prstGeom prst="roundRect">
            <a:avLst>
              <a:gd name="adj" fmla="val 21423"/>
            </a:avLst>
          </a:prstGeom>
          <a:ln w="11430">
            <a:solidFill>
              <a:srgbClr val="62DFB0"/>
            </a:solidFill>
            <a:prstDash val="solid"/>
          </a:ln>
        </p:spPr>
      </p:sp>
      <p:sp>
        <p:nvSpPr>
          <p:cNvPr id="17" name="Text 15"/>
          <p:cNvSpPr txBox="1"/>
          <p:nvPr/>
        </p:nvSpPr>
        <p:spPr>
          <a:xfrm>
            <a:off x="1112550" y="362815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Apakah ada URL di jawaban kedua</a:t>
            </a:r>
            <a:endParaRPr lang="en-US" sz="1080" dirty="0"/>
          </a:p>
        </p:txBody>
      </p:sp>
      <p:sp>
        <p:nvSpPr>
          <p:cNvPr id="18" name="Shape 16"/>
          <p:cNvSpPr/>
          <p:nvPr/>
        </p:nvSpPr>
        <p:spPr>
          <a:xfrm>
            <a:off x="914400" y="3970599"/>
            <a:ext cx="106710" cy="106710"/>
          </a:xfrm>
          <a:prstGeom prst="roundRect">
            <a:avLst>
              <a:gd name="adj" fmla="val 21423"/>
            </a:avLst>
          </a:prstGeom>
          <a:ln w="11430">
            <a:solidFill>
              <a:srgbClr val="62DFB0"/>
            </a:solidFill>
            <a:prstDash val="solid"/>
          </a:ln>
        </p:spPr>
      </p:sp>
      <p:sp>
        <p:nvSpPr>
          <p:cNvPr id="19" name="Text 17"/>
          <p:cNvSpPr txBox="1"/>
          <p:nvPr/>
        </p:nvSpPr>
        <p:spPr>
          <a:xfrm>
            <a:off x="1112550" y="3910797"/>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Berapa lama selisih waktunya</a:t>
            </a:r>
            <a:endParaRPr lang="en-US" sz="1080" dirty="0"/>
          </a:p>
        </p:txBody>
      </p:sp>
      <p:sp>
        <p:nvSpPr>
          <p:cNvPr id="20" name="Shape 18"/>
          <p:cNvSpPr/>
          <p:nvPr/>
        </p:nvSpPr>
        <p:spPr>
          <a:xfrm>
            <a:off x="914400" y="4253332"/>
            <a:ext cx="106710" cy="106710"/>
          </a:xfrm>
          <a:prstGeom prst="roundRect">
            <a:avLst>
              <a:gd name="adj" fmla="val 21423"/>
            </a:avLst>
          </a:prstGeom>
          <a:ln w="11430">
            <a:solidFill>
              <a:srgbClr val="62DFB0"/>
            </a:solidFill>
            <a:prstDash val="solid"/>
          </a:ln>
        </p:spPr>
      </p:sp>
      <p:sp>
        <p:nvSpPr>
          <p:cNvPr id="21" name="Text 19"/>
          <p:cNvSpPr txBox="1"/>
          <p:nvPr/>
        </p:nvSpPr>
        <p:spPr>
          <a:xfrm>
            <a:off x="1112550" y="419353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Apakah isinya berbeda — dan mana yang benar</a:t>
            </a:r>
            <a:endParaRPr lang="en-US" sz="1080" dirty="0"/>
          </a:p>
        </p:txBody>
      </p:sp>
      <p:sp>
        <p:nvSpPr>
          <p:cNvPr id="22" name="Text 20"/>
          <p:cNvSpPr txBox="1"/>
          <p:nvPr/>
        </p:nvSpPr>
        <p:spPr>
          <a:xfrm>
            <a:off x="731520" y="4788621"/>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Pilih topik yang Anda tahu jawabannya dan yang berubah belakangan ini. </a:t>
            </a:r>
            <a:br/>
            <a:r>
              <a:rPr lang="en-US" sz="1320" dirty="0">
                <a:solidFill>
                  <a:srgbClr val="7B8494"/>
                </a:solidFill>
                <a:latin typeface="Arial" pitchFamily="34" charset="0"/>
                <a:ea typeface="Arial" pitchFamily="34" charset="-122"/>
                <a:cs typeface="Arial" pitchFamily="34" charset="-120"/>
              </a:rPr>
              <a:t>Topik yang stabil membuat kedua jawaban terlihat sama dan pelajarannya </a:t>
            </a:r>
            <a:br/>
            <a:r>
              <a:rPr lang="en-US" sz="1320" dirty="0">
                <a:solidFill>
                  <a:srgbClr val="7B8494"/>
                </a:solidFill>
                <a:latin typeface="Arial" pitchFamily="34" charset="0"/>
                <a:ea typeface="Arial" pitchFamily="34" charset="-122"/>
                <a:cs typeface="Arial" pitchFamily="34" charset="-120"/>
              </a:rPr>
              <a:t>hilang.</a:t>
            </a:r>
            <a:endParaRPr lang="en-US" sz="132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30 / 61 · DETAIL</a:t>
            </a:r>
            <a:endParaRPr lang="en-US" sz="78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643463" y="1574322"/>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Checkpoint #3</a:t>
            </a:r>
            <a:endParaRPr lang="en-US" sz="960" dirty="0"/>
          </a:p>
        </p:txBody>
      </p:sp>
      <p:sp>
        <p:nvSpPr>
          <p:cNvPr id="3" name="Text 1"/>
          <p:cNvSpPr txBox="1"/>
          <p:nvPr/>
        </p:nvSpPr>
        <p:spPr>
          <a:xfrm>
            <a:off x="2214402" y="2000982"/>
            <a:ext cx="7763256" cy="1414302"/>
          </a:xfrm>
          <a:prstGeom prst="rect">
            <a:avLst/>
          </a:prstGeom>
          <a:noFill/>
          <a:ln/>
        </p:spPr>
        <p:txBody>
          <a:bodyPr wrap="square" lIns="0" tIns="0" rIns="0" bIns="0" rtlCol="0" anchor="t"/>
          <a:lstStyle/>
          <a:p>
            <a:pPr algn="ctr"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Hermes bisa mengakses</a:t>
            </a:r>
            <a:br/>
            <a:r>
              <a:rPr lang="en-US" sz="4800" b="1" spc="-96" kern="0" dirty="0">
                <a:solidFill>
                  <a:srgbClr val="F4F6FA"/>
                </a:solidFill>
                <a:latin typeface="Arial" pitchFamily="34" charset="0"/>
                <a:ea typeface="Arial" pitchFamily="34" charset="-122"/>
                <a:cs typeface="Arial" pitchFamily="34" charset="-120"/>
              </a:rPr>
              <a:t>web</a:t>
            </a:r>
            <a:endParaRPr lang="en-US" sz="4800" dirty="0"/>
          </a:p>
        </p:txBody>
      </p:sp>
      <p:sp>
        <p:nvSpPr>
          <p:cNvPr id="4" name="Shape 2"/>
          <p:cNvSpPr/>
          <p:nvPr/>
        </p:nvSpPr>
        <p:spPr>
          <a:xfrm>
            <a:off x="731520" y="3537174"/>
            <a:ext cx="10728930" cy="1319754"/>
          </a:xfrm>
          <a:prstGeom prst="roundRect">
            <a:avLst>
              <a:gd name="adj" fmla="val 6929"/>
            </a:avLst>
          </a:prstGeom>
          <a:solidFill>
            <a:srgbClr val="132420"/>
          </a:solidFill>
          <a:ln w="7620">
            <a:solidFill>
              <a:srgbClr val="1D1E21"/>
            </a:solidFill>
            <a:prstDash val="solid"/>
          </a:ln>
        </p:spPr>
      </p:sp>
      <p:sp>
        <p:nvSpPr>
          <p:cNvPr id="5" name="Shape 3"/>
          <p:cNvSpPr/>
          <p:nvPr/>
        </p:nvSpPr>
        <p:spPr>
          <a:xfrm>
            <a:off x="731520" y="3578322"/>
            <a:ext cx="15270" cy="1237458"/>
          </a:xfrm>
          <a:prstGeom prst="rect">
            <a:avLst/>
          </a:prstGeom>
          <a:solidFill>
            <a:srgbClr val="62DFB0"/>
          </a:solidFill>
          <a:ln/>
        </p:spPr>
      </p:sp>
      <p:sp>
        <p:nvSpPr>
          <p:cNvPr id="6" name="Text 4"/>
          <p:cNvSpPr txBox="1"/>
          <p:nvPr/>
        </p:nvSpPr>
        <p:spPr>
          <a:xfrm>
            <a:off x="914400" y="3689604"/>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KRITERIA LULUS</a:t>
            </a:r>
            <a:endParaRPr lang="en-US" sz="840" dirty="0"/>
          </a:p>
        </p:txBody>
      </p:sp>
      <p:sp>
        <p:nvSpPr>
          <p:cNvPr id="7" name="Shape 5"/>
          <p:cNvSpPr/>
          <p:nvPr/>
        </p:nvSpPr>
        <p:spPr>
          <a:xfrm>
            <a:off x="914400" y="4000134"/>
            <a:ext cx="106710" cy="106710"/>
          </a:xfrm>
          <a:prstGeom prst="roundRect">
            <a:avLst>
              <a:gd name="adj" fmla="val 21423"/>
            </a:avLst>
          </a:prstGeom>
          <a:ln w="11430">
            <a:solidFill>
              <a:srgbClr val="62DFB0"/>
            </a:solidFill>
            <a:prstDash val="solid"/>
          </a:ln>
        </p:spPr>
      </p:sp>
      <p:sp>
        <p:nvSpPr>
          <p:cNvPr id="8" name="Text 6"/>
          <p:cNvSpPr txBox="1"/>
          <p:nvPr/>
        </p:nvSpPr>
        <p:spPr>
          <a:xfrm>
            <a:off x="1112550" y="394033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Web terkonfigurasi</a:t>
            </a:r>
            <a:endParaRPr lang="en-US" sz="1080" dirty="0"/>
          </a:p>
        </p:txBody>
      </p:sp>
      <p:sp>
        <p:nvSpPr>
          <p:cNvPr id="9" name="Shape 7"/>
          <p:cNvSpPr/>
          <p:nvPr/>
        </p:nvSpPr>
        <p:spPr>
          <a:xfrm>
            <a:off x="914400" y="4282867"/>
            <a:ext cx="106710" cy="106710"/>
          </a:xfrm>
          <a:prstGeom prst="roundRect">
            <a:avLst>
              <a:gd name="adj" fmla="val 21423"/>
            </a:avLst>
          </a:prstGeom>
          <a:ln w="11430">
            <a:solidFill>
              <a:srgbClr val="62DFB0"/>
            </a:solidFill>
            <a:prstDash val="solid"/>
          </a:ln>
        </p:spPr>
      </p:sp>
      <p:sp>
        <p:nvSpPr>
          <p:cNvPr id="10" name="Text 8"/>
          <p:cNvSpPr txBox="1"/>
          <p:nvPr/>
        </p:nvSpPr>
        <p:spPr>
          <a:xfrm>
            <a:off x="1112550" y="422297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Search jalan</a:t>
            </a:r>
            <a:endParaRPr lang="en-US" sz="1080" dirty="0"/>
          </a:p>
        </p:txBody>
      </p:sp>
      <p:sp>
        <p:nvSpPr>
          <p:cNvPr id="11" name="Shape 9"/>
          <p:cNvSpPr/>
          <p:nvPr/>
        </p:nvSpPr>
        <p:spPr>
          <a:xfrm>
            <a:off x="914400" y="4565508"/>
            <a:ext cx="106710" cy="106710"/>
          </a:xfrm>
          <a:prstGeom prst="roundRect">
            <a:avLst>
              <a:gd name="adj" fmla="val 21423"/>
            </a:avLst>
          </a:prstGeom>
          <a:ln w="11430">
            <a:solidFill>
              <a:srgbClr val="62DFB0"/>
            </a:solidFill>
            <a:prstDash val="solid"/>
          </a:ln>
        </p:spPr>
      </p:sp>
      <p:sp>
        <p:nvSpPr>
          <p:cNvPr id="12" name="Text 10"/>
          <p:cNvSpPr txBox="1"/>
          <p:nvPr/>
        </p:nvSpPr>
        <p:spPr>
          <a:xfrm>
            <a:off x="1112550" y="450570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Sumber dikembalikan</a:t>
            </a:r>
            <a:endParaRPr lang="en-US" sz="1080" dirty="0"/>
          </a:p>
        </p:txBody>
      </p:sp>
      <p:sp>
        <p:nvSpPr>
          <p:cNvPr id="13" name="Text 11"/>
          <p:cNvSpPr txBox="1"/>
          <p:nvPr/>
        </p:nvSpPr>
        <p:spPr>
          <a:xfrm>
            <a:off x="643463" y="5100798"/>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Jawaban tanpa URL tidak lulus — itu selisih antara mengingat dan mencari.</a:t>
            </a:r>
            <a:endParaRPr lang="en-US" sz="96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31 / 61</a:t>
            </a:r>
            <a:endParaRPr lang="en-US" sz="78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31</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Verifikasi Checkpoint #3</a:t>
            </a:r>
            <a:endParaRPr lang="en-US" sz="2592" dirty="0"/>
          </a:p>
        </p:txBody>
      </p:sp>
      <p:sp>
        <p:nvSpPr>
          <p:cNvPr id="5" name="Shape 3"/>
          <p:cNvSpPr/>
          <p:nvPr/>
        </p:nvSpPr>
        <p:spPr>
          <a:xfrm>
            <a:off x="731520" y="1577614"/>
            <a:ext cx="10728930" cy="672084"/>
          </a:xfrm>
          <a:prstGeom prst="roundRect">
            <a:avLst>
              <a:gd name="adj" fmla="val 1360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87343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dalam VPS</a:t>
            </a:r>
            <a:endParaRPr lang="en-US" sz="780" dirty="0"/>
          </a:p>
        </p:txBody>
      </p:sp>
      <p:sp>
        <p:nvSpPr>
          <p:cNvPr id="10" name="Shape 8"/>
          <p:cNvSpPr/>
          <p:nvPr/>
        </p:nvSpPr>
        <p:spPr>
          <a:xfrm>
            <a:off x="1685696" y="1645737"/>
            <a:ext cx="383408" cy="139446"/>
          </a:xfrm>
          <a:prstGeom prst="roundRect">
            <a:avLst>
              <a:gd name="adj" fmla="val 50033"/>
            </a:avLst>
          </a:prstGeom>
          <a:solidFill>
            <a:srgbClr val="181D2D"/>
          </a:solidFill>
          <a:ln/>
        </p:spPr>
      </p:sp>
      <p:sp>
        <p:nvSpPr>
          <p:cNvPr id="11" name="Text 9"/>
          <p:cNvSpPr txBox="1"/>
          <p:nvPr/>
        </p:nvSpPr>
        <p:spPr>
          <a:xfrm>
            <a:off x="1675181"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--toolsets web -q "Cari berita terbaru soal &lt;X&gt; dan sebutkan URL sumbernya"</a:t>
            </a:r>
            <a:endParaRPr lang="en-US" sz="900" dirty="0"/>
          </a:p>
        </p:txBody>
      </p:sp>
      <p:sp>
        <p:nvSpPr>
          <p:cNvPr id="13" name="Text 11"/>
          <p:cNvSpPr txBox="1"/>
          <p:nvPr/>
        </p:nvSpPr>
        <p:spPr>
          <a:xfrm>
            <a:off x="731520" y="2493477"/>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Yang dinilai satu hal: sumber dikembalikan. Jawaban bagus tanpa URL tetap </a:t>
            </a:r>
            <a:br/>
            <a:r>
              <a:rPr lang="en-US" sz="1320" dirty="0">
                <a:solidFill>
                  <a:srgbClr val="7B8494"/>
                </a:solidFill>
                <a:latin typeface="Arial" pitchFamily="34" charset="0"/>
                <a:ea typeface="Arial" pitchFamily="34" charset="-122"/>
                <a:cs typeface="Arial" pitchFamily="34" charset="-120"/>
              </a:rPr>
              <a:t>tidak lulus checkpoint ini.</a:t>
            </a:r>
            <a:endParaRPr lang="en-US" sz="132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31 / 61 · DETAIL</a:t>
            </a:r>
            <a:endParaRPr lang="en-US" sz="78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Shape 0"/>
          <p:cNvSpPr/>
          <p:nvPr/>
        </p:nvSpPr>
        <p:spPr>
          <a:xfrm>
            <a:off x="731520" y="1478676"/>
            <a:ext cx="198150" cy="0"/>
          </a:xfrm>
          <a:prstGeom prst="line">
            <a:avLst/>
          </a:prstGeom>
          <a:noFill/>
          <a:ln w="7620">
            <a:solidFill>
              <a:srgbClr val="323C5E"/>
            </a:solidFill>
            <a:prstDash val="solid"/>
          </a:ln>
        </p:spPr>
      </p:sp>
      <p:sp>
        <p:nvSpPr>
          <p:cNvPr id="3" name="Text 1"/>
          <p:cNvSpPr txBox="1"/>
          <p:nvPr/>
        </p:nvSpPr>
        <p:spPr>
          <a:xfrm>
            <a:off x="1021110" y="140781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06 · PROFILE</a:t>
            </a:r>
            <a:endParaRPr lang="en-US" sz="900" dirty="0"/>
          </a:p>
        </p:txBody>
      </p:sp>
      <p:sp>
        <p:nvSpPr>
          <p:cNvPr id="4" name="Text 2"/>
          <p:cNvSpPr txBox="1"/>
          <p:nvPr/>
        </p:nvSpPr>
        <p:spPr>
          <a:xfrm>
            <a:off x="731520" y="1800271"/>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Mission 04 — Create Your First Profile</a:t>
            </a:r>
            <a:endParaRPr lang="en-US" sz="960" dirty="0"/>
          </a:p>
        </p:txBody>
      </p:sp>
      <p:sp>
        <p:nvSpPr>
          <p:cNvPr id="5" name="Text 3"/>
          <p:cNvSpPr txBox="1"/>
          <p:nvPr/>
        </p:nvSpPr>
        <p:spPr>
          <a:xfrm>
            <a:off x="731520" y="2226930"/>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One Hermes, multiple </a:t>
            </a:r>
            <a:br/>
            <a:r>
              <a:rPr lang="en-US" sz="4800" b="1" spc="-96" kern="0" dirty="0">
                <a:solidFill>
                  <a:srgbClr val="F4F6FA"/>
                </a:solidFill>
                <a:latin typeface="Arial" pitchFamily="34" charset="0"/>
                <a:ea typeface="Arial" pitchFamily="34" charset="-122"/>
                <a:cs typeface="Arial" pitchFamily="34" charset="-120"/>
              </a:rPr>
              <a:t>roles.</a:t>
            </a:r>
            <a:endParaRPr lang="en-US" sz="4800" dirty="0"/>
          </a:p>
        </p:txBody>
      </p:sp>
      <p:sp>
        <p:nvSpPr>
          <p:cNvPr id="6" name="Text 4"/>
          <p:cNvSpPr txBox="1"/>
          <p:nvPr/>
        </p:nvSpPr>
        <p:spPr>
          <a:xfrm>
            <a:off x="731520" y="3763122"/>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Developer</a:t>
            </a:r>
            <a:endParaRPr lang="en-US" sz="1320" dirty="0"/>
          </a:p>
        </p:txBody>
      </p:sp>
      <p:sp>
        <p:nvSpPr>
          <p:cNvPr id="7" name="Shape 5"/>
          <p:cNvSpPr/>
          <p:nvPr/>
        </p:nvSpPr>
        <p:spPr>
          <a:xfrm>
            <a:off x="731520" y="4064142"/>
            <a:ext cx="620420" cy="230154"/>
          </a:xfrm>
          <a:prstGeom prst="roundRect">
            <a:avLst>
              <a:gd name="adj" fmla="val 49980"/>
            </a:avLst>
          </a:prstGeom>
          <a:solidFill>
            <a:srgbClr val="0E0F12"/>
          </a:solidFill>
          <a:ln w="7620">
            <a:solidFill>
              <a:srgbClr val="1D1E21"/>
            </a:solidFill>
            <a:prstDash val="solid"/>
          </a:ln>
        </p:spPr>
      </p:sp>
      <p:sp>
        <p:nvSpPr>
          <p:cNvPr id="8" name="Text 6"/>
          <p:cNvSpPr txBox="1"/>
          <p:nvPr/>
        </p:nvSpPr>
        <p:spPr>
          <a:xfrm>
            <a:off x="719267" y="4109862"/>
            <a:ext cx="64501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coding</a:t>
            </a:r>
            <a:endParaRPr lang="en-US" sz="840" dirty="0"/>
          </a:p>
        </p:txBody>
      </p:sp>
      <p:sp>
        <p:nvSpPr>
          <p:cNvPr id="9" name="Shape 7"/>
          <p:cNvSpPr/>
          <p:nvPr/>
        </p:nvSpPr>
        <p:spPr>
          <a:xfrm>
            <a:off x="1412931" y="4064142"/>
            <a:ext cx="891814" cy="230154"/>
          </a:xfrm>
          <a:prstGeom prst="roundRect">
            <a:avLst>
              <a:gd name="adj" fmla="val 49980"/>
            </a:avLst>
          </a:prstGeom>
          <a:solidFill>
            <a:srgbClr val="0E0F12"/>
          </a:solidFill>
          <a:ln w="7620">
            <a:solidFill>
              <a:srgbClr val="1D1E21"/>
            </a:solidFill>
            <a:prstDash val="solid"/>
          </a:ln>
        </p:spPr>
      </p:sp>
      <p:sp>
        <p:nvSpPr>
          <p:cNvPr id="10" name="Text 8"/>
          <p:cNvSpPr txBox="1"/>
          <p:nvPr/>
        </p:nvSpPr>
        <p:spPr>
          <a:xfrm>
            <a:off x="1398666" y="4109862"/>
            <a:ext cx="92043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repository</a:t>
            </a:r>
            <a:endParaRPr lang="en-US" sz="840" dirty="0"/>
          </a:p>
        </p:txBody>
      </p:sp>
      <p:sp>
        <p:nvSpPr>
          <p:cNvPr id="11" name="Shape 9"/>
          <p:cNvSpPr/>
          <p:nvPr/>
        </p:nvSpPr>
        <p:spPr>
          <a:xfrm>
            <a:off x="2365736" y="4064142"/>
            <a:ext cx="688269" cy="230154"/>
          </a:xfrm>
          <a:prstGeom prst="roundRect">
            <a:avLst>
              <a:gd name="adj" fmla="val 49980"/>
            </a:avLst>
          </a:prstGeom>
          <a:solidFill>
            <a:srgbClr val="0E0F12"/>
          </a:solidFill>
          <a:ln w="7620">
            <a:solidFill>
              <a:srgbClr val="1D1E21"/>
            </a:solidFill>
            <a:prstDash val="solid"/>
          </a:ln>
        </p:spPr>
      </p:sp>
      <p:sp>
        <p:nvSpPr>
          <p:cNvPr id="12" name="Text 10"/>
          <p:cNvSpPr txBox="1"/>
          <p:nvPr/>
        </p:nvSpPr>
        <p:spPr>
          <a:xfrm>
            <a:off x="2352934" y="4109862"/>
            <a:ext cx="71387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testing</a:t>
            </a:r>
            <a:endParaRPr lang="en-US" sz="840" dirty="0"/>
          </a:p>
        </p:txBody>
      </p:sp>
      <p:sp>
        <p:nvSpPr>
          <p:cNvPr id="13" name="Shape 11"/>
          <p:cNvSpPr/>
          <p:nvPr/>
        </p:nvSpPr>
        <p:spPr>
          <a:xfrm>
            <a:off x="3114995" y="4064142"/>
            <a:ext cx="416875" cy="230154"/>
          </a:xfrm>
          <a:prstGeom prst="roundRect">
            <a:avLst>
              <a:gd name="adj" fmla="val 49980"/>
            </a:avLst>
          </a:prstGeom>
          <a:solidFill>
            <a:srgbClr val="0E0F12"/>
          </a:solidFill>
          <a:ln w="7620">
            <a:solidFill>
              <a:srgbClr val="1D1E21"/>
            </a:solidFill>
            <a:prstDash val="solid"/>
          </a:ln>
        </p:spPr>
      </p:sp>
      <p:sp>
        <p:nvSpPr>
          <p:cNvPr id="14" name="Text 12"/>
          <p:cNvSpPr txBox="1"/>
          <p:nvPr/>
        </p:nvSpPr>
        <p:spPr>
          <a:xfrm>
            <a:off x="3104205" y="4109862"/>
            <a:ext cx="438363"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git</a:t>
            </a:r>
            <a:endParaRPr lang="en-US" sz="840" dirty="0"/>
          </a:p>
        </p:txBody>
      </p:sp>
      <p:sp>
        <p:nvSpPr>
          <p:cNvPr id="15" name="Text 13"/>
          <p:cNvSpPr txBox="1"/>
          <p:nvPr/>
        </p:nvSpPr>
        <p:spPr>
          <a:xfrm>
            <a:off x="6278910" y="3763122"/>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Researcher</a:t>
            </a:r>
            <a:endParaRPr lang="en-US" sz="1320" dirty="0"/>
          </a:p>
        </p:txBody>
      </p:sp>
      <p:sp>
        <p:nvSpPr>
          <p:cNvPr id="16" name="Shape 14"/>
          <p:cNvSpPr/>
          <p:nvPr/>
        </p:nvSpPr>
        <p:spPr>
          <a:xfrm>
            <a:off x="6278910" y="4064142"/>
            <a:ext cx="1027511" cy="230154"/>
          </a:xfrm>
          <a:prstGeom prst="roundRect">
            <a:avLst>
              <a:gd name="adj" fmla="val 49980"/>
            </a:avLst>
          </a:prstGeom>
          <a:solidFill>
            <a:srgbClr val="0E0F12"/>
          </a:solidFill>
          <a:ln w="7620">
            <a:solidFill>
              <a:srgbClr val="1D1E21"/>
            </a:solidFill>
            <a:prstDash val="solid"/>
          </a:ln>
        </p:spPr>
      </p:sp>
      <p:sp>
        <p:nvSpPr>
          <p:cNvPr id="17" name="Text 15"/>
          <p:cNvSpPr txBox="1"/>
          <p:nvPr/>
        </p:nvSpPr>
        <p:spPr>
          <a:xfrm>
            <a:off x="6263549" y="4109862"/>
            <a:ext cx="105823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web research</a:t>
            </a:r>
            <a:endParaRPr lang="en-US" sz="840" dirty="0"/>
          </a:p>
        </p:txBody>
      </p:sp>
      <p:sp>
        <p:nvSpPr>
          <p:cNvPr id="18" name="Shape 16"/>
          <p:cNvSpPr/>
          <p:nvPr/>
        </p:nvSpPr>
        <p:spPr>
          <a:xfrm>
            <a:off x="7367412" y="4064142"/>
            <a:ext cx="1027511" cy="230154"/>
          </a:xfrm>
          <a:prstGeom prst="roundRect">
            <a:avLst>
              <a:gd name="adj" fmla="val 49980"/>
            </a:avLst>
          </a:prstGeom>
          <a:solidFill>
            <a:srgbClr val="0E0F12"/>
          </a:solidFill>
          <a:ln w="7620">
            <a:solidFill>
              <a:srgbClr val="1D1E21"/>
            </a:solidFill>
            <a:prstDash val="solid"/>
          </a:ln>
        </p:spPr>
      </p:sp>
      <p:sp>
        <p:nvSpPr>
          <p:cNvPr id="19" name="Text 17"/>
          <p:cNvSpPr txBox="1"/>
          <p:nvPr/>
        </p:nvSpPr>
        <p:spPr>
          <a:xfrm>
            <a:off x="7352050" y="4109862"/>
            <a:ext cx="105823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perbandingan</a:t>
            </a:r>
            <a:endParaRPr lang="en-US" sz="840" dirty="0"/>
          </a:p>
        </p:txBody>
      </p:sp>
      <p:sp>
        <p:nvSpPr>
          <p:cNvPr id="20" name="Shape 18"/>
          <p:cNvSpPr/>
          <p:nvPr/>
        </p:nvSpPr>
        <p:spPr>
          <a:xfrm>
            <a:off x="8455914" y="4064142"/>
            <a:ext cx="1366754" cy="230154"/>
          </a:xfrm>
          <a:prstGeom prst="roundRect">
            <a:avLst>
              <a:gd name="adj" fmla="val 49980"/>
            </a:avLst>
          </a:prstGeom>
          <a:solidFill>
            <a:srgbClr val="0E0F12"/>
          </a:solidFill>
          <a:ln w="7620">
            <a:solidFill>
              <a:srgbClr val="1D1E21"/>
            </a:solidFill>
            <a:prstDash val="solid"/>
          </a:ln>
        </p:spPr>
      </p:sp>
      <p:sp>
        <p:nvSpPr>
          <p:cNvPr id="21" name="Text 19"/>
          <p:cNvSpPr txBox="1"/>
          <p:nvPr/>
        </p:nvSpPr>
        <p:spPr>
          <a:xfrm>
            <a:off x="8437992" y="4109862"/>
            <a:ext cx="1402507"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verifikasi sumber</a:t>
            </a:r>
            <a:endParaRPr lang="en-US" sz="840" dirty="0"/>
          </a:p>
        </p:txBody>
      </p:sp>
      <p:sp>
        <p:nvSpPr>
          <p:cNvPr id="22" name="Shape 20"/>
          <p:cNvSpPr/>
          <p:nvPr/>
        </p:nvSpPr>
        <p:spPr>
          <a:xfrm>
            <a:off x="9883658" y="4064142"/>
            <a:ext cx="688269" cy="230154"/>
          </a:xfrm>
          <a:prstGeom prst="roundRect">
            <a:avLst>
              <a:gd name="adj" fmla="val 49980"/>
            </a:avLst>
          </a:prstGeom>
          <a:solidFill>
            <a:srgbClr val="0E0F12"/>
          </a:solidFill>
          <a:ln w="7620">
            <a:solidFill>
              <a:srgbClr val="1D1E21"/>
            </a:solidFill>
            <a:prstDash val="solid"/>
          </a:ln>
        </p:spPr>
      </p:sp>
      <p:sp>
        <p:nvSpPr>
          <p:cNvPr id="23" name="Text 21"/>
          <p:cNvSpPr txBox="1"/>
          <p:nvPr/>
        </p:nvSpPr>
        <p:spPr>
          <a:xfrm>
            <a:off x="9870857" y="4109862"/>
            <a:ext cx="71387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summary</a:t>
            </a:r>
            <a:endParaRPr lang="en-US" sz="840" dirty="0"/>
          </a:p>
        </p:txBody>
      </p:sp>
      <p:sp>
        <p:nvSpPr>
          <p:cNvPr id="24" name="Text 22"/>
          <p:cNvSpPr txBox="1"/>
          <p:nvPr/>
        </p:nvSpPr>
        <p:spPr>
          <a:xfrm>
            <a:off x="731520" y="4492356"/>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DevOps</a:t>
            </a:r>
            <a:endParaRPr lang="en-US" sz="1320" dirty="0"/>
          </a:p>
        </p:txBody>
      </p:sp>
      <p:sp>
        <p:nvSpPr>
          <p:cNvPr id="25" name="Shape 23"/>
          <p:cNvSpPr/>
          <p:nvPr/>
        </p:nvSpPr>
        <p:spPr>
          <a:xfrm>
            <a:off x="731520" y="4793376"/>
            <a:ext cx="620420" cy="230154"/>
          </a:xfrm>
          <a:prstGeom prst="roundRect">
            <a:avLst>
              <a:gd name="adj" fmla="val 49980"/>
            </a:avLst>
          </a:prstGeom>
          <a:solidFill>
            <a:srgbClr val="0E0F12"/>
          </a:solidFill>
          <a:ln w="7620">
            <a:solidFill>
              <a:srgbClr val="1D1E21"/>
            </a:solidFill>
            <a:prstDash val="solid"/>
          </a:ln>
        </p:spPr>
      </p:sp>
      <p:sp>
        <p:nvSpPr>
          <p:cNvPr id="26" name="Text 24"/>
          <p:cNvSpPr txBox="1"/>
          <p:nvPr/>
        </p:nvSpPr>
        <p:spPr>
          <a:xfrm>
            <a:off x="719267" y="4839096"/>
            <a:ext cx="64501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server</a:t>
            </a:r>
            <a:endParaRPr lang="en-US" sz="840" dirty="0"/>
          </a:p>
        </p:txBody>
      </p:sp>
      <p:sp>
        <p:nvSpPr>
          <p:cNvPr id="27" name="Shape 25"/>
          <p:cNvSpPr/>
          <p:nvPr/>
        </p:nvSpPr>
        <p:spPr>
          <a:xfrm>
            <a:off x="1412931" y="4793376"/>
            <a:ext cx="620420" cy="230154"/>
          </a:xfrm>
          <a:prstGeom prst="roundRect">
            <a:avLst>
              <a:gd name="adj" fmla="val 49980"/>
            </a:avLst>
          </a:prstGeom>
          <a:solidFill>
            <a:srgbClr val="0E0F12"/>
          </a:solidFill>
          <a:ln w="7620">
            <a:solidFill>
              <a:srgbClr val="1D1E21"/>
            </a:solidFill>
            <a:prstDash val="solid"/>
          </a:ln>
        </p:spPr>
      </p:sp>
      <p:sp>
        <p:nvSpPr>
          <p:cNvPr id="28" name="Text 26"/>
          <p:cNvSpPr txBox="1"/>
          <p:nvPr/>
        </p:nvSpPr>
        <p:spPr>
          <a:xfrm>
            <a:off x="1400678" y="4839096"/>
            <a:ext cx="64501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docker</a:t>
            </a:r>
            <a:endParaRPr lang="en-US" sz="840" dirty="0"/>
          </a:p>
        </p:txBody>
      </p:sp>
      <p:sp>
        <p:nvSpPr>
          <p:cNvPr id="29" name="Shape 27"/>
          <p:cNvSpPr/>
          <p:nvPr/>
        </p:nvSpPr>
        <p:spPr>
          <a:xfrm>
            <a:off x="2094342" y="4793376"/>
            <a:ext cx="891814" cy="230154"/>
          </a:xfrm>
          <a:prstGeom prst="roundRect">
            <a:avLst>
              <a:gd name="adj" fmla="val 49980"/>
            </a:avLst>
          </a:prstGeom>
          <a:solidFill>
            <a:srgbClr val="0E0F12"/>
          </a:solidFill>
          <a:ln w="7620">
            <a:solidFill>
              <a:srgbClr val="1D1E21"/>
            </a:solidFill>
            <a:prstDash val="solid"/>
          </a:ln>
        </p:spPr>
      </p:sp>
      <p:sp>
        <p:nvSpPr>
          <p:cNvPr id="30" name="Text 28"/>
          <p:cNvSpPr txBox="1"/>
          <p:nvPr/>
        </p:nvSpPr>
        <p:spPr>
          <a:xfrm>
            <a:off x="2080077" y="4839096"/>
            <a:ext cx="92043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monitoring</a:t>
            </a:r>
            <a:endParaRPr lang="en-US" sz="840" dirty="0"/>
          </a:p>
        </p:txBody>
      </p:sp>
      <p:sp>
        <p:nvSpPr>
          <p:cNvPr id="31" name="Shape 29"/>
          <p:cNvSpPr/>
          <p:nvPr/>
        </p:nvSpPr>
        <p:spPr>
          <a:xfrm>
            <a:off x="3047147" y="4793376"/>
            <a:ext cx="1163208" cy="230154"/>
          </a:xfrm>
          <a:prstGeom prst="roundRect">
            <a:avLst>
              <a:gd name="adj" fmla="val 49980"/>
            </a:avLst>
          </a:prstGeom>
          <a:solidFill>
            <a:srgbClr val="0E0F12"/>
          </a:solidFill>
          <a:ln w="7620">
            <a:solidFill>
              <a:srgbClr val="1D1E21"/>
            </a:solidFill>
            <a:prstDash val="solid"/>
          </a:ln>
        </p:spPr>
      </p:sp>
      <p:sp>
        <p:nvSpPr>
          <p:cNvPr id="32" name="Text 30"/>
          <p:cNvSpPr txBox="1"/>
          <p:nvPr/>
        </p:nvSpPr>
        <p:spPr>
          <a:xfrm>
            <a:off x="3030779" y="4839096"/>
            <a:ext cx="1195944"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infrastructure</a:t>
            </a:r>
            <a:endParaRPr lang="en-US" sz="840" dirty="0"/>
          </a:p>
        </p:txBody>
      </p:sp>
      <p:sp>
        <p:nvSpPr>
          <p:cNvPr id="33" name="Text 31"/>
          <p:cNvSpPr txBox="1"/>
          <p:nvPr/>
        </p:nvSpPr>
        <p:spPr>
          <a:xfrm>
            <a:off x="731520" y="5267310"/>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Tiga peran, satu Hermes. Yang berganti bukan modelnya.</a:t>
            </a:r>
            <a:endParaRPr lang="en-US" sz="960" dirty="0"/>
          </a:p>
        </p:txBody>
      </p:sp>
      <p:sp>
        <p:nvSpPr>
          <p:cNvPr id="34" name="Text 3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32 / 61</a:t>
            </a:r>
            <a:endParaRPr lang="en-US" sz="78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Shape 0"/>
          <p:cNvSpPr/>
          <p:nvPr/>
        </p:nvSpPr>
        <p:spPr>
          <a:xfrm>
            <a:off x="731520" y="819668"/>
            <a:ext cx="180320" cy="0"/>
          </a:xfrm>
          <a:prstGeom prst="line">
            <a:avLst/>
          </a:prstGeom>
          <a:noFill/>
          <a:ln w="7620">
            <a:solidFill>
              <a:srgbClr val="323C5E"/>
            </a:solidFill>
            <a:prstDash val="solid"/>
          </a:ln>
        </p:spPr>
      </p:sp>
      <p:sp>
        <p:nvSpPr>
          <p:cNvPr id="3" name="Text 1"/>
          <p:cNvSpPr txBox="1"/>
          <p:nvPr/>
        </p:nvSpPr>
        <p:spPr>
          <a:xfrm>
            <a:off x="995050" y="755203"/>
            <a:ext cx="10637672" cy="155997"/>
          </a:xfrm>
          <a:prstGeom prst="rect">
            <a:avLst/>
          </a:prstGeom>
          <a:noFill/>
          <a:ln/>
        </p:spPr>
        <p:txBody>
          <a:bodyPr wrap="square" lIns="0" tIns="0" rIns="0" bIns="0" rtlCol="0" anchor="t"/>
          <a:lstStyle/>
          <a:p>
            <a:pPr algn="l" indent="0" marL="0">
              <a:lnSpc>
                <a:spcPts val="1065"/>
              </a:lnSpc>
              <a:buNone/>
            </a:pPr>
            <a:r>
              <a:rPr lang="en-US" sz="819" spc="147" kern="0" dirty="0">
                <a:solidFill>
                  <a:srgbClr val="7F9CFF"/>
                </a:solidFill>
                <a:latin typeface="Courier New" pitchFamily="34" charset="0"/>
                <a:ea typeface="Courier New" pitchFamily="34" charset="-122"/>
                <a:cs typeface="Courier New" pitchFamily="34" charset="-120"/>
              </a:rPr>
              <a:t>CHAPTER 06 · PROFILE</a:t>
            </a:r>
            <a:endParaRPr lang="en-US" sz="819" dirty="0"/>
          </a:p>
        </p:txBody>
      </p:sp>
      <p:sp>
        <p:nvSpPr>
          <p:cNvPr id="4" name="Text 2"/>
          <p:cNvSpPr txBox="1"/>
          <p:nvPr/>
        </p:nvSpPr>
        <p:spPr>
          <a:xfrm>
            <a:off x="731520" y="1112276"/>
            <a:ext cx="7065935" cy="1287018"/>
          </a:xfrm>
          <a:prstGeom prst="rect">
            <a:avLst/>
          </a:prstGeom>
          <a:noFill/>
          <a:ln/>
        </p:spPr>
        <p:txBody>
          <a:bodyPr wrap="square" lIns="0" tIns="0" rIns="0" bIns="0" rtlCol="0" anchor="t"/>
          <a:lstStyle/>
          <a:p>
            <a:pPr algn="l" indent="0" marL="0">
              <a:lnSpc>
                <a:spcPts val="4630"/>
              </a:lnSpc>
              <a:buNone/>
            </a:pPr>
            <a:r>
              <a:rPr lang="en-US" sz="4368" b="1" spc="-87" kern="0" dirty="0">
                <a:solidFill>
                  <a:srgbClr val="F4F6FA"/>
                </a:solidFill>
                <a:latin typeface="Arial" pitchFamily="34" charset="0"/>
                <a:ea typeface="Arial" pitchFamily="34" charset="-122"/>
                <a:cs typeface="Arial" pitchFamily="34" charset="-120"/>
              </a:rPr>
              <a:t>Profile adalah rumah yang </a:t>
            </a:r>
            <a:br/>
            <a:r>
              <a:rPr lang="en-US" sz="4368" b="1" spc="-87" kern="0" dirty="0">
                <a:solidFill>
                  <a:srgbClr val="F4F6FA"/>
                </a:solidFill>
                <a:latin typeface="Arial" pitchFamily="34" charset="0"/>
                <a:ea typeface="Arial" pitchFamily="34" charset="-122"/>
                <a:cs typeface="Arial" pitchFamily="34" charset="-120"/>
              </a:rPr>
              <a:t>terpisah.</a:t>
            </a:r>
            <a:endParaRPr lang="en-US" sz="4368" dirty="0"/>
          </a:p>
        </p:txBody>
      </p:sp>
      <p:sp>
        <p:nvSpPr>
          <p:cNvPr id="5" name="Text 3"/>
          <p:cNvSpPr txBox="1"/>
          <p:nvPr/>
        </p:nvSpPr>
        <p:spPr>
          <a:xfrm>
            <a:off x="731520" y="2510211"/>
            <a:ext cx="5488046" cy="503469"/>
          </a:xfrm>
          <a:prstGeom prst="rect">
            <a:avLst/>
          </a:prstGeom>
          <a:noFill/>
          <a:ln/>
        </p:spPr>
        <p:txBody>
          <a:bodyPr wrap="square" lIns="0" tIns="0" rIns="0" bIns="0" rtlCol="0" anchor="t"/>
          <a:lstStyle/>
          <a:p>
            <a:pPr algn="l" indent="0" marL="0">
              <a:lnSpc>
                <a:spcPts val="1862"/>
              </a:lnSpc>
              <a:buNone/>
            </a:pPr>
            <a:r>
              <a:rPr lang="en-US" sz="1201" dirty="0">
                <a:solidFill>
                  <a:srgbClr val="7B8494"/>
                </a:solidFill>
                <a:latin typeface="Arial" pitchFamily="34" charset="0"/>
                <a:ea typeface="Arial" pitchFamily="34" charset="-122"/>
                <a:cs typeface="Arial" pitchFamily="34" charset="-120"/>
              </a:rPr>
              <a:t>Bukan setting. Tiap profile punya direktori sendiri — config, secret, memory, </a:t>
            </a:r>
            <a:br/>
            <a:r>
              <a:rPr lang="en-US" sz="1201" dirty="0">
                <a:solidFill>
                  <a:srgbClr val="7B8494"/>
                </a:solidFill>
                <a:latin typeface="Arial" pitchFamily="34" charset="0"/>
                <a:ea typeface="Arial" pitchFamily="34" charset="-122"/>
                <a:cs typeface="Arial" pitchFamily="34" charset="-120"/>
              </a:rPr>
              <a:t>sesi, skill.</a:t>
            </a:r>
            <a:endParaRPr lang="en-US" sz="1201" dirty="0"/>
          </a:p>
        </p:txBody>
      </p:sp>
      <p:sp>
        <p:nvSpPr>
          <p:cNvPr id="6" name="Text 4"/>
          <p:cNvSpPr txBox="1"/>
          <p:nvPr/>
        </p:nvSpPr>
        <p:spPr>
          <a:xfrm>
            <a:off x="731520" y="3205063"/>
            <a:ext cx="10728930" cy="1187166"/>
          </a:xfrm>
          <a:prstGeom prst="rect">
            <a:avLst/>
          </a:prstGeom>
          <a:noFill/>
          <a:ln/>
        </p:spPr>
        <p:txBody>
          <a:bodyPr wrap="square" lIns="0" tIns="0" rIns="0" bIns="0" rtlCol="0" anchor="t"/>
          <a:lstStyle/>
          <a:p>
            <a:pPr indent="0" marL="0">
              <a:lnSpc>
                <a:spcPts val="1529"/>
              </a:lnSpc>
              <a:buNone/>
            </a:pPr>
            <a:r>
              <a:rPr lang="en-US" sz="874" dirty="0">
                <a:solidFill>
                  <a:srgbClr val="F4F6FA"/>
                </a:solidFill>
                <a:latin typeface="Courier New" pitchFamily="34" charset="0"/>
                <a:ea typeface="Courier New" pitchFamily="34" charset="-122"/>
                <a:cs typeface="Courier New" pitchFamily="34" charset="-120"/>
              </a:rPr>
              <a:t>~/.hermes/profiles/&lt;name&gt;/</a:t>
            </a:r>
            <a:endParaRPr lang="en-US" sz="874" dirty="0"/>
          </a:p>
          <a:p>
            <a:pPr indent="0" marL="0">
              <a:lnSpc>
                <a:spcPts val="1529"/>
              </a:lnSpc>
              <a:buNone/>
            </a:pPr>
            <a:r>
              <a:rPr lang="en-US" sz="874" dirty="0">
                <a:solidFill>
                  <a:srgbClr val="2F3032"/>
                </a:solidFill>
                <a:latin typeface="Courier New" pitchFamily="34" charset="0"/>
                <a:ea typeface="Courier New" pitchFamily="34" charset="-122"/>
                <a:cs typeface="Courier New" pitchFamily="34" charset="-120"/>
              </a:rPr>
              <a:t>├── </a:t>
            </a:r>
            <a:r>
              <a:rPr lang="en-US" sz="874" dirty="0">
                <a:solidFill>
                  <a:srgbClr val="B9C0CD"/>
                </a:solidFill>
                <a:latin typeface="Courier New" pitchFamily="34" charset="0"/>
                <a:ea typeface="Courier New" pitchFamily="34" charset="-122"/>
                <a:cs typeface="Courier New" pitchFamily="34" charset="-120"/>
              </a:rPr>
              <a:t>config.yaml</a:t>
            </a:r>
            <a:r>
              <a:rPr lang="en-US" sz="764" dirty="0">
                <a:solidFill>
                  <a:srgbClr val="4C5464"/>
                </a:solidFill>
                <a:latin typeface="Courier New" pitchFamily="34" charset="0"/>
                <a:ea typeface="Courier New" pitchFamily="34" charset="-122"/>
                <a:cs typeface="Courier New" pitchFamily="34" charset="-120"/>
              </a:rPr>
              <a:t>  model &amp; setting sendiri</a:t>
            </a:r>
            <a:endParaRPr lang="en-US" sz="874" dirty="0"/>
          </a:p>
          <a:p>
            <a:pPr indent="0" marL="0">
              <a:lnSpc>
                <a:spcPts val="1529"/>
              </a:lnSpc>
              <a:buNone/>
            </a:pPr>
            <a:r>
              <a:rPr lang="en-US" sz="874" dirty="0">
                <a:solidFill>
                  <a:srgbClr val="2F3032"/>
                </a:solidFill>
                <a:latin typeface="Courier New" pitchFamily="34" charset="0"/>
                <a:ea typeface="Courier New" pitchFamily="34" charset="-122"/>
                <a:cs typeface="Courier New" pitchFamily="34" charset="-120"/>
              </a:rPr>
              <a:t>├── </a:t>
            </a:r>
            <a:r>
              <a:rPr lang="en-US" sz="874" dirty="0">
                <a:solidFill>
                  <a:srgbClr val="B9C0CD"/>
                </a:solidFill>
                <a:latin typeface="Courier New" pitchFamily="34" charset="0"/>
                <a:ea typeface="Courier New" pitchFamily="34" charset="-122"/>
                <a:cs typeface="Courier New" pitchFamily="34" charset="-120"/>
              </a:rPr>
              <a:t>.env</a:t>
            </a:r>
            <a:r>
              <a:rPr lang="en-US" sz="764" dirty="0">
                <a:solidFill>
                  <a:srgbClr val="4C5464"/>
                </a:solidFill>
                <a:latin typeface="Courier New" pitchFamily="34" charset="0"/>
                <a:ea typeface="Courier New" pitchFamily="34" charset="-122"/>
                <a:cs typeface="Courier New" pitchFamily="34" charset="-120"/>
              </a:rPr>
              <a:t>  secret sendiri</a:t>
            </a:r>
            <a:endParaRPr lang="en-US" sz="874" dirty="0"/>
          </a:p>
          <a:p>
            <a:pPr indent="0" marL="0">
              <a:lnSpc>
                <a:spcPts val="1529"/>
              </a:lnSpc>
              <a:buNone/>
            </a:pPr>
            <a:r>
              <a:rPr lang="en-US" sz="874" dirty="0">
                <a:solidFill>
                  <a:srgbClr val="2F3032"/>
                </a:solidFill>
                <a:latin typeface="Courier New" pitchFamily="34" charset="0"/>
                <a:ea typeface="Courier New" pitchFamily="34" charset="-122"/>
                <a:cs typeface="Courier New" pitchFamily="34" charset="-120"/>
              </a:rPr>
              <a:t>├── </a:t>
            </a:r>
            <a:r>
              <a:rPr lang="en-US" sz="874" dirty="0">
                <a:solidFill>
                  <a:srgbClr val="B9C0CD"/>
                </a:solidFill>
                <a:latin typeface="Courier New" pitchFamily="34" charset="0"/>
                <a:ea typeface="Courier New" pitchFamily="34" charset="-122"/>
                <a:cs typeface="Courier New" pitchFamily="34" charset="-120"/>
              </a:rPr>
              <a:t>memories/</a:t>
            </a:r>
            <a:r>
              <a:rPr lang="en-US" sz="764" dirty="0">
                <a:solidFill>
                  <a:srgbClr val="4C5464"/>
                </a:solidFill>
                <a:latin typeface="Courier New" pitchFamily="34" charset="0"/>
                <a:ea typeface="Courier New" pitchFamily="34" charset="-122"/>
                <a:cs typeface="Courier New" pitchFamily="34" charset="-120"/>
              </a:rPr>
              <a:t>  ingatan sendiri</a:t>
            </a:r>
            <a:endParaRPr lang="en-US" sz="874" dirty="0"/>
          </a:p>
          <a:p>
            <a:pPr indent="0" marL="0">
              <a:lnSpc>
                <a:spcPts val="1529"/>
              </a:lnSpc>
              <a:buNone/>
            </a:pPr>
            <a:r>
              <a:rPr lang="en-US" sz="874" dirty="0">
                <a:solidFill>
                  <a:srgbClr val="2F3032"/>
                </a:solidFill>
                <a:latin typeface="Courier New" pitchFamily="34" charset="0"/>
                <a:ea typeface="Courier New" pitchFamily="34" charset="-122"/>
                <a:cs typeface="Courier New" pitchFamily="34" charset="-120"/>
              </a:rPr>
              <a:t>├── </a:t>
            </a:r>
            <a:r>
              <a:rPr lang="en-US" sz="874" dirty="0">
                <a:solidFill>
                  <a:srgbClr val="B9C0CD"/>
                </a:solidFill>
                <a:latin typeface="Courier New" pitchFamily="34" charset="0"/>
                <a:ea typeface="Courier New" pitchFamily="34" charset="-122"/>
                <a:cs typeface="Courier New" pitchFamily="34" charset="-120"/>
              </a:rPr>
              <a:t>skills/</a:t>
            </a:r>
            <a:r>
              <a:rPr lang="en-US" sz="764" dirty="0">
                <a:solidFill>
                  <a:srgbClr val="4C5464"/>
                </a:solidFill>
                <a:latin typeface="Courier New" pitchFamily="34" charset="0"/>
                <a:ea typeface="Courier New" pitchFamily="34" charset="-122"/>
                <a:cs typeface="Courier New" pitchFamily="34" charset="-120"/>
              </a:rPr>
              <a:t>  kemampuan sendiri</a:t>
            </a:r>
            <a:endParaRPr lang="en-US" sz="874" dirty="0"/>
          </a:p>
          <a:p>
            <a:pPr indent="0" marL="0">
              <a:lnSpc>
                <a:spcPts val="1529"/>
              </a:lnSpc>
              <a:buNone/>
            </a:pPr>
            <a:r>
              <a:rPr lang="en-US" sz="874" dirty="0">
                <a:solidFill>
                  <a:srgbClr val="2F3032"/>
                </a:solidFill>
                <a:latin typeface="Courier New" pitchFamily="34" charset="0"/>
                <a:ea typeface="Courier New" pitchFamily="34" charset="-122"/>
                <a:cs typeface="Courier New" pitchFamily="34" charset="-120"/>
              </a:rPr>
              <a:t>└── </a:t>
            </a:r>
            <a:r>
              <a:rPr lang="en-US" sz="874" dirty="0">
                <a:solidFill>
                  <a:srgbClr val="B9C0CD"/>
                </a:solidFill>
                <a:latin typeface="Courier New" pitchFamily="34" charset="0"/>
                <a:ea typeface="Courier New" pitchFamily="34" charset="-122"/>
                <a:cs typeface="Courier New" pitchFamily="34" charset="-120"/>
              </a:rPr>
              <a:t>sessions/</a:t>
            </a:r>
            <a:r>
              <a:rPr lang="en-US" sz="764" dirty="0">
                <a:solidFill>
                  <a:srgbClr val="4C5464"/>
                </a:solidFill>
                <a:latin typeface="Courier New" pitchFamily="34" charset="0"/>
                <a:ea typeface="Courier New" pitchFamily="34" charset="-122"/>
                <a:cs typeface="Courier New" pitchFamily="34" charset="-120"/>
              </a:rPr>
              <a:t>  riwayat sendiri</a:t>
            </a:r>
            <a:endParaRPr lang="en-US" sz="874" dirty="0"/>
          </a:p>
        </p:txBody>
      </p:sp>
      <p:sp>
        <p:nvSpPr>
          <p:cNvPr id="7" name="Shape 5"/>
          <p:cNvSpPr/>
          <p:nvPr/>
        </p:nvSpPr>
        <p:spPr>
          <a:xfrm>
            <a:off x="2490186" y="4591842"/>
            <a:ext cx="2348362" cy="353324"/>
          </a:xfrm>
          <a:prstGeom prst="roundRect">
            <a:avLst>
              <a:gd name="adj" fmla="val 19617"/>
            </a:avLst>
          </a:prstGeom>
          <a:solidFill>
            <a:srgbClr val="0E0F12"/>
          </a:solidFill>
          <a:ln w="7620">
            <a:solidFill>
              <a:srgbClr val="1D1E21"/>
            </a:solidFill>
            <a:prstDash val="solid"/>
          </a:ln>
        </p:spPr>
      </p:sp>
      <p:sp>
        <p:nvSpPr>
          <p:cNvPr id="8" name="Text 6"/>
          <p:cNvSpPr txBox="1"/>
          <p:nvPr/>
        </p:nvSpPr>
        <p:spPr>
          <a:xfrm>
            <a:off x="2591684" y="4688952"/>
            <a:ext cx="2145457" cy="182697"/>
          </a:xfrm>
          <a:prstGeom prst="rect">
            <a:avLst/>
          </a:prstGeom>
          <a:noFill/>
          <a:ln/>
        </p:spPr>
        <p:txBody>
          <a:bodyPr wrap="square" lIns="0" tIns="0" rIns="0" bIns="0" rtlCol="0" anchor="t"/>
          <a:lstStyle/>
          <a:p>
            <a:pPr algn="ctr" indent="0" marL="0">
              <a:lnSpc>
                <a:spcPts val="1253"/>
              </a:lnSpc>
              <a:buNone/>
            </a:pPr>
            <a:r>
              <a:rPr lang="en-US" sz="928" spc="65" kern="0" dirty="0">
                <a:solidFill>
                  <a:srgbClr val="B9C0CD"/>
                </a:solidFill>
                <a:latin typeface="Courier New" pitchFamily="34" charset="0"/>
                <a:ea typeface="Courier New" pitchFamily="34" charset="-122"/>
                <a:cs typeface="Courier New" pitchFamily="34" charset="-120"/>
              </a:rPr>
              <a:t>CONTEXT</a:t>
            </a:r>
            <a:endParaRPr lang="en-US" sz="928" dirty="0"/>
          </a:p>
        </p:txBody>
      </p:sp>
      <p:sp>
        <p:nvSpPr>
          <p:cNvPr id="9" name="Shape 7"/>
          <p:cNvSpPr/>
          <p:nvPr/>
        </p:nvSpPr>
        <p:spPr>
          <a:xfrm>
            <a:off x="4921849" y="4591842"/>
            <a:ext cx="2348362" cy="353324"/>
          </a:xfrm>
          <a:prstGeom prst="roundRect">
            <a:avLst>
              <a:gd name="adj" fmla="val 19617"/>
            </a:avLst>
          </a:prstGeom>
          <a:solidFill>
            <a:srgbClr val="0E0F12"/>
          </a:solidFill>
          <a:ln w="7620">
            <a:solidFill>
              <a:srgbClr val="1D1E21"/>
            </a:solidFill>
            <a:prstDash val="solid"/>
          </a:ln>
        </p:spPr>
      </p:sp>
      <p:sp>
        <p:nvSpPr>
          <p:cNvPr id="10" name="Text 8"/>
          <p:cNvSpPr txBox="1"/>
          <p:nvPr/>
        </p:nvSpPr>
        <p:spPr>
          <a:xfrm>
            <a:off x="5023256" y="4688952"/>
            <a:ext cx="2145457" cy="182697"/>
          </a:xfrm>
          <a:prstGeom prst="rect">
            <a:avLst/>
          </a:prstGeom>
          <a:noFill/>
          <a:ln/>
        </p:spPr>
        <p:txBody>
          <a:bodyPr wrap="square" lIns="0" tIns="0" rIns="0" bIns="0" rtlCol="0" anchor="t"/>
          <a:lstStyle/>
          <a:p>
            <a:pPr algn="ctr" indent="0" marL="0">
              <a:lnSpc>
                <a:spcPts val="1253"/>
              </a:lnSpc>
              <a:buNone/>
            </a:pPr>
            <a:r>
              <a:rPr lang="en-US" sz="928" spc="65" kern="0" dirty="0">
                <a:solidFill>
                  <a:srgbClr val="B9C0CD"/>
                </a:solidFill>
                <a:latin typeface="Courier New" pitchFamily="34" charset="0"/>
                <a:ea typeface="Courier New" pitchFamily="34" charset="-122"/>
                <a:cs typeface="Courier New" pitchFamily="34" charset="-120"/>
              </a:rPr>
              <a:t>BEHAVIOR</a:t>
            </a:r>
            <a:endParaRPr lang="en-US" sz="928" dirty="0"/>
          </a:p>
        </p:txBody>
      </p:sp>
      <p:sp>
        <p:nvSpPr>
          <p:cNvPr id="11" name="Shape 9"/>
          <p:cNvSpPr/>
          <p:nvPr/>
        </p:nvSpPr>
        <p:spPr>
          <a:xfrm>
            <a:off x="7353422" y="4591842"/>
            <a:ext cx="2348362" cy="353324"/>
          </a:xfrm>
          <a:prstGeom prst="roundRect">
            <a:avLst>
              <a:gd name="adj" fmla="val 19617"/>
            </a:avLst>
          </a:prstGeom>
          <a:solidFill>
            <a:srgbClr val="0E0F12"/>
          </a:solidFill>
          <a:ln w="7620">
            <a:solidFill>
              <a:srgbClr val="1D1E21"/>
            </a:solidFill>
            <a:prstDash val="solid"/>
          </a:ln>
        </p:spPr>
      </p:sp>
      <p:sp>
        <p:nvSpPr>
          <p:cNvPr id="12" name="Text 10"/>
          <p:cNvSpPr txBox="1"/>
          <p:nvPr/>
        </p:nvSpPr>
        <p:spPr>
          <a:xfrm>
            <a:off x="7454829" y="4688952"/>
            <a:ext cx="2145457" cy="182697"/>
          </a:xfrm>
          <a:prstGeom prst="rect">
            <a:avLst/>
          </a:prstGeom>
          <a:noFill/>
          <a:ln/>
        </p:spPr>
        <p:txBody>
          <a:bodyPr wrap="square" lIns="0" tIns="0" rIns="0" bIns="0" rtlCol="0" anchor="t"/>
          <a:lstStyle/>
          <a:p>
            <a:pPr algn="ctr" indent="0" marL="0">
              <a:lnSpc>
                <a:spcPts val="1253"/>
              </a:lnSpc>
              <a:buNone/>
            </a:pPr>
            <a:r>
              <a:rPr lang="en-US" sz="928" spc="65" kern="0" dirty="0">
                <a:solidFill>
                  <a:srgbClr val="B9C0CD"/>
                </a:solidFill>
                <a:latin typeface="Courier New" pitchFamily="34" charset="0"/>
                <a:ea typeface="Courier New" pitchFamily="34" charset="-122"/>
                <a:cs typeface="Courier New" pitchFamily="34" charset="-120"/>
              </a:rPr>
              <a:t>TOOLS</a:t>
            </a:r>
            <a:endParaRPr lang="en-US" sz="928" dirty="0"/>
          </a:p>
        </p:txBody>
      </p:sp>
      <p:sp>
        <p:nvSpPr>
          <p:cNvPr id="13" name="Shape 11"/>
          <p:cNvSpPr/>
          <p:nvPr/>
        </p:nvSpPr>
        <p:spPr>
          <a:xfrm>
            <a:off x="3705972" y="5028377"/>
            <a:ext cx="2348362" cy="353324"/>
          </a:xfrm>
          <a:prstGeom prst="roundRect">
            <a:avLst>
              <a:gd name="adj" fmla="val 19617"/>
            </a:avLst>
          </a:prstGeom>
          <a:solidFill>
            <a:srgbClr val="0E0F12"/>
          </a:solidFill>
          <a:ln w="7620">
            <a:solidFill>
              <a:srgbClr val="1D1E21"/>
            </a:solidFill>
            <a:prstDash val="solid"/>
          </a:ln>
        </p:spPr>
      </p:sp>
      <p:sp>
        <p:nvSpPr>
          <p:cNvPr id="14" name="Text 12"/>
          <p:cNvSpPr txBox="1"/>
          <p:nvPr/>
        </p:nvSpPr>
        <p:spPr>
          <a:xfrm>
            <a:off x="3807470" y="5125486"/>
            <a:ext cx="2145457" cy="182697"/>
          </a:xfrm>
          <a:prstGeom prst="rect">
            <a:avLst/>
          </a:prstGeom>
          <a:noFill/>
          <a:ln/>
        </p:spPr>
        <p:txBody>
          <a:bodyPr wrap="square" lIns="0" tIns="0" rIns="0" bIns="0" rtlCol="0" anchor="t"/>
          <a:lstStyle/>
          <a:p>
            <a:pPr algn="ctr" indent="0" marL="0">
              <a:lnSpc>
                <a:spcPts val="1253"/>
              </a:lnSpc>
              <a:buNone/>
            </a:pPr>
            <a:r>
              <a:rPr lang="en-US" sz="928" spc="65" kern="0" dirty="0">
                <a:solidFill>
                  <a:srgbClr val="B9C0CD"/>
                </a:solidFill>
                <a:latin typeface="Courier New" pitchFamily="34" charset="0"/>
                <a:ea typeface="Courier New" pitchFamily="34" charset="-122"/>
                <a:cs typeface="Courier New" pitchFamily="34" charset="-120"/>
              </a:rPr>
              <a:t>SKILLS</a:t>
            </a:r>
            <a:endParaRPr lang="en-US" sz="928" dirty="0"/>
          </a:p>
        </p:txBody>
      </p:sp>
      <p:sp>
        <p:nvSpPr>
          <p:cNvPr id="15" name="Shape 13"/>
          <p:cNvSpPr/>
          <p:nvPr/>
        </p:nvSpPr>
        <p:spPr>
          <a:xfrm>
            <a:off x="6137636" y="5028377"/>
            <a:ext cx="2348362" cy="353324"/>
          </a:xfrm>
          <a:prstGeom prst="roundRect">
            <a:avLst>
              <a:gd name="adj" fmla="val 19617"/>
            </a:avLst>
          </a:prstGeom>
          <a:solidFill>
            <a:srgbClr val="0E0F12"/>
          </a:solidFill>
          <a:ln w="7620">
            <a:solidFill>
              <a:srgbClr val="1D1E21"/>
            </a:solidFill>
            <a:prstDash val="solid"/>
          </a:ln>
        </p:spPr>
      </p:sp>
      <p:sp>
        <p:nvSpPr>
          <p:cNvPr id="16" name="Text 14"/>
          <p:cNvSpPr txBox="1"/>
          <p:nvPr/>
        </p:nvSpPr>
        <p:spPr>
          <a:xfrm>
            <a:off x="6239043" y="5125486"/>
            <a:ext cx="2145457" cy="182697"/>
          </a:xfrm>
          <a:prstGeom prst="rect">
            <a:avLst/>
          </a:prstGeom>
          <a:noFill/>
          <a:ln/>
        </p:spPr>
        <p:txBody>
          <a:bodyPr wrap="square" lIns="0" tIns="0" rIns="0" bIns="0" rtlCol="0" anchor="t"/>
          <a:lstStyle/>
          <a:p>
            <a:pPr algn="ctr" indent="0" marL="0">
              <a:lnSpc>
                <a:spcPts val="1253"/>
              </a:lnSpc>
              <a:buNone/>
            </a:pPr>
            <a:r>
              <a:rPr lang="en-US" sz="928" spc="65" kern="0" dirty="0">
                <a:solidFill>
                  <a:srgbClr val="B9C0CD"/>
                </a:solidFill>
                <a:latin typeface="Courier New" pitchFamily="34" charset="0"/>
                <a:ea typeface="Courier New" pitchFamily="34" charset="-122"/>
                <a:cs typeface="Courier New" pitchFamily="34" charset="-120"/>
              </a:rPr>
              <a:t>CONSTRAINTS</a:t>
            </a:r>
            <a:endParaRPr lang="en-US" sz="928" dirty="0"/>
          </a:p>
        </p:txBody>
      </p:sp>
      <p:sp>
        <p:nvSpPr>
          <p:cNvPr id="17" name="Shape 15"/>
          <p:cNvSpPr/>
          <p:nvPr/>
        </p:nvSpPr>
        <p:spPr>
          <a:xfrm>
            <a:off x="4847874" y="5548122"/>
            <a:ext cx="2496312" cy="0"/>
          </a:xfrm>
          <a:prstGeom prst="line">
            <a:avLst/>
          </a:prstGeom>
          <a:noFill/>
          <a:ln w="7620">
            <a:solidFill>
              <a:srgbClr val="2F3032"/>
            </a:solidFill>
            <a:prstDash val="solid"/>
          </a:ln>
        </p:spPr>
      </p:sp>
      <p:sp>
        <p:nvSpPr>
          <p:cNvPr id="18" name="Shape 16"/>
          <p:cNvSpPr/>
          <p:nvPr/>
        </p:nvSpPr>
        <p:spPr>
          <a:xfrm>
            <a:off x="5180350" y="5645140"/>
            <a:ext cx="1831269" cy="457657"/>
          </a:xfrm>
          <a:prstGeom prst="roundRect">
            <a:avLst>
              <a:gd name="adj" fmla="val 18182"/>
            </a:avLst>
          </a:prstGeom>
          <a:solidFill>
            <a:srgbClr val="132420"/>
          </a:solidFill>
          <a:ln w="7620">
            <a:solidFill>
              <a:srgbClr val="295244"/>
            </a:solidFill>
            <a:prstDash val="solid"/>
          </a:ln>
        </p:spPr>
      </p:sp>
      <p:sp>
        <p:nvSpPr>
          <p:cNvPr id="19" name="Text 17"/>
          <p:cNvSpPr txBox="1"/>
          <p:nvPr/>
        </p:nvSpPr>
        <p:spPr>
          <a:xfrm>
            <a:off x="5149901" y="5749199"/>
            <a:ext cx="1892259" cy="291236"/>
          </a:xfrm>
          <a:prstGeom prst="rect">
            <a:avLst/>
          </a:prstGeom>
          <a:noFill/>
          <a:ln/>
        </p:spPr>
        <p:txBody>
          <a:bodyPr wrap="square" lIns="0" tIns="0" rIns="0" bIns="0" rtlCol="0" anchor="t"/>
          <a:lstStyle/>
          <a:p>
            <a:pPr algn="ctr" indent="0" marL="0">
              <a:lnSpc>
                <a:spcPts val="1966"/>
              </a:lnSpc>
              <a:buNone/>
            </a:pPr>
            <a:r>
              <a:rPr lang="en-US" sz="1638" b="1" spc="-33" kern="0" dirty="0">
                <a:solidFill>
                  <a:srgbClr val="62DFB0"/>
                </a:solidFill>
                <a:latin typeface="Arial" pitchFamily="34" charset="0"/>
                <a:ea typeface="Arial" pitchFamily="34" charset="-122"/>
                <a:cs typeface="Arial" pitchFamily="34" charset="-120"/>
              </a:rPr>
              <a:t>= satu Profile</a:t>
            </a:r>
            <a:endParaRPr lang="en-US" sz="1638" dirty="0"/>
          </a:p>
        </p:txBody>
      </p:sp>
      <p:sp>
        <p:nvSpPr>
          <p:cNvPr id="20" name="Text 1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33 / 61</a:t>
            </a:r>
            <a:endParaRPr lang="en-US" sz="78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33</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Apa yang terisolasi</a:t>
            </a:r>
            <a:endParaRPr lang="en-US" sz="2592" dirty="0"/>
          </a:p>
        </p:txBody>
      </p:sp>
      <p:sp>
        <p:nvSpPr>
          <p:cNvPr id="5" name="Text 3"/>
          <p:cNvSpPr txBox="1"/>
          <p:nvPr/>
        </p:nvSpPr>
        <p:spPr>
          <a:xfrm>
            <a:off x="731520" y="1577614"/>
            <a:ext cx="5488046" cy="503469"/>
          </a:xfrm>
          <a:prstGeom prst="rect">
            <a:avLst/>
          </a:prstGeom>
          <a:noFill/>
          <a:ln/>
        </p:spPr>
        <p:txBody>
          <a:bodyPr wrap="square" lIns="0" tIns="0" rIns="0" bIns="0" rtlCol="0" anchor="t"/>
          <a:lstStyle/>
          <a:p>
            <a:pPr algn="l" indent="0" marL="0">
              <a:lnSpc>
                <a:spcPts val="1862"/>
              </a:lnSpc>
              <a:buNone/>
            </a:pPr>
            <a:r>
              <a:rPr lang="en-US" sz="1201" dirty="0">
                <a:solidFill>
                  <a:srgbClr val="7B8494"/>
                </a:solidFill>
                <a:latin typeface="Arial" pitchFamily="34" charset="0"/>
                <a:ea typeface="Arial" pitchFamily="34" charset="-122"/>
                <a:cs typeface="Arial" pitchFamily="34" charset="-120"/>
              </a:rPr>
              <a:t>Definisi resminya: profile adalah home directory Hermes yang terpisah. </a:t>
            </a:r>
            <a:br/>
            <a:r>
              <a:rPr lang="en-US" sz="1201" dirty="0">
                <a:solidFill>
                  <a:srgbClr val="7B8494"/>
                </a:solidFill>
                <a:latin typeface="Arial" pitchFamily="34" charset="0"/>
                <a:ea typeface="Arial" pitchFamily="34" charset="-122"/>
                <a:cs typeface="Arial" pitchFamily="34" charset="-120"/>
              </a:rPr>
              <a:t>Storage-nya di ~/.hermes/profiles/&lt;name&gt;/.</a:t>
            </a:r>
            <a:endParaRPr lang="en-US" sz="1201" dirty="0"/>
          </a:p>
        </p:txBody>
      </p:sp>
      <p:graphicFrame>
        <p:nvGraphicFramePr>
          <p:cNvPr id="60" name="Table 0"/>
          <p:cNvGraphicFramePr>
            <a:graphicFrameLocks noGrp="1"/>
          </p:cNvGraphicFramePr>
          <p:nvPr>
            <p:extLst>
              <p:ext uri="{D42A27DB-BD31-4B8C-83A1-F6EECF244321}">
                <p14:modId xmlns:p14="http://schemas.microsoft.com/office/powerpoint/2010/main" val="1579011935"/>
              </p:ext>
            </p:extLst>
          </p:nvPr>
        </p:nvGraphicFramePr>
        <p:xfrm>
          <a:off x="731520" y="2272375"/>
          <a:ext cx="10728930" cy="914400"/>
        </p:xfrm>
        <a:graphic>
          <a:graphicData uri="http://schemas.openxmlformats.org/drawingml/2006/table">
            <a:tbl>
              <a:tblPr/>
              <a:tblGrid>
                <a:gridCol w="3647816"/>
                <a:gridCol w="7081114"/>
              </a:tblGrid>
              <a:tr h="223296">
                <a:tc>
                  <a:txBody>
                    <a:bodyPr/>
                    <a:lstStyle/>
                    <a:p>
                      <a:pPr indent="0" marL="0">
                        <a:buNone/>
                      </a:pPr>
                      <a:r>
                        <a:rPr lang="en-US" sz="710" spc="142" kern="0" dirty="0">
                          <a:solidFill>
                            <a:srgbClr val="4C5464"/>
                          </a:solidFill>
                          <a:latin typeface="Courier New" pitchFamily="34" charset="0"/>
                          <a:ea typeface="Courier New" pitchFamily="34" charset="-122"/>
                          <a:cs typeface="Courier New" pitchFamily="34" charset="-120"/>
                        </a:rPr>
                        <a:t>YANG TERISOLASI PER PROFILE</a:t>
                      </a:r>
                      <a:endParaRPr lang="en-US" sz="710" dirty="0">
                        <a:latin typeface="Courier New" charset="0"/>
                        <a:ea typeface="Courier New" charset="0"/>
                        <a:cs typeface="Courier New" charset="0"/>
                      </a:endParaRPr>
                    </a:p>
                  </a:txBody>
                  <a:tcPr marL="0" marR="194183" marT="12700" marB="97028"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10" spc="142" kern="0" dirty="0">
                          <a:solidFill>
                            <a:srgbClr val="4C5464"/>
                          </a:solidFill>
                          <a:latin typeface="Courier New" pitchFamily="34" charset="0"/>
                          <a:ea typeface="Courier New" pitchFamily="34" charset="-122"/>
                          <a:cs typeface="Courier New" pitchFamily="34" charset="-120"/>
                        </a:rPr>
                        <a:t>ARTINYA</a:t>
                      </a:r>
                      <a:endParaRPr lang="en-US" sz="710" dirty="0">
                        <a:latin typeface="Courier New" charset="0"/>
                        <a:ea typeface="Courier New" charset="0"/>
                        <a:cs typeface="Courier New" charset="0"/>
                      </a:endParaRPr>
                    </a:p>
                  </a:txBody>
                  <a:tcPr marL="0" marR="194183" marT="12700" marB="97028"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config.yaml</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model dan setting bisa berbeda</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.env</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API key bisa berbeda</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memories/</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yang diingat tidak tercampur</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skills/</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kemampuan tidak saling bocor</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sessions/</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riwayat percakapan terpisah</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state gateway</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platform messaging terpisah</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7" name="Shape 4"/>
          <p:cNvSpPr/>
          <p:nvPr/>
        </p:nvSpPr>
        <p:spPr>
          <a:xfrm>
            <a:off x="731520" y="5072451"/>
            <a:ext cx="10728930" cy="943752"/>
          </a:xfrm>
          <a:prstGeom prst="roundRect">
            <a:avLst>
              <a:gd name="adj" fmla="val 8817"/>
            </a:avLst>
          </a:prstGeom>
          <a:solidFill>
            <a:srgbClr val="2A201B"/>
          </a:solidFill>
          <a:ln w="7620">
            <a:solidFill>
              <a:srgbClr val="1D1E21"/>
            </a:solidFill>
            <a:prstDash val="solid"/>
          </a:ln>
        </p:spPr>
      </p:sp>
      <p:sp>
        <p:nvSpPr>
          <p:cNvPr id="8" name="Shape 5"/>
          <p:cNvSpPr/>
          <p:nvPr/>
        </p:nvSpPr>
        <p:spPr>
          <a:xfrm>
            <a:off x="731520" y="5109850"/>
            <a:ext cx="13899" cy="868863"/>
          </a:xfrm>
          <a:prstGeom prst="rect">
            <a:avLst/>
          </a:prstGeom>
          <a:solidFill>
            <a:srgbClr val="FFB27A"/>
          </a:solidFill>
          <a:ln/>
        </p:spPr>
      </p:sp>
      <p:sp>
        <p:nvSpPr>
          <p:cNvPr id="9" name="Text 6"/>
          <p:cNvSpPr txBox="1"/>
          <p:nvPr/>
        </p:nvSpPr>
        <p:spPr>
          <a:xfrm>
            <a:off x="897941" y="5211074"/>
            <a:ext cx="10671231" cy="150510"/>
          </a:xfrm>
          <a:prstGeom prst="rect">
            <a:avLst/>
          </a:prstGeom>
          <a:noFill/>
          <a:ln/>
        </p:spPr>
        <p:txBody>
          <a:bodyPr wrap="square" lIns="0" tIns="0" rIns="0" bIns="0" rtlCol="0" anchor="t"/>
          <a:lstStyle/>
          <a:p>
            <a:pPr algn="l" indent="0" marL="0">
              <a:lnSpc>
                <a:spcPts val="1032"/>
              </a:lnSpc>
              <a:buNone/>
            </a:pPr>
            <a:r>
              <a:rPr lang="en-US" sz="764" b="1" spc="46" kern="0" dirty="0">
                <a:solidFill>
                  <a:srgbClr val="7B8494"/>
                </a:solidFill>
                <a:latin typeface="Arial" pitchFamily="34" charset="0"/>
                <a:ea typeface="Arial" pitchFamily="34" charset="-122"/>
                <a:cs typeface="Arial" pitchFamily="34" charset="-120"/>
              </a:rPr>
              <a:t>JEBAKAN YANG SERING KENA</a:t>
            </a:r>
            <a:endParaRPr lang="en-US" sz="764" dirty="0"/>
          </a:p>
        </p:txBody>
      </p:sp>
      <p:sp>
        <p:nvSpPr>
          <p:cNvPr id="10" name="Shape 7"/>
          <p:cNvSpPr/>
          <p:nvPr/>
        </p:nvSpPr>
        <p:spPr>
          <a:xfrm>
            <a:off x="897941" y="5493715"/>
            <a:ext cx="97109" cy="97109"/>
          </a:xfrm>
          <a:prstGeom prst="roundRect">
            <a:avLst>
              <a:gd name="adj" fmla="val 21375"/>
            </a:avLst>
          </a:prstGeom>
          <a:ln w="11430">
            <a:solidFill>
              <a:srgbClr val="FFB27A"/>
            </a:solidFill>
            <a:prstDash val="solid"/>
          </a:ln>
        </p:spPr>
      </p:sp>
      <p:sp>
        <p:nvSpPr>
          <p:cNvPr id="11" name="Text 8"/>
          <p:cNvSpPr txBox="1"/>
          <p:nvPr/>
        </p:nvSpPr>
        <p:spPr>
          <a:xfrm>
            <a:off x="1078260" y="5439217"/>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Membuat profile TIDAK mengubah working directory perintah terminal</a:t>
            </a:r>
            <a:endParaRPr lang="en-US" sz="983" dirty="0"/>
          </a:p>
        </p:txBody>
      </p:sp>
      <p:sp>
        <p:nvSpPr>
          <p:cNvPr id="12" name="Shape 9"/>
          <p:cNvSpPr/>
          <p:nvPr/>
        </p:nvSpPr>
        <p:spPr>
          <a:xfrm>
            <a:off x="897941" y="5750936"/>
            <a:ext cx="97109" cy="97109"/>
          </a:xfrm>
          <a:prstGeom prst="roundRect">
            <a:avLst>
              <a:gd name="adj" fmla="val 21375"/>
            </a:avLst>
          </a:prstGeom>
          <a:ln w="11430">
            <a:solidFill>
              <a:srgbClr val="FFB27A"/>
            </a:solidFill>
            <a:prstDash val="solid"/>
          </a:ln>
        </p:spPr>
      </p:sp>
      <p:sp>
        <p:nvSpPr>
          <p:cNvPr id="13" name="Text 10"/>
          <p:cNvSpPr txBox="1"/>
          <p:nvPr/>
        </p:nvSpPr>
        <p:spPr>
          <a:xfrm>
            <a:off x="1078260" y="5696529"/>
            <a:ext cx="10486431" cy="205923"/>
          </a:xfrm>
          <a:prstGeom prst="rect">
            <a:avLst/>
          </a:prstGeom>
          <a:noFill/>
          <a:ln/>
        </p:spPr>
        <p:txBody>
          <a:bodyPr wrap="square" lIns="0" tIns="0" rIns="0" bIns="0" rtlCol="0" anchor="t"/>
          <a:lstStyle/>
          <a:p>
            <a:pPr algn="l" indent="0" marL="0">
              <a:lnSpc>
                <a:spcPts val="1425"/>
              </a:lnSpc>
              <a:buNone/>
            </a:pPr>
            <a:r>
              <a:rPr lang="en-US" sz="983" dirty="0">
                <a:solidFill>
                  <a:srgbClr val="B9C0CD"/>
                </a:solidFill>
                <a:latin typeface="Arial" pitchFamily="34" charset="0"/>
                <a:ea typeface="Arial" pitchFamily="34" charset="-122"/>
                <a:cs typeface="Arial" pitchFamily="34" charset="-120"/>
              </a:rPr>
              <a:t>Kalau ingin profile mulai di proyek tertentu, set terminal.cwd di config.yaml profile itu</a:t>
            </a:r>
            <a:endParaRPr lang="en-US" sz="983" dirty="0"/>
          </a:p>
        </p:txBody>
      </p:sp>
      <p:sp>
        <p:nvSpPr>
          <p:cNvPr id="14" name="Text 1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33 / 61 · DETAIL</a:t>
            </a:r>
            <a:endParaRPr lang="en-US" sz="78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Shape 0"/>
          <p:cNvSpPr/>
          <p:nvPr/>
        </p:nvSpPr>
        <p:spPr>
          <a:xfrm>
            <a:off x="731520" y="1000902"/>
            <a:ext cx="198150" cy="0"/>
          </a:xfrm>
          <a:prstGeom prst="line">
            <a:avLst/>
          </a:prstGeom>
          <a:noFill/>
          <a:ln w="7620">
            <a:solidFill>
              <a:srgbClr val="323C5E"/>
            </a:solidFill>
            <a:prstDash val="solid"/>
          </a:ln>
        </p:spPr>
      </p:sp>
      <p:sp>
        <p:nvSpPr>
          <p:cNvPr id="3" name="Text 1"/>
          <p:cNvSpPr txBox="1"/>
          <p:nvPr/>
        </p:nvSpPr>
        <p:spPr>
          <a:xfrm>
            <a:off x="1021110" y="93003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06 · PROFILE</a:t>
            </a:r>
            <a:endParaRPr lang="en-US" sz="900" dirty="0"/>
          </a:p>
        </p:txBody>
      </p:sp>
      <p:sp>
        <p:nvSpPr>
          <p:cNvPr id="4" name="Text 2"/>
          <p:cNvSpPr txBox="1"/>
          <p:nvPr/>
        </p:nvSpPr>
        <p:spPr>
          <a:xfrm>
            <a:off x="731520" y="1322497"/>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Mulai kosong, atau salin </a:t>
            </a:r>
            <a:br/>
            <a:r>
              <a:rPr lang="en-US" sz="4800" b="1" spc="-96" kern="0" dirty="0">
                <a:solidFill>
                  <a:srgbClr val="F4F6FA"/>
                </a:solidFill>
                <a:latin typeface="Arial" pitchFamily="34" charset="0"/>
                <a:ea typeface="Arial" pitchFamily="34" charset="-122"/>
                <a:cs typeface="Arial" pitchFamily="34" charset="-120"/>
              </a:rPr>
              <a:t>yang sudah ada.</a:t>
            </a:r>
            <a:endParaRPr lang="en-US" sz="4800" dirty="0"/>
          </a:p>
        </p:txBody>
      </p:sp>
      <p:sp>
        <p:nvSpPr>
          <p:cNvPr id="5" name="Shape 3"/>
          <p:cNvSpPr/>
          <p:nvPr/>
        </p:nvSpPr>
        <p:spPr>
          <a:xfrm>
            <a:off x="731520" y="2858689"/>
            <a:ext cx="10728930" cy="854964"/>
          </a:xfrm>
          <a:prstGeom prst="roundRect">
            <a:avLst>
              <a:gd name="adj" fmla="val 10695"/>
            </a:avLst>
          </a:prstGeom>
          <a:solidFill>
            <a:srgbClr val="06070A"/>
          </a:solidFill>
          <a:ln w="7620">
            <a:solidFill>
              <a:srgbClr val="1D1E21"/>
            </a:solidFill>
            <a:prstDash val="solid"/>
          </a:ln>
        </p:spPr>
      </p:sp>
      <p:sp>
        <p:nvSpPr>
          <p:cNvPr id="6" name="Shape 4"/>
          <p:cNvSpPr/>
          <p:nvPr/>
        </p:nvSpPr>
        <p:spPr>
          <a:xfrm>
            <a:off x="739110" y="2866278"/>
            <a:ext cx="10713750" cy="268194"/>
          </a:xfrm>
          <a:prstGeom prst="roundRect">
            <a:avLst>
              <a:gd name="adj" fmla="val 31265"/>
            </a:avLst>
          </a:prstGeom>
          <a:solidFill>
            <a:srgbClr val="0E0F12"/>
          </a:solidFill>
          <a:ln/>
        </p:spPr>
      </p:sp>
      <p:sp>
        <p:nvSpPr>
          <p:cNvPr id="7" name="Shape 5"/>
          <p:cNvSpPr/>
          <p:nvPr/>
        </p:nvSpPr>
        <p:spPr>
          <a:xfrm>
            <a:off x="739110" y="2996580"/>
            <a:ext cx="10713750" cy="137892"/>
          </a:xfrm>
          <a:prstGeom prst="rect">
            <a:avLst/>
          </a:prstGeom>
          <a:solidFill>
            <a:srgbClr val="0E0F12"/>
          </a:solidFill>
          <a:ln/>
        </p:spPr>
      </p:sp>
      <p:sp>
        <p:nvSpPr>
          <p:cNvPr id="8" name="Shape 6"/>
          <p:cNvSpPr/>
          <p:nvPr/>
        </p:nvSpPr>
        <p:spPr>
          <a:xfrm>
            <a:off x="731520" y="3134472"/>
            <a:ext cx="10728930" cy="0"/>
          </a:xfrm>
          <a:prstGeom prst="line">
            <a:avLst/>
          </a:prstGeom>
          <a:noFill/>
          <a:ln w="7620">
            <a:solidFill>
              <a:srgbClr val="1D1E21"/>
            </a:solidFill>
            <a:prstDash val="solid"/>
          </a:ln>
        </p:spPr>
      </p:sp>
      <p:sp>
        <p:nvSpPr>
          <p:cNvPr id="9" name="Text 7"/>
          <p:cNvSpPr txBox="1"/>
          <p:nvPr/>
        </p:nvSpPr>
        <p:spPr>
          <a:xfrm>
            <a:off x="838230" y="2927269"/>
            <a:ext cx="60798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terminal</a:t>
            </a:r>
            <a:endParaRPr lang="en-US" sz="780" dirty="0"/>
          </a:p>
        </p:txBody>
      </p:sp>
      <p:sp>
        <p:nvSpPr>
          <p:cNvPr id="10" name="Shape 8"/>
          <p:cNvSpPr/>
          <p:nvPr/>
        </p:nvSpPr>
        <p:spPr>
          <a:xfrm>
            <a:off x="1433688" y="2926812"/>
            <a:ext cx="383408" cy="139446"/>
          </a:xfrm>
          <a:prstGeom prst="roundRect">
            <a:avLst>
              <a:gd name="adj" fmla="val 50033"/>
            </a:avLst>
          </a:prstGeom>
          <a:solidFill>
            <a:srgbClr val="181D2D"/>
          </a:solidFill>
          <a:ln/>
        </p:spPr>
      </p:sp>
      <p:sp>
        <p:nvSpPr>
          <p:cNvPr id="11" name="Text 9"/>
          <p:cNvSpPr txBox="1"/>
          <p:nvPr/>
        </p:nvSpPr>
        <p:spPr>
          <a:xfrm>
            <a:off x="1423172" y="2942082"/>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3241182"/>
            <a:ext cx="10485150" cy="38862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profile create mybot            # kosong</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profile create work --clone     # salin config dari profile sekarang</a:t>
            </a:r>
            <a:endParaRPr lang="en-US" sz="900" dirty="0"/>
          </a:p>
        </p:txBody>
      </p:sp>
      <p:graphicFrame>
        <p:nvGraphicFramePr>
          <p:cNvPr id="61" name="Table 0"/>
          <p:cNvGraphicFramePr>
            <a:graphicFrameLocks noGrp="1"/>
          </p:cNvGraphicFramePr>
          <p:nvPr>
            <p:extLst>
              <p:ext uri="{D42A27DB-BD31-4B8C-83A1-F6EECF244321}">
                <p14:modId xmlns:p14="http://schemas.microsoft.com/office/powerpoint/2010/main" val="1579011935"/>
              </p:ext>
            </p:extLst>
          </p:nvPr>
        </p:nvGraphicFramePr>
        <p:xfrm>
          <a:off x="731520" y="3957432"/>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OPSI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EFEK</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--clone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Salin config.yaml, .env, SOUL.md, dan skills dari profile sekarang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--clone-all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Salin semuanya termasuk memories, cron, plugins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--clone-from &lt;p&gt;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Clone dari profile tertentu, bukan yang sekarang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--no-skills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Profile kosong tanpa skill bawaan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14" name="Text 1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34 / 61</a:t>
            </a:r>
            <a:endParaRPr lang="en-US" sz="78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34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Membuat profile</a:t>
            </a:r>
            <a:endParaRPr lang="en-US" sz="2592" dirty="0"/>
          </a:p>
        </p:txBody>
      </p:sp>
      <p:sp>
        <p:nvSpPr>
          <p:cNvPr id="5" name="Shape 3"/>
          <p:cNvSpPr/>
          <p:nvPr/>
        </p:nvSpPr>
        <p:spPr>
          <a:xfrm>
            <a:off x="731520" y="1577614"/>
            <a:ext cx="10728930" cy="2275759"/>
          </a:xfrm>
          <a:prstGeom prst="roundRect">
            <a:avLst>
              <a:gd name="adj" fmla="val 3656"/>
            </a:avLst>
          </a:prstGeom>
          <a:solidFill>
            <a:srgbClr val="06070A"/>
          </a:solidFill>
          <a:ln w="7620">
            <a:solidFill>
              <a:srgbClr val="1D1E21"/>
            </a:solidFill>
            <a:prstDash val="solid"/>
          </a:ln>
        </p:spPr>
      </p:sp>
      <p:sp>
        <p:nvSpPr>
          <p:cNvPr id="6" name="Shape 4"/>
          <p:cNvSpPr/>
          <p:nvPr/>
        </p:nvSpPr>
        <p:spPr>
          <a:xfrm>
            <a:off x="739110" y="1585204"/>
            <a:ext cx="10713750" cy="243413"/>
          </a:xfrm>
          <a:prstGeom prst="roundRect">
            <a:avLst>
              <a:gd name="adj" fmla="val 31330"/>
            </a:avLst>
          </a:prstGeom>
          <a:solidFill>
            <a:srgbClr val="0E0F12"/>
          </a:solidFill>
          <a:ln/>
        </p:spPr>
      </p:sp>
      <p:sp>
        <p:nvSpPr>
          <p:cNvPr id="7" name="Shape 5"/>
          <p:cNvSpPr/>
          <p:nvPr/>
        </p:nvSpPr>
        <p:spPr>
          <a:xfrm>
            <a:off x="739110" y="1703070"/>
            <a:ext cx="10713750" cy="125547"/>
          </a:xfrm>
          <a:prstGeom prst="rect">
            <a:avLst/>
          </a:prstGeom>
          <a:solidFill>
            <a:srgbClr val="0E0F12"/>
          </a:solidFill>
          <a:ln/>
        </p:spPr>
      </p:sp>
      <p:sp>
        <p:nvSpPr>
          <p:cNvPr id="8" name="Shape 6"/>
          <p:cNvSpPr/>
          <p:nvPr/>
        </p:nvSpPr>
        <p:spPr>
          <a:xfrm>
            <a:off x="731520" y="1828617"/>
            <a:ext cx="10728930" cy="0"/>
          </a:xfrm>
          <a:prstGeom prst="line">
            <a:avLst/>
          </a:prstGeom>
          <a:noFill/>
          <a:ln w="7620">
            <a:solidFill>
              <a:srgbClr val="1D1E21"/>
            </a:solidFill>
            <a:prstDash val="solid"/>
          </a:ln>
        </p:spPr>
      </p:sp>
      <p:sp>
        <p:nvSpPr>
          <p:cNvPr id="9" name="Text 7"/>
          <p:cNvSpPr txBox="1"/>
          <p:nvPr/>
        </p:nvSpPr>
        <p:spPr>
          <a:xfrm>
            <a:off x="828629" y="1639976"/>
            <a:ext cx="1164123" cy="144201"/>
          </a:xfrm>
          <a:prstGeom prst="rect">
            <a:avLst/>
          </a:prstGeom>
          <a:noFill/>
          <a:ln/>
        </p:spPr>
        <p:txBody>
          <a:bodyPr wrap="square" lIns="0" tIns="0" rIns="0" bIns="0" rtlCol="0" anchor="t"/>
          <a:lstStyle/>
          <a:p>
            <a:pPr algn="l" indent="0" marL="0">
              <a:lnSpc>
                <a:spcPts val="994"/>
              </a:lnSpc>
              <a:buNone/>
            </a:pPr>
            <a:r>
              <a:rPr lang="en-US" sz="710" dirty="0">
                <a:solidFill>
                  <a:srgbClr val="B9C0CD"/>
                </a:solidFill>
                <a:latin typeface="Courier New" pitchFamily="34" charset="0"/>
                <a:ea typeface="Courier New" pitchFamily="34" charset="-122"/>
                <a:cs typeface="Courier New" pitchFamily="34" charset="-120"/>
              </a:rPr>
              <a:t>empat cara membuat</a:t>
            </a:r>
            <a:endParaRPr lang="en-US" sz="710" dirty="0"/>
          </a:p>
        </p:txBody>
      </p:sp>
      <p:sp>
        <p:nvSpPr>
          <p:cNvPr id="10" name="Shape 8"/>
          <p:cNvSpPr/>
          <p:nvPr/>
        </p:nvSpPr>
        <p:spPr>
          <a:xfrm>
            <a:off x="1943740" y="1639611"/>
            <a:ext cx="351587" cy="126919"/>
          </a:xfrm>
          <a:prstGeom prst="roundRect">
            <a:avLst>
              <a:gd name="adj" fmla="val 50000"/>
            </a:avLst>
          </a:prstGeom>
          <a:solidFill>
            <a:srgbClr val="181D2D"/>
          </a:solidFill>
          <a:ln/>
        </p:spPr>
      </p:sp>
      <p:sp>
        <p:nvSpPr>
          <p:cNvPr id="11" name="Text 9"/>
          <p:cNvSpPr txBox="1"/>
          <p:nvPr/>
        </p:nvSpPr>
        <p:spPr>
          <a:xfrm>
            <a:off x="1933499" y="1653510"/>
            <a:ext cx="372161" cy="114391"/>
          </a:xfrm>
          <a:prstGeom prst="rect">
            <a:avLst/>
          </a:prstGeom>
          <a:noFill/>
          <a:ln/>
        </p:spPr>
        <p:txBody>
          <a:bodyPr wrap="square" lIns="0" tIns="0" rIns="0" bIns="0" rtlCol="0" anchor="t"/>
          <a:lstStyle/>
          <a:p>
            <a:pPr algn="ctr" indent="0" marL="0">
              <a:lnSpc>
                <a:spcPts val="781"/>
              </a:lnSpc>
              <a:buNone/>
            </a:pPr>
            <a:r>
              <a:rPr lang="en-US" sz="601" spc="48" kern="0" dirty="0">
                <a:solidFill>
                  <a:srgbClr val="7F9CFF"/>
                </a:solidFill>
                <a:latin typeface="Courier New" pitchFamily="34" charset="0"/>
                <a:ea typeface="Courier New" pitchFamily="34" charset="-122"/>
                <a:cs typeface="Courier New" pitchFamily="34" charset="-120"/>
              </a:rPr>
              <a:t>BASH</a:t>
            </a:r>
            <a:endParaRPr lang="en-US" sz="601" dirty="0"/>
          </a:p>
        </p:txBody>
      </p:sp>
      <p:sp>
        <p:nvSpPr>
          <p:cNvPr id="12" name="Text 10"/>
          <p:cNvSpPr txBox="1"/>
          <p:nvPr/>
        </p:nvSpPr>
        <p:spPr>
          <a:xfrm>
            <a:off x="842437" y="1925726"/>
            <a:ext cx="10507096" cy="1851386"/>
          </a:xfrm>
          <a:prstGeom prst="rect">
            <a:avLst/>
          </a:prstGeom>
          <a:noFill/>
          <a:ln/>
        </p:spPr>
        <p:txBody>
          <a:bodyPr wrap="square" lIns="0" tIns="0" rIns="0" bIns="0" rtlCol="0" anchor="t"/>
          <a:lstStyle/>
          <a:p>
            <a:pPr indent="0" marL="0">
              <a:lnSpc>
                <a:spcPts val="1310"/>
              </a:lnSpc>
              <a:buNone/>
            </a:pPr>
            <a:r>
              <a:rPr lang="en-US" sz="819" dirty="0">
                <a:solidFill>
                  <a:srgbClr val="4C5464"/>
                </a:solidFill>
                <a:latin typeface="Courier New" pitchFamily="34" charset="0"/>
                <a:ea typeface="Courier New" pitchFamily="34" charset="-122"/>
                <a:cs typeface="Courier New" pitchFamily="34" charset="-120"/>
              </a:rPr>
              <a:t># Profile kosong — perlu setup penuh</a:t>
            </a:r>
            <a:endParaRPr lang="en-US" sz="819" dirty="0"/>
          </a:p>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hermes profile create mybot</a:t>
            </a:r>
            <a:endParaRPr lang="en-US" sz="819" dirty="0"/>
          </a:p>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 </a:t>
            </a:r>
            <a:endParaRPr lang="en-US" sz="819" dirty="0"/>
          </a:p>
          <a:p>
            <a:pPr indent="0" marL="0">
              <a:lnSpc>
                <a:spcPts val="1310"/>
              </a:lnSpc>
              <a:buNone/>
            </a:pPr>
            <a:r>
              <a:rPr lang="en-US" sz="819" dirty="0">
                <a:solidFill>
                  <a:srgbClr val="4C5464"/>
                </a:solidFill>
                <a:latin typeface="Courier New" pitchFamily="34" charset="0"/>
                <a:ea typeface="Courier New" pitchFamily="34" charset="-122"/>
                <a:cs typeface="Courier New" pitchFamily="34" charset="-120"/>
              </a:rPr>
              <a:t># Clone config saja dari profile sekarang</a:t>
            </a:r>
            <a:endParaRPr lang="en-US" sz="819" dirty="0"/>
          </a:p>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hermes profile create work --clone</a:t>
            </a:r>
            <a:endParaRPr lang="en-US" sz="819" dirty="0"/>
          </a:p>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 </a:t>
            </a:r>
            <a:endParaRPr lang="en-US" sz="819" dirty="0"/>
          </a:p>
          <a:p>
            <a:pPr indent="0" marL="0">
              <a:lnSpc>
                <a:spcPts val="1310"/>
              </a:lnSpc>
              <a:buNone/>
            </a:pPr>
            <a:r>
              <a:rPr lang="en-US" sz="819" dirty="0">
                <a:solidFill>
                  <a:srgbClr val="4C5464"/>
                </a:solidFill>
                <a:latin typeface="Courier New" pitchFamily="34" charset="0"/>
                <a:ea typeface="Courier New" pitchFamily="34" charset="-122"/>
                <a:cs typeface="Courier New" pitchFamily="34" charset="-120"/>
              </a:rPr>
              <a:t># Clone semuanya dari profile sekarang</a:t>
            </a:r>
            <a:endParaRPr lang="en-US" sz="819" dirty="0"/>
          </a:p>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hermes profile create backup --clone-all</a:t>
            </a:r>
            <a:endParaRPr lang="en-US" sz="819" dirty="0"/>
          </a:p>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 </a:t>
            </a:r>
            <a:endParaRPr lang="en-US" sz="819" dirty="0"/>
          </a:p>
          <a:p>
            <a:pPr indent="0" marL="0">
              <a:lnSpc>
                <a:spcPts val="1310"/>
              </a:lnSpc>
              <a:buNone/>
            </a:pPr>
            <a:r>
              <a:rPr lang="en-US" sz="819" dirty="0">
                <a:solidFill>
                  <a:srgbClr val="4C5464"/>
                </a:solidFill>
                <a:latin typeface="Courier New" pitchFamily="34" charset="0"/>
                <a:ea typeface="Courier New" pitchFamily="34" charset="-122"/>
                <a:cs typeface="Courier New" pitchFamily="34" charset="-120"/>
              </a:rPr>
              <a:t># Clone config dari profile tertentu</a:t>
            </a:r>
            <a:endParaRPr lang="en-US" sz="819" dirty="0"/>
          </a:p>
          <a:p>
            <a:pPr indent="0" marL="0">
              <a:lnSpc>
                <a:spcPts val="1310"/>
              </a:lnSpc>
              <a:buNone/>
            </a:pPr>
            <a:r>
              <a:rPr lang="en-US" sz="819" dirty="0">
                <a:solidFill>
                  <a:srgbClr val="B9C0CD"/>
                </a:solidFill>
                <a:latin typeface="Courier New" pitchFamily="34" charset="0"/>
                <a:ea typeface="Courier New" pitchFamily="34" charset="-122"/>
                <a:cs typeface="Courier New" pitchFamily="34" charset="-120"/>
              </a:rPr>
              <a:t>hermes profile create work2 --clone-from work</a:t>
            </a:r>
            <a:endParaRPr lang="en-US" sz="819" dirty="0"/>
          </a:p>
        </p:txBody>
      </p:sp>
      <p:graphicFrame>
        <p:nvGraphicFramePr>
          <p:cNvPr id="62" name="Table 0"/>
          <p:cNvGraphicFramePr>
            <a:graphicFrameLocks noGrp="1"/>
          </p:cNvGraphicFramePr>
          <p:nvPr>
            <p:extLst>
              <p:ext uri="{D42A27DB-BD31-4B8C-83A1-F6EECF244321}">
                <p14:modId xmlns:p14="http://schemas.microsoft.com/office/powerpoint/2010/main" val="1579011935"/>
              </p:ext>
            </p:extLst>
          </p:nvPr>
        </p:nvGraphicFramePr>
        <p:xfrm>
          <a:off x="731520" y="4075298"/>
          <a:ext cx="10728930" cy="914400"/>
        </p:xfrm>
        <a:graphic>
          <a:graphicData uri="http://schemas.openxmlformats.org/drawingml/2006/table">
            <a:tbl>
              <a:tblPr/>
              <a:tblGrid>
                <a:gridCol w="3647816"/>
                <a:gridCol w="7081114"/>
              </a:tblGrid>
              <a:tr h="223296">
                <a:tc>
                  <a:txBody>
                    <a:bodyPr/>
                    <a:lstStyle/>
                    <a:p>
                      <a:pPr indent="0" marL="0">
                        <a:buNone/>
                      </a:pPr>
                      <a:r>
                        <a:rPr lang="en-US" sz="710" spc="142" kern="0" dirty="0">
                          <a:solidFill>
                            <a:srgbClr val="4C5464"/>
                          </a:solidFill>
                          <a:latin typeface="Courier New" pitchFamily="34" charset="0"/>
                          <a:ea typeface="Courier New" pitchFamily="34" charset="-122"/>
                          <a:cs typeface="Courier New" pitchFamily="34" charset="-120"/>
                        </a:rPr>
                        <a:t>OPSI</a:t>
                      </a:r>
                      <a:endParaRPr lang="en-US" sz="710" dirty="0">
                        <a:latin typeface="Courier New" charset="0"/>
                        <a:ea typeface="Courier New" charset="0"/>
                        <a:cs typeface="Courier New" charset="0"/>
                      </a:endParaRPr>
                    </a:p>
                  </a:txBody>
                  <a:tcPr marL="0" marR="194183" marT="12700" marB="97028"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10" spc="142" kern="0" dirty="0">
                          <a:solidFill>
                            <a:srgbClr val="4C5464"/>
                          </a:solidFill>
                          <a:latin typeface="Courier New" pitchFamily="34" charset="0"/>
                          <a:ea typeface="Courier New" pitchFamily="34" charset="-122"/>
                          <a:cs typeface="Courier New" pitchFamily="34" charset="-120"/>
                        </a:rPr>
                        <a:t>EFEK</a:t>
                      </a:r>
                      <a:endParaRPr lang="en-US" sz="710" dirty="0">
                        <a:latin typeface="Courier New" charset="0"/>
                        <a:ea typeface="Courier New" charset="0"/>
                        <a:cs typeface="Courier New" charset="0"/>
                      </a:endParaRPr>
                    </a:p>
                  </a:txBody>
                  <a:tcPr marL="0" marR="194183" marT="12700" marB="97028"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--clone</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Salin config.yaml, .env, SOUL.md, dan skills dari profile sekarang</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576895">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--clone-all</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Salin semuanya (config, memories, skills, cron, plugins). TIDAK menyalin sessions, state.db, backups, </a:t>
                      </a:r>
                      <a:br/>
                      <a:r>
                        <a:rPr lang="en-US" sz="1037" dirty="0">
                          <a:solidFill>
                            <a:srgbClr val="B9C0CD"/>
                          </a:solidFill>
                          <a:latin typeface="Arial" pitchFamily="34" charset="0"/>
                          <a:ea typeface="Arial" pitchFamily="34" charset="-122"/>
                          <a:cs typeface="Arial" pitchFamily="34" charset="-120"/>
                        </a:rPr>
                        <a:t>state-snapshots, checkpoints</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--clone-from &lt;profile&gt;</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Clone dari profile tertentu, bukan yang sekarang</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92460">
                <a:tc>
                  <a:txBody>
                    <a:bodyPr/>
                    <a:lstStyle/>
                    <a:p>
                      <a:pPr indent="0" marL="0">
                        <a:lnSpc>
                          <a:spcPts val="1452"/>
                        </a:lnSpc>
                        <a:buNone/>
                      </a:pPr>
                      <a:r>
                        <a:rPr lang="en-US" sz="1037" b="1" dirty="0">
                          <a:solidFill>
                            <a:srgbClr val="F4F6FA"/>
                          </a:solidFill>
                          <a:latin typeface="Arial" pitchFamily="34" charset="0"/>
                          <a:ea typeface="Arial" pitchFamily="34" charset="-122"/>
                          <a:cs typeface="Arial" pitchFamily="34" charset="-120"/>
                        </a:rPr>
                        <a:t>--description "&lt;text&gt;"</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452"/>
                        </a:lnSpc>
                        <a:buNone/>
                      </a:pPr>
                      <a:r>
                        <a:rPr lang="en-US" sz="1037" dirty="0">
                          <a:solidFill>
                            <a:srgbClr val="B9C0CD"/>
                          </a:solidFill>
                          <a:latin typeface="Arial" pitchFamily="34" charset="0"/>
                          <a:ea typeface="Arial" pitchFamily="34" charset="-122"/>
                          <a:cs typeface="Arial" pitchFamily="34" charset="-120"/>
                        </a:rPr>
                        <a:t>Deskripsi 1–2 kalimat tentang keahlian profile ini</a:t>
                      </a:r>
                      <a:endParaRPr lang="en-US" sz="1037" dirty="0">
                        <a:latin typeface="Arial" charset="0"/>
                        <a:ea typeface="Arial" charset="0"/>
                        <a:cs typeface="Arial" charset="0"/>
                      </a:endParaRPr>
                    </a:p>
                  </a:txBody>
                  <a:tcPr marL="0" marR="194183" marT="104013" marB="104013"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14" name="Text 1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34 / 61 · DETAIL</a:t>
            </a:r>
            <a:endParaRPr lang="en-US" sz="78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34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Membuat profile (lanjutan)</a:t>
            </a:r>
            <a:endParaRPr lang="en-US" sz="2592" dirty="0"/>
          </a:p>
        </p:txBody>
      </p:sp>
      <p:graphicFrame>
        <p:nvGraphicFramePr>
          <p:cNvPr id="63"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OPSI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EFEK</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--no-skills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Profile kosong tanpa skill bawaan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--no-alias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Lewati pembuatan wrapper script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Shape 3"/>
          <p:cNvSpPr/>
          <p:nvPr/>
        </p:nvSpPr>
        <p:spPr>
          <a:xfrm>
            <a:off x="731520" y="2929372"/>
            <a:ext cx="10728930" cy="1319754"/>
          </a:xfrm>
          <a:prstGeom prst="roundRect">
            <a:avLst>
              <a:gd name="adj" fmla="val 6929"/>
            </a:avLst>
          </a:prstGeom>
          <a:solidFill>
            <a:srgbClr val="132420"/>
          </a:solidFill>
          <a:ln w="7620">
            <a:solidFill>
              <a:srgbClr val="1D1E21"/>
            </a:solidFill>
            <a:prstDash val="solid"/>
          </a:ln>
        </p:spPr>
      </p:sp>
      <p:sp>
        <p:nvSpPr>
          <p:cNvPr id="7" name="Shape 4"/>
          <p:cNvSpPr/>
          <p:nvPr/>
        </p:nvSpPr>
        <p:spPr>
          <a:xfrm>
            <a:off x="731520" y="2970520"/>
            <a:ext cx="15270" cy="1237458"/>
          </a:xfrm>
          <a:prstGeom prst="rect">
            <a:avLst/>
          </a:prstGeom>
          <a:solidFill>
            <a:srgbClr val="62DFB0"/>
          </a:solidFill>
          <a:ln/>
        </p:spPr>
      </p:sp>
      <p:sp>
        <p:nvSpPr>
          <p:cNvPr id="8" name="Text 5"/>
          <p:cNvSpPr txBox="1"/>
          <p:nvPr/>
        </p:nvSpPr>
        <p:spPr>
          <a:xfrm>
            <a:off x="914400" y="3081802"/>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SARAN UNTUK LATIHAN HARI INI</a:t>
            </a:r>
            <a:endParaRPr lang="en-US" sz="840" dirty="0"/>
          </a:p>
        </p:txBody>
      </p:sp>
      <p:sp>
        <p:nvSpPr>
          <p:cNvPr id="9" name="Shape 6"/>
          <p:cNvSpPr/>
          <p:nvPr/>
        </p:nvSpPr>
        <p:spPr>
          <a:xfrm>
            <a:off x="914400" y="3392333"/>
            <a:ext cx="106710" cy="106710"/>
          </a:xfrm>
          <a:prstGeom prst="roundRect">
            <a:avLst>
              <a:gd name="adj" fmla="val 21423"/>
            </a:avLst>
          </a:prstGeom>
          <a:ln w="11430">
            <a:solidFill>
              <a:srgbClr val="62DFB0"/>
            </a:solidFill>
            <a:prstDash val="solid"/>
          </a:ln>
        </p:spPr>
      </p:sp>
      <p:sp>
        <p:nvSpPr>
          <p:cNvPr id="10" name="Text 7"/>
          <p:cNvSpPr txBox="1"/>
          <p:nvPr/>
        </p:nvSpPr>
        <p:spPr>
          <a:xfrm>
            <a:off x="1112550" y="3332439"/>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Buat profile pertama dengan --clone supaya model dan key tidak perlu diatur ulang</a:t>
            </a:r>
            <a:endParaRPr lang="en-US" sz="1080" dirty="0"/>
          </a:p>
        </p:txBody>
      </p:sp>
      <p:sp>
        <p:nvSpPr>
          <p:cNvPr id="11" name="Shape 8"/>
          <p:cNvSpPr/>
          <p:nvPr/>
        </p:nvSpPr>
        <p:spPr>
          <a:xfrm>
            <a:off x="914400" y="3674974"/>
            <a:ext cx="106710" cy="106710"/>
          </a:xfrm>
          <a:prstGeom prst="roundRect">
            <a:avLst>
              <a:gd name="adj" fmla="val 21423"/>
            </a:avLst>
          </a:prstGeom>
          <a:ln w="11430">
            <a:solidFill>
              <a:srgbClr val="62DFB0"/>
            </a:solidFill>
            <a:prstDash val="solid"/>
          </a:ln>
        </p:spPr>
      </p:sp>
      <p:sp>
        <p:nvSpPr>
          <p:cNvPr id="12" name="Text 9"/>
          <p:cNvSpPr txBox="1"/>
          <p:nvPr/>
        </p:nvSpPr>
        <p:spPr>
          <a:xfrm>
            <a:off x="1112550" y="361517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Beri --description supaya nanti Anda ingat gunanya</a:t>
            </a:r>
            <a:endParaRPr lang="en-US" sz="1080" dirty="0"/>
          </a:p>
        </p:txBody>
      </p:sp>
      <p:sp>
        <p:nvSpPr>
          <p:cNvPr id="13" name="Shape 10"/>
          <p:cNvSpPr/>
          <p:nvPr/>
        </p:nvSpPr>
        <p:spPr>
          <a:xfrm>
            <a:off x="914400" y="3957706"/>
            <a:ext cx="106710" cy="106710"/>
          </a:xfrm>
          <a:prstGeom prst="roundRect">
            <a:avLst>
              <a:gd name="adj" fmla="val 21423"/>
            </a:avLst>
          </a:prstGeom>
          <a:ln w="11430">
            <a:solidFill>
              <a:srgbClr val="62DFB0"/>
            </a:solidFill>
            <a:prstDash val="solid"/>
          </a:ln>
        </p:spPr>
      </p:sp>
      <p:sp>
        <p:nvSpPr>
          <p:cNvPr id="14" name="Text 11"/>
          <p:cNvSpPr txBox="1"/>
          <p:nvPr/>
        </p:nvSpPr>
        <p:spPr>
          <a:xfrm>
            <a:off x="1112550" y="389790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Jangan pakai --clone-all dulu — memory bercampur membingungkan saat membandingkan</a:t>
            </a:r>
            <a:endParaRPr lang="en-US" sz="1080" dirty="0"/>
          </a:p>
        </p:txBody>
      </p:sp>
      <p:sp>
        <p:nvSpPr>
          <p:cNvPr id="15"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34 / 61 · DETAIL</a:t>
            </a:r>
            <a:endParaRPr lang="en-US" sz="78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Shape 0"/>
          <p:cNvSpPr/>
          <p:nvPr/>
        </p:nvSpPr>
        <p:spPr>
          <a:xfrm>
            <a:off x="731520" y="1991838"/>
            <a:ext cx="198150" cy="0"/>
          </a:xfrm>
          <a:prstGeom prst="line">
            <a:avLst/>
          </a:prstGeom>
          <a:noFill/>
          <a:ln w="7620">
            <a:solidFill>
              <a:srgbClr val="323C5E"/>
            </a:solidFill>
            <a:prstDash val="solid"/>
          </a:ln>
        </p:spPr>
      </p:sp>
      <p:sp>
        <p:nvSpPr>
          <p:cNvPr id="3" name="Text 1"/>
          <p:cNvSpPr txBox="1"/>
          <p:nvPr/>
        </p:nvSpPr>
        <p:spPr>
          <a:xfrm>
            <a:off x="1021110" y="192097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06 · PROFILE</a:t>
            </a:r>
            <a:endParaRPr lang="en-US" sz="900" dirty="0"/>
          </a:p>
        </p:txBody>
      </p:sp>
      <p:sp>
        <p:nvSpPr>
          <p:cNvPr id="4" name="Text 2"/>
          <p:cNvSpPr txBox="1"/>
          <p:nvPr/>
        </p:nvSpPr>
        <p:spPr>
          <a:xfrm>
            <a:off x="731520" y="2313432"/>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Berpindah, atau sekali </a:t>
            </a:r>
            <a:br/>
            <a:r>
              <a:rPr lang="en-US" sz="4800" b="1" spc="-96" kern="0" dirty="0">
                <a:solidFill>
                  <a:srgbClr val="F4F6FA"/>
                </a:solidFill>
                <a:latin typeface="Arial" pitchFamily="34" charset="0"/>
                <a:ea typeface="Arial" pitchFamily="34" charset="-122"/>
                <a:cs typeface="Arial" pitchFamily="34" charset="-120"/>
              </a:rPr>
              <a:t>jalan.</a:t>
            </a:r>
            <a:endParaRPr lang="en-US" sz="4800" dirty="0"/>
          </a:p>
        </p:txBody>
      </p:sp>
      <p:sp>
        <p:nvSpPr>
          <p:cNvPr id="5" name="Text 3"/>
          <p:cNvSpPr txBox="1"/>
          <p:nvPr/>
        </p:nvSpPr>
        <p:spPr>
          <a:xfrm>
            <a:off x="731520" y="3849624"/>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MENGUBAH YANG AKTIF</a:t>
            </a:r>
            <a:endParaRPr lang="en-US" sz="840" dirty="0"/>
          </a:p>
        </p:txBody>
      </p:sp>
      <p:sp>
        <p:nvSpPr>
          <p:cNvPr id="6" name="Shape 4"/>
          <p:cNvSpPr/>
          <p:nvPr/>
        </p:nvSpPr>
        <p:spPr>
          <a:xfrm>
            <a:off x="731520" y="4231203"/>
            <a:ext cx="38130" cy="38130"/>
          </a:xfrm>
          <a:prstGeom prst="ellipse">
            <a:avLst/>
          </a:prstGeom>
          <a:solidFill>
            <a:srgbClr val="2F3032"/>
          </a:solidFill>
          <a:ln/>
        </p:spPr>
      </p:sp>
      <p:sp>
        <p:nvSpPr>
          <p:cNvPr id="7" name="Text 5"/>
          <p:cNvSpPr txBox="1"/>
          <p:nvPr/>
        </p:nvSpPr>
        <p:spPr>
          <a:xfrm>
            <a:off x="861090" y="414607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hermes profile use work</a:t>
            </a:r>
            <a:endParaRPr lang="en-US" sz="1140" dirty="0"/>
          </a:p>
        </p:txBody>
      </p:sp>
      <p:sp>
        <p:nvSpPr>
          <p:cNvPr id="8" name="Shape 6"/>
          <p:cNvSpPr/>
          <p:nvPr/>
        </p:nvSpPr>
        <p:spPr>
          <a:xfrm>
            <a:off x="731520" y="4525366"/>
            <a:ext cx="38130" cy="38130"/>
          </a:xfrm>
          <a:prstGeom prst="ellipse">
            <a:avLst/>
          </a:prstGeom>
          <a:solidFill>
            <a:srgbClr val="2F3032"/>
          </a:solidFill>
          <a:ln/>
        </p:spPr>
      </p:sp>
      <p:sp>
        <p:nvSpPr>
          <p:cNvPr id="9" name="Text 7"/>
          <p:cNvSpPr txBox="1"/>
          <p:nvPr/>
        </p:nvSpPr>
        <p:spPr>
          <a:xfrm>
            <a:off x="861090" y="444014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Berlaku sampai Anda ganti lagi</a:t>
            </a:r>
            <a:endParaRPr lang="en-US" sz="1140" dirty="0"/>
          </a:p>
        </p:txBody>
      </p:sp>
      <p:sp>
        <p:nvSpPr>
          <p:cNvPr id="10" name="Shape 8"/>
          <p:cNvSpPr/>
          <p:nvPr/>
        </p:nvSpPr>
        <p:spPr>
          <a:xfrm>
            <a:off x="731520" y="4819528"/>
            <a:ext cx="38130" cy="38130"/>
          </a:xfrm>
          <a:prstGeom prst="ellipse">
            <a:avLst/>
          </a:prstGeom>
          <a:solidFill>
            <a:srgbClr val="2F3032"/>
          </a:solidFill>
          <a:ln/>
        </p:spPr>
      </p:sp>
      <p:sp>
        <p:nvSpPr>
          <p:cNvPr id="11" name="Text 9"/>
          <p:cNvSpPr txBox="1"/>
          <p:nvPr/>
        </p:nvSpPr>
        <p:spPr>
          <a:xfrm>
            <a:off x="861090" y="473430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hermes profile list untuk melihat mana yang aktif</a:t>
            </a:r>
            <a:endParaRPr lang="en-US" sz="1140" dirty="0"/>
          </a:p>
        </p:txBody>
      </p:sp>
      <p:sp>
        <p:nvSpPr>
          <p:cNvPr id="12" name="Shape 10"/>
          <p:cNvSpPr/>
          <p:nvPr/>
        </p:nvSpPr>
        <p:spPr>
          <a:xfrm>
            <a:off x="6092190" y="3849624"/>
            <a:ext cx="0" cy="1087404"/>
          </a:xfrm>
          <a:prstGeom prst="line">
            <a:avLst/>
          </a:prstGeom>
          <a:noFill/>
          <a:ln w="7620">
            <a:solidFill>
              <a:srgbClr val="2F3032"/>
            </a:solidFill>
            <a:prstDash val="solid"/>
          </a:ln>
        </p:spPr>
      </p:sp>
      <p:sp>
        <p:nvSpPr>
          <p:cNvPr id="13" name="Text 11"/>
          <p:cNvSpPr txBox="1"/>
          <p:nvPr/>
        </p:nvSpPr>
        <p:spPr>
          <a:xfrm>
            <a:off x="6404640" y="3849624"/>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SEKALI JALAN</a:t>
            </a:r>
            <a:endParaRPr lang="en-US" sz="840" dirty="0"/>
          </a:p>
        </p:txBody>
      </p:sp>
      <p:sp>
        <p:nvSpPr>
          <p:cNvPr id="14" name="Shape 12"/>
          <p:cNvSpPr/>
          <p:nvPr/>
        </p:nvSpPr>
        <p:spPr>
          <a:xfrm>
            <a:off x="6404640" y="4231203"/>
            <a:ext cx="38130" cy="38130"/>
          </a:xfrm>
          <a:prstGeom prst="ellipse">
            <a:avLst/>
          </a:prstGeom>
          <a:solidFill>
            <a:srgbClr val="2F3032"/>
          </a:solidFill>
          <a:ln/>
        </p:spPr>
      </p:sp>
      <p:sp>
        <p:nvSpPr>
          <p:cNvPr id="15" name="Text 13"/>
          <p:cNvSpPr txBox="1"/>
          <p:nvPr/>
        </p:nvSpPr>
        <p:spPr>
          <a:xfrm>
            <a:off x="6534120" y="414607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hermes -p work chat -q "..."</a:t>
            </a:r>
            <a:endParaRPr lang="en-US" sz="1140" dirty="0"/>
          </a:p>
        </p:txBody>
      </p:sp>
      <p:sp>
        <p:nvSpPr>
          <p:cNvPr id="16" name="Shape 14"/>
          <p:cNvSpPr/>
          <p:nvPr/>
        </p:nvSpPr>
        <p:spPr>
          <a:xfrm>
            <a:off x="6404640" y="4525366"/>
            <a:ext cx="38130" cy="38130"/>
          </a:xfrm>
          <a:prstGeom prst="ellipse">
            <a:avLst/>
          </a:prstGeom>
          <a:solidFill>
            <a:srgbClr val="2F3032"/>
          </a:solidFill>
          <a:ln/>
        </p:spPr>
      </p:sp>
      <p:sp>
        <p:nvSpPr>
          <p:cNvPr id="17" name="Text 15"/>
          <p:cNvSpPr txBox="1"/>
          <p:nvPr/>
        </p:nvSpPr>
        <p:spPr>
          <a:xfrm>
            <a:off x="6534120" y="444014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Default Anda tidak berubah</a:t>
            </a:r>
            <a:endParaRPr lang="en-US" sz="1140" dirty="0"/>
          </a:p>
        </p:txBody>
      </p:sp>
      <p:sp>
        <p:nvSpPr>
          <p:cNvPr id="18" name="Shape 16"/>
          <p:cNvSpPr/>
          <p:nvPr/>
        </p:nvSpPr>
        <p:spPr>
          <a:xfrm>
            <a:off x="6404640" y="4819528"/>
            <a:ext cx="38130" cy="38130"/>
          </a:xfrm>
          <a:prstGeom prst="ellipse">
            <a:avLst/>
          </a:prstGeom>
          <a:solidFill>
            <a:srgbClr val="2F3032"/>
          </a:solidFill>
          <a:ln/>
        </p:spPr>
      </p:sp>
      <p:sp>
        <p:nvSpPr>
          <p:cNvPr id="19" name="Text 17"/>
          <p:cNvSpPr txBox="1"/>
          <p:nvPr/>
        </p:nvSpPr>
        <p:spPr>
          <a:xfrm>
            <a:off x="6534120" y="473430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Ini yang dipakai untuk membandingkan</a:t>
            </a:r>
            <a:endParaRPr lang="en-US" sz="1140" dirty="0"/>
          </a:p>
        </p:txBody>
      </p:sp>
      <p:sp>
        <p:nvSpPr>
          <p:cNvPr id="20" name="Text 1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35 / 61</a:t>
            </a:r>
            <a:endParaRPr lang="en-US" sz="78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35</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Perintah profile</a:t>
            </a:r>
            <a:endParaRPr lang="en-US" sz="2592" dirty="0"/>
          </a:p>
        </p:txBody>
      </p:sp>
      <p:sp>
        <p:nvSpPr>
          <p:cNvPr id="5" name="Shape 3"/>
          <p:cNvSpPr/>
          <p:nvPr/>
        </p:nvSpPr>
        <p:spPr>
          <a:xfrm>
            <a:off x="731520" y="1577614"/>
            <a:ext cx="10728930" cy="1108801"/>
          </a:xfrm>
          <a:prstGeom prst="roundRect">
            <a:avLst>
              <a:gd name="adj" fmla="val 6515"/>
            </a:avLst>
          </a:prstGeom>
          <a:solidFill>
            <a:srgbClr val="06070A"/>
          </a:solidFill>
          <a:ln w="7620">
            <a:solidFill>
              <a:srgbClr val="1D1E21"/>
            </a:solidFill>
            <a:prstDash val="solid"/>
          </a:ln>
        </p:spPr>
      </p:sp>
      <p:sp>
        <p:nvSpPr>
          <p:cNvPr id="6" name="Shape 4"/>
          <p:cNvSpPr/>
          <p:nvPr/>
        </p:nvSpPr>
        <p:spPr>
          <a:xfrm>
            <a:off x="739110" y="1585204"/>
            <a:ext cx="10713750" cy="210312"/>
          </a:xfrm>
          <a:prstGeom prst="roundRect">
            <a:avLst>
              <a:gd name="adj" fmla="val 31478"/>
            </a:avLst>
          </a:prstGeom>
          <a:solidFill>
            <a:srgbClr val="0E0F12"/>
          </a:solidFill>
          <a:ln/>
        </p:spPr>
      </p:sp>
      <p:sp>
        <p:nvSpPr>
          <p:cNvPr id="7" name="Shape 5"/>
          <p:cNvSpPr/>
          <p:nvPr/>
        </p:nvSpPr>
        <p:spPr>
          <a:xfrm>
            <a:off x="739110" y="1686519"/>
            <a:ext cx="10713750" cy="108996"/>
          </a:xfrm>
          <a:prstGeom prst="rect">
            <a:avLst/>
          </a:prstGeom>
          <a:solidFill>
            <a:srgbClr val="0E0F12"/>
          </a:solidFill>
          <a:ln/>
        </p:spPr>
      </p:sp>
      <p:sp>
        <p:nvSpPr>
          <p:cNvPr id="8" name="Shape 6"/>
          <p:cNvSpPr/>
          <p:nvPr/>
        </p:nvSpPr>
        <p:spPr>
          <a:xfrm>
            <a:off x="731520" y="1795516"/>
            <a:ext cx="10728930" cy="0"/>
          </a:xfrm>
          <a:prstGeom prst="line">
            <a:avLst/>
          </a:prstGeom>
          <a:noFill/>
          <a:ln w="7620">
            <a:solidFill>
              <a:srgbClr val="1D1E21"/>
            </a:solidFill>
            <a:prstDash val="solid"/>
          </a:ln>
        </p:spPr>
      </p:sp>
      <p:sp>
        <p:nvSpPr>
          <p:cNvPr id="9" name="Text 7"/>
          <p:cNvSpPr txBox="1"/>
          <p:nvPr/>
        </p:nvSpPr>
        <p:spPr>
          <a:xfrm>
            <a:off x="815828" y="1631747"/>
            <a:ext cx="548914" cy="125181"/>
          </a:xfrm>
          <a:prstGeom prst="rect">
            <a:avLst/>
          </a:prstGeom>
          <a:noFill/>
          <a:ln/>
        </p:spPr>
        <p:txBody>
          <a:bodyPr wrap="square" lIns="0" tIns="0" rIns="0" bIns="0" rtlCol="0" anchor="t"/>
          <a:lstStyle/>
          <a:p>
            <a:pPr algn="l" indent="0" marL="0">
              <a:lnSpc>
                <a:spcPts val="863"/>
              </a:lnSpc>
              <a:buNone/>
            </a:pPr>
            <a:r>
              <a:rPr lang="en-US" sz="616" dirty="0">
                <a:solidFill>
                  <a:srgbClr val="B9C0CD"/>
                </a:solidFill>
                <a:latin typeface="Courier New" pitchFamily="34" charset="0"/>
                <a:ea typeface="Courier New" pitchFamily="34" charset="-122"/>
                <a:cs typeface="Courier New" pitchFamily="34" charset="-120"/>
              </a:rPr>
              <a:t>mengelola</a:t>
            </a:r>
            <a:endParaRPr lang="en-US" sz="616" dirty="0"/>
          </a:p>
        </p:txBody>
      </p:sp>
      <p:sp>
        <p:nvSpPr>
          <p:cNvPr id="10" name="Shape 8"/>
          <p:cNvSpPr/>
          <p:nvPr/>
        </p:nvSpPr>
        <p:spPr>
          <a:xfrm>
            <a:off x="1335938" y="1631472"/>
            <a:ext cx="309250" cy="110185"/>
          </a:xfrm>
          <a:prstGeom prst="roundRect">
            <a:avLst>
              <a:gd name="adj" fmla="val 49959"/>
            </a:avLst>
          </a:prstGeom>
          <a:solidFill>
            <a:srgbClr val="181D2D"/>
          </a:solidFill>
          <a:ln/>
        </p:spPr>
      </p:sp>
      <p:sp>
        <p:nvSpPr>
          <p:cNvPr id="11" name="Text 9"/>
          <p:cNvSpPr txBox="1"/>
          <p:nvPr/>
        </p:nvSpPr>
        <p:spPr>
          <a:xfrm>
            <a:off x="1326063" y="1643543"/>
            <a:ext cx="329184" cy="99304"/>
          </a:xfrm>
          <a:prstGeom prst="rect">
            <a:avLst/>
          </a:prstGeom>
          <a:noFill/>
          <a:ln/>
        </p:spPr>
        <p:txBody>
          <a:bodyPr wrap="square" lIns="0" tIns="0" rIns="0" bIns="0" rtlCol="0" anchor="t"/>
          <a:lstStyle/>
          <a:p>
            <a:pPr algn="ctr" indent="0" marL="0">
              <a:lnSpc>
                <a:spcPts val="678"/>
              </a:lnSpc>
              <a:buNone/>
            </a:pPr>
            <a:r>
              <a:rPr lang="en-US" sz="521" spc="42" kern="0" dirty="0">
                <a:solidFill>
                  <a:srgbClr val="7F9CFF"/>
                </a:solidFill>
                <a:latin typeface="Courier New" pitchFamily="34" charset="0"/>
                <a:ea typeface="Courier New" pitchFamily="34" charset="-122"/>
                <a:cs typeface="Courier New" pitchFamily="34" charset="-120"/>
              </a:rPr>
              <a:t>BASH</a:t>
            </a:r>
            <a:endParaRPr lang="en-US" sz="521" dirty="0"/>
          </a:p>
        </p:txBody>
      </p:sp>
      <p:sp>
        <p:nvSpPr>
          <p:cNvPr id="12" name="Text 10"/>
          <p:cNvSpPr txBox="1"/>
          <p:nvPr/>
        </p:nvSpPr>
        <p:spPr>
          <a:xfrm>
            <a:off x="827806" y="1879732"/>
            <a:ext cx="10536357" cy="740390"/>
          </a:xfrm>
          <a:prstGeom prst="rect">
            <a:avLst/>
          </a:prstGeom>
          <a:noFill/>
          <a:ln/>
        </p:spPr>
        <p:txBody>
          <a:bodyPr wrap="square" lIns="0" tIns="0" rIns="0" bIns="0" rtlCol="0" anchor="t"/>
          <a:lstStyle/>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hermes profile list         # profile aktif ditandai *</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hermes profile use work     # jadikan aktif</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hermes profile use default  # kembali ke base</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hermes profile show work    # detail lengkap</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hermes profile delete mybot --yes</a:t>
            </a:r>
            <a:endParaRPr lang="en-US" sz="711" dirty="0"/>
          </a:p>
        </p:txBody>
      </p:sp>
      <p:sp>
        <p:nvSpPr>
          <p:cNvPr id="13" name="Shape 11"/>
          <p:cNvSpPr/>
          <p:nvPr/>
        </p:nvSpPr>
        <p:spPr>
          <a:xfrm>
            <a:off x="731520" y="2879080"/>
            <a:ext cx="10728930" cy="819851"/>
          </a:xfrm>
          <a:prstGeom prst="roundRect">
            <a:avLst>
              <a:gd name="adj" fmla="val 8811"/>
            </a:avLst>
          </a:prstGeom>
          <a:solidFill>
            <a:srgbClr val="06070A"/>
          </a:solidFill>
          <a:ln w="7620">
            <a:solidFill>
              <a:srgbClr val="1D1E21"/>
            </a:solidFill>
            <a:prstDash val="solid"/>
          </a:ln>
        </p:spPr>
      </p:sp>
      <p:sp>
        <p:nvSpPr>
          <p:cNvPr id="14" name="Shape 12"/>
          <p:cNvSpPr/>
          <p:nvPr/>
        </p:nvSpPr>
        <p:spPr>
          <a:xfrm>
            <a:off x="739110" y="2886669"/>
            <a:ext cx="10713750" cy="210312"/>
          </a:xfrm>
          <a:prstGeom prst="roundRect">
            <a:avLst>
              <a:gd name="adj" fmla="val 31478"/>
            </a:avLst>
          </a:prstGeom>
          <a:solidFill>
            <a:srgbClr val="0E0F12"/>
          </a:solidFill>
          <a:ln/>
        </p:spPr>
      </p:sp>
      <p:sp>
        <p:nvSpPr>
          <p:cNvPr id="15" name="Shape 13"/>
          <p:cNvSpPr/>
          <p:nvPr/>
        </p:nvSpPr>
        <p:spPr>
          <a:xfrm>
            <a:off x="739110" y="2987985"/>
            <a:ext cx="10713750" cy="108996"/>
          </a:xfrm>
          <a:prstGeom prst="rect">
            <a:avLst/>
          </a:prstGeom>
          <a:solidFill>
            <a:srgbClr val="0E0F12"/>
          </a:solidFill>
          <a:ln/>
        </p:spPr>
      </p:sp>
      <p:sp>
        <p:nvSpPr>
          <p:cNvPr id="16" name="Shape 14"/>
          <p:cNvSpPr/>
          <p:nvPr/>
        </p:nvSpPr>
        <p:spPr>
          <a:xfrm>
            <a:off x="731520" y="3096981"/>
            <a:ext cx="10728930" cy="0"/>
          </a:xfrm>
          <a:prstGeom prst="line">
            <a:avLst/>
          </a:prstGeom>
          <a:noFill/>
          <a:ln w="7620">
            <a:solidFill>
              <a:srgbClr val="1D1E21"/>
            </a:solidFill>
            <a:prstDash val="solid"/>
          </a:ln>
        </p:spPr>
      </p:sp>
      <p:sp>
        <p:nvSpPr>
          <p:cNvPr id="17" name="Text 15"/>
          <p:cNvSpPr txBox="1"/>
          <p:nvPr/>
        </p:nvSpPr>
        <p:spPr>
          <a:xfrm>
            <a:off x="815828" y="2933212"/>
            <a:ext cx="2121682" cy="125181"/>
          </a:xfrm>
          <a:prstGeom prst="rect">
            <a:avLst/>
          </a:prstGeom>
          <a:noFill/>
          <a:ln/>
        </p:spPr>
        <p:txBody>
          <a:bodyPr wrap="square" lIns="0" tIns="0" rIns="0" bIns="0" rtlCol="0" anchor="t"/>
          <a:lstStyle/>
          <a:p>
            <a:pPr algn="l" indent="0" marL="0">
              <a:lnSpc>
                <a:spcPts val="863"/>
              </a:lnSpc>
              <a:buNone/>
            </a:pPr>
            <a:r>
              <a:rPr lang="en-US" sz="616" dirty="0">
                <a:solidFill>
                  <a:srgbClr val="B9C0CD"/>
                </a:solidFill>
                <a:latin typeface="Courier New" pitchFamily="34" charset="0"/>
                <a:ea typeface="Courier New" pitchFamily="34" charset="-122"/>
                <a:cs typeface="Courier New" pitchFamily="34" charset="-120"/>
              </a:rPr>
              <a:t>satu perintah di bawah profile tertentu</a:t>
            </a:r>
            <a:endParaRPr lang="en-US" sz="616" dirty="0"/>
          </a:p>
        </p:txBody>
      </p:sp>
      <p:sp>
        <p:nvSpPr>
          <p:cNvPr id="18" name="Shape 16"/>
          <p:cNvSpPr/>
          <p:nvPr/>
        </p:nvSpPr>
        <p:spPr>
          <a:xfrm>
            <a:off x="2829154" y="2932938"/>
            <a:ext cx="309250" cy="110185"/>
          </a:xfrm>
          <a:prstGeom prst="roundRect">
            <a:avLst>
              <a:gd name="adj" fmla="val 49959"/>
            </a:avLst>
          </a:prstGeom>
          <a:solidFill>
            <a:srgbClr val="181D2D"/>
          </a:solidFill>
          <a:ln/>
        </p:spPr>
      </p:sp>
      <p:sp>
        <p:nvSpPr>
          <p:cNvPr id="19" name="Text 17"/>
          <p:cNvSpPr txBox="1"/>
          <p:nvPr/>
        </p:nvSpPr>
        <p:spPr>
          <a:xfrm>
            <a:off x="2819187" y="2945008"/>
            <a:ext cx="329184" cy="99304"/>
          </a:xfrm>
          <a:prstGeom prst="rect">
            <a:avLst/>
          </a:prstGeom>
          <a:noFill/>
          <a:ln/>
        </p:spPr>
        <p:txBody>
          <a:bodyPr wrap="square" lIns="0" tIns="0" rIns="0" bIns="0" rtlCol="0" anchor="t"/>
          <a:lstStyle/>
          <a:p>
            <a:pPr algn="ctr" indent="0" marL="0">
              <a:lnSpc>
                <a:spcPts val="678"/>
              </a:lnSpc>
              <a:buNone/>
            </a:pPr>
            <a:r>
              <a:rPr lang="en-US" sz="521" spc="42" kern="0" dirty="0">
                <a:solidFill>
                  <a:srgbClr val="7F9CFF"/>
                </a:solidFill>
                <a:latin typeface="Courier New" pitchFamily="34" charset="0"/>
                <a:ea typeface="Courier New" pitchFamily="34" charset="-122"/>
                <a:cs typeface="Courier New" pitchFamily="34" charset="-120"/>
              </a:rPr>
              <a:t>BASH</a:t>
            </a:r>
            <a:endParaRPr lang="en-US" sz="521" dirty="0"/>
          </a:p>
        </p:txBody>
      </p:sp>
      <p:sp>
        <p:nvSpPr>
          <p:cNvPr id="20" name="Text 18"/>
          <p:cNvSpPr txBox="1"/>
          <p:nvPr/>
        </p:nvSpPr>
        <p:spPr>
          <a:xfrm>
            <a:off x="827806" y="3181289"/>
            <a:ext cx="10536357" cy="451531"/>
          </a:xfrm>
          <a:prstGeom prst="rect">
            <a:avLst/>
          </a:prstGeom>
          <a:noFill/>
          <a:ln/>
        </p:spPr>
        <p:txBody>
          <a:bodyPr wrap="square" lIns="0" tIns="0" rIns="0" bIns="0" rtlCol="0" anchor="t"/>
          <a:lstStyle/>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hermes -p work chat -q "Check the server status"</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hermes --profile dev gateway start</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hermes -p personal skills list</a:t>
            </a:r>
            <a:endParaRPr lang="en-US" sz="711" dirty="0"/>
          </a:p>
        </p:txBody>
      </p:sp>
      <p:sp>
        <p:nvSpPr>
          <p:cNvPr id="21" name="Shape 19"/>
          <p:cNvSpPr/>
          <p:nvPr/>
        </p:nvSpPr>
        <p:spPr>
          <a:xfrm>
            <a:off x="731520" y="3891595"/>
            <a:ext cx="10728930" cy="1542227"/>
          </a:xfrm>
          <a:prstGeom prst="roundRect">
            <a:avLst>
              <a:gd name="adj" fmla="val 4684"/>
            </a:avLst>
          </a:prstGeom>
          <a:solidFill>
            <a:srgbClr val="06070A"/>
          </a:solidFill>
          <a:ln w="7620">
            <a:solidFill>
              <a:srgbClr val="1D1E21"/>
            </a:solidFill>
            <a:prstDash val="solid"/>
          </a:ln>
        </p:spPr>
      </p:sp>
      <p:sp>
        <p:nvSpPr>
          <p:cNvPr id="22" name="Shape 20"/>
          <p:cNvSpPr/>
          <p:nvPr/>
        </p:nvSpPr>
        <p:spPr>
          <a:xfrm>
            <a:off x="739110" y="3899184"/>
            <a:ext cx="10713750" cy="210312"/>
          </a:xfrm>
          <a:prstGeom prst="roundRect">
            <a:avLst>
              <a:gd name="adj" fmla="val 31478"/>
            </a:avLst>
          </a:prstGeom>
          <a:solidFill>
            <a:srgbClr val="0E0F12"/>
          </a:solidFill>
          <a:ln/>
        </p:spPr>
      </p:sp>
      <p:sp>
        <p:nvSpPr>
          <p:cNvPr id="23" name="Shape 21"/>
          <p:cNvSpPr/>
          <p:nvPr/>
        </p:nvSpPr>
        <p:spPr>
          <a:xfrm>
            <a:off x="739110" y="4000591"/>
            <a:ext cx="10713750" cy="108996"/>
          </a:xfrm>
          <a:prstGeom prst="rect">
            <a:avLst/>
          </a:prstGeom>
          <a:solidFill>
            <a:srgbClr val="0E0F12"/>
          </a:solidFill>
          <a:ln/>
        </p:spPr>
      </p:sp>
      <p:sp>
        <p:nvSpPr>
          <p:cNvPr id="24" name="Shape 22"/>
          <p:cNvSpPr/>
          <p:nvPr/>
        </p:nvSpPr>
        <p:spPr>
          <a:xfrm>
            <a:off x="731520" y="4109496"/>
            <a:ext cx="10728930" cy="0"/>
          </a:xfrm>
          <a:prstGeom prst="line">
            <a:avLst/>
          </a:prstGeom>
          <a:noFill/>
          <a:ln w="7620">
            <a:solidFill>
              <a:srgbClr val="1D1E21"/>
            </a:solidFill>
            <a:prstDash val="solid"/>
          </a:ln>
        </p:spPr>
      </p:sp>
      <p:sp>
        <p:nvSpPr>
          <p:cNvPr id="25" name="Text 23"/>
          <p:cNvSpPr txBox="1"/>
          <p:nvPr/>
        </p:nvSpPr>
        <p:spPr>
          <a:xfrm>
            <a:off x="815828" y="3945727"/>
            <a:ext cx="2226564" cy="125181"/>
          </a:xfrm>
          <a:prstGeom prst="rect">
            <a:avLst/>
          </a:prstGeom>
          <a:noFill/>
          <a:ln/>
        </p:spPr>
        <p:txBody>
          <a:bodyPr wrap="square" lIns="0" tIns="0" rIns="0" bIns="0" rtlCol="0" anchor="t"/>
          <a:lstStyle/>
          <a:p>
            <a:pPr algn="l" indent="0" marL="0">
              <a:lnSpc>
                <a:spcPts val="863"/>
              </a:lnSpc>
              <a:buNone/>
            </a:pPr>
            <a:r>
              <a:rPr lang="en-US" sz="616" dirty="0">
                <a:solidFill>
                  <a:srgbClr val="B9C0CD"/>
                </a:solidFill>
                <a:latin typeface="Courier New" pitchFamily="34" charset="0"/>
                <a:ea typeface="Courier New" pitchFamily="34" charset="-122"/>
                <a:cs typeface="Courier New" pitchFamily="34" charset="-120"/>
              </a:rPr>
              <a:t>contoh keluaran: hermes profile show work</a:t>
            </a:r>
            <a:endParaRPr lang="en-US" sz="616" dirty="0"/>
          </a:p>
        </p:txBody>
      </p:sp>
      <p:sp>
        <p:nvSpPr>
          <p:cNvPr id="26" name="Shape 24"/>
          <p:cNvSpPr/>
          <p:nvPr/>
        </p:nvSpPr>
        <p:spPr>
          <a:xfrm>
            <a:off x="2928640" y="3945453"/>
            <a:ext cx="309250" cy="110185"/>
          </a:xfrm>
          <a:prstGeom prst="roundRect">
            <a:avLst>
              <a:gd name="adj" fmla="val 49959"/>
            </a:avLst>
          </a:prstGeom>
          <a:solidFill>
            <a:srgbClr val="181D2D"/>
          </a:solidFill>
          <a:ln/>
        </p:spPr>
      </p:sp>
      <p:sp>
        <p:nvSpPr>
          <p:cNvPr id="27" name="Text 25"/>
          <p:cNvSpPr txBox="1"/>
          <p:nvPr/>
        </p:nvSpPr>
        <p:spPr>
          <a:xfrm>
            <a:off x="2918765" y="3957523"/>
            <a:ext cx="329184" cy="99304"/>
          </a:xfrm>
          <a:prstGeom prst="rect">
            <a:avLst/>
          </a:prstGeom>
          <a:noFill/>
          <a:ln/>
        </p:spPr>
        <p:txBody>
          <a:bodyPr wrap="square" lIns="0" tIns="0" rIns="0" bIns="0" rtlCol="0" anchor="t"/>
          <a:lstStyle/>
          <a:p>
            <a:pPr algn="ctr" indent="0" marL="0">
              <a:lnSpc>
                <a:spcPts val="678"/>
              </a:lnSpc>
              <a:buNone/>
            </a:pPr>
            <a:r>
              <a:rPr lang="en-US" sz="521" spc="42" kern="0" dirty="0">
                <a:solidFill>
                  <a:srgbClr val="7F9CFF"/>
                </a:solidFill>
                <a:latin typeface="Courier New" pitchFamily="34" charset="0"/>
                <a:ea typeface="Courier New" pitchFamily="34" charset="-122"/>
                <a:cs typeface="Courier New" pitchFamily="34" charset="-120"/>
              </a:rPr>
              <a:t>TEXT</a:t>
            </a:r>
            <a:endParaRPr lang="en-US" sz="521" dirty="0"/>
          </a:p>
        </p:txBody>
      </p:sp>
      <p:sp>
        <p:nvSpPr>
          <p:cNvPr id="28" name="Text 26"/>
          <p:cNvSpPr txBox="1"/>
          <p:nvPr/>
        </p:nvSpPr>
        <p:spPr>
          <a:xfrm>
            <a:off x="827806" y="4193804"/>
            <a:ext cx="10536357" cy="1173907"/>
          </a:xfrm>
          <a:prstGeom prst="rect">
            <a:avLst/>
          </a:prstGeom>
          <a:noFill/>
          <a:ln/>
        </p:spPr>
        <p:txBody>
          <a:bodyPr wrap="square" lIns="0" tIns="0" rIns="0" bIns="0" rtlCol="0" anchor="t"/>
          <a:lstStyle/>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Profile: work</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Path:    ~/.hermes/profiles/work</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Model:   anthropic/claude-sonnet-4 (anthropic)</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Gateway: stopped</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Skills:  12</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.env:    exists</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SOUL.md: exists</a:t>
            </a:r>
            <a:endParaRPr lang="en-US" sz="711" dirty="0"/>
          </a:p>
          <a:p>
            <a:pPr indent="0" marL="0">
              <a:lnSpc>
                <a:spcPts val="1138"/>
              </a:lnSpc>
              <a:buNone/>
            </a:pPr>
            <a:r>
              <a:rPr lang="en-US" sz="711" dirty="0">
                <a:solidFill>
                  <a:srgbClr val="B9C0CD"/>
                </a:solidFill>
                <a:latin typeface="Courier New" pitchFamily="34" charset="0"/>
                <a:ea typeface="Courier New" pitchFamily="34" charset="-122"/>
                <a:cs typeface="Courier New" pitchFamily="34" charset="-120"/>
              </a:rPr>
              <a:t>Alias:   ~/.local/bin/work</a:t>
            </a:r>
            <a:endParaRPr lang="en-US" sz="711" dirty="0"/>
          </a:p>
        </p:txBody>
      </p:sp>
      <p:sp>
        <p:nvSpPr>
          <p:cNvPr id="29" name="Text 27"/>
          <p:cNvSpPr txBox="1"/>
          <p:nvPr/>
        </p:nvSpPr>
        <p:spPr>
          <a:xfrm>
            <a:off x="731520" y="5626486"/>
            <a:ext cx="4766401" cy="436992"/>
          </a:xfrm>
          <a:prstGeom prst="rect">
            <a:avLst/>
          </a:prstGeom>
          <a:noFill/>
          <a:ln/>
        </p:spPr>
        <p:txBody>
          <a:bodyPr wrap="square" lIns="0" tIns="0" rIns="0" bIns="0" rtlCol="0" anchor="t"/>
          <a:lstStyle/>
          <a:p>
            <a:pPr algn="l" indent="0" marL="0">
              <a:lnSpc>
                <a:spcPts val="1616"/>
              </a:lnSpc>
              <a:buNone/>
            </a:pPr>
            <a:r>
              <a:rPr lang="en-US" sz="1043" dirty="0">
                <a:solidFill>
                  <a:srgbClr val="7B8494"/>
                </a:solidFill>
                <a:latin typeface="Arial" pitchFamily="34" charset="0"/>
                <a:ea typeface="Arial" pitchFamily="34" charset="-122"/>
                <a:cs typeface="Arial" pitchFamily="34" charset="-120"/>
              </a:rPr>
              <a:t>Subcommand lain yang tersedia: describe, alias, rename, export, import, </a:t>
            </a:r>
            <a:br/>
            <a:r>
              <a:rPr lang="en-US" sz="1043" dirty="0">
                <a:solidFill>
                  <a:srgbClr val="7B8494"/>
                </a:solidFill>
                <a:latin typeface="Arial" pitchFamily="34" charset="0"/>
                <a:ea typeface="Arial" pitchFamily="34" charset="-122"/>
                <a:cs typeface="Arial" pitchFamily="34" charset="-120"/>
              </a:rPr>
              <a:t>install, update, info.</a:t>
            </a:r>
            <a:endParaRPr lang="en-US" sz="1043" dirty="0"/>
          </a:p>
        </p:txBody>
      </p:sp>
      <p:sp>
        <p:nvSpPr>
          <p:cNvPr id="30" name="Text 2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35 / 61 · DETAIL</a:t>
            </a:r>
            <a:endParaRPr lang="en-US" sz="78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Shape 0"/>
          <p:cNvSpPr/>
          <p:nvPr/>
        </p:nvSpPr>
        <p:spPr>
          <a:xfrm>
            <a:off x="731520" y="944484"/>
            <a:ext cx="198150" cy="0"/>
          </a:xfrm>
          <a:prstGeom prst="line">
            <a:avLst/>
          </a:prstGeom>
          <a:noFill/>
          <a:ln w="7620">
            <a:solidFill>
              <a:srgbClr val="323C5E"/>
            </a:solidFill>
            <a:prstDash val="solid"/>
          </a:ln>
        </p:spPr>
      </p:sp>
      <p:sp>
        <p:nvSpPr>
          <p:cNvPr id="3" name="Text 1"/>
          <p:cNvSpPr txBox="1"/>
          <p:nvPr/>
        </p:nvSpPr>
        <p:spPr>
          <a:xfrm>
            <a:off x="1021110" y="873618"/>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06 · PROFILE</a:t>
            </a:r>
            <a:endParaRPr lang="en-US" sz="900" dirty="0"/>
          </a:p>
        </p:txBody>
      </p:sp>
      <p:sp>
        <p:nvSpPr>
          <p:cNvPr id="4" name="Text 2"/>
          <p:cNvSpPr txBox="1"/>
          <p:nvPr/>
        </p:nvSpPr>
        <p:spPr>
          <a:xfrm>
            <a:off x="731520" y="1266078"/>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Perbedaannya harus </a:t>
            </a:r>
            <a:br/>
            <a:r>
              <a:rPr lang="en-US" sz="4800" b="1" spc="-96" kern="0" dirty="0">
                <a:solidFill>
                  <a:srgbClr val="F4F6FA"/>
                </a:solidFill>
                <a:latin typeface="Arial" pitchFamily="34" charset="0"/>
                <a:ea typeface="Arial" pitchFamily="34" charset="-122"/>
                <a:cs typeface="Arial" pitchFamily="34" charset="-120"/>
              </a:rPr>
              <a:t>dibuktikan.</a:t>
            </a:r>
            <a:endParaRPr lang="en-US" sz="4800" dirty="0"/>
          </a:p>
        </p:txBody>
      </p:sp>
      <p:sp>
        <p:nvSpPr>
          <p:cNvPr id="5" name="Text 3"/>
          <p:cNvSpPr txBox="1"/>
          <p:nvPr/>
        </p:nvSpPr>
        <p:spPr>
          <a:xfrm>
            <a:off x="731520" y="2802270"/>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Prompt yang identik, dua profile. Kalau hasilnya sama, profile Anda belum </a:t>
            </a:r>
            <a:br/>
            <a:r>
              <a:rPr lang="en-US" sz="1320" dirty="0">
                <a:solidFill>
                  <a:srgbClr val="7B8494"/>
                </a:solidFill>
                <a:latin typeface="Arial" pitchFamily="34" charset="0"/>
                <a:ea typeface="Arial" pitchFamily="34" charset="-122"/>
                <a:cs typeface="Arial" pitchFamily="34" charset="-120"/>
              </a:rPr>
              <a:t>berbeda.</a:t>
            </a:r>
            <a:endParaRPr lang="en-US" sz="1320" dirty="0"/>
          </a:p>
        </p:txBody>
      </p:sp>
      <p:sp>
        <p:nvSpPr>
          <p:cNvPr id="6" name="Shape 4"/>
          <p:cNvSpPr/>
          <p:nvPr/>
        </p:nvSpPr>
        <p:spPr>
          <a:xfrm>
            <a:off x="731520" y="3565794"/>
            <a:ext cx="10728930" cy="854964"/>
          </a:xfrm>
          <a:prstGeom prst="roundRect">
            <a:avLst>
              <a:gd name="adj" fmla="val 10695"/>
            </a:avLst>
          </a:prstGeom>
          <a:solidFill>
            <a:srgbClr val="06070A"/>
          </a:solidFill>
          <a:ln w="7620">
            <a:solidFill>
              <a:srgbClr val="1D1E21"/>
            </a:solidFill>
            <a:prstDash val="solid"/>
          </a:ln>
        </p:spPr>
      </p:sp>
      <p:sp>
        <p:nvSpPr>
          <p:cNvPr id="7" name="Shape 5"/>
          <p:cNvSpPr/>
          <p:nvPr/>
        </p:nvSpPr>
        <p:spPr>
          <a:xfrm>
            <a:off x="739110" y="3573384"/>
            <a:ext cx="10713750" cy="268194"/>
          </a:xfrm>
          <a:prstGeom prst="roundRect">
            <a:avLst>
              <a:gd name="adj" fmla="val 31265"/>
            </a:avLst>
          </a:prstGeom>
          <a:solidFill>
            <a:srgbClr val="0E0F12"/>
          </a:solidFill>
          <a:ln/>
        </p:spPr>
      </p:sp>
      <p:sp>
        <p:nvSpPr>
          <p:cNvPr id="8" name="Shape 6"/>
          <p:cNvSpPr/>
          <p:nvPr/>
        </p:nvSpPr>
        <p:spPr>
          <a:xfrm>
            <a:off x="739110" y="3703686"/>
            <a:ext cx="10713750" cy="137892"/>
          </a:xfrm>
          <a:prstGeom prst="rect">
            <a:avLst/>
          </a:prstGeom>
          <a:solidFill>
            <a:srgbClr val="0E0F12"/>
          </a:solidFill>
          <a:ln/>
        </p:spPr>
      </p:sp>
      <p:sp>
        <p:nvSpPr>
          <p:cNvPr id="9" name="Shape 7"/>
          <p:cNvSpPr/>
          <p:nvPr/>
        </p:nvSpPr>
        <p:spPr>
          <a:xfrm>
            <a:off x="731520" y="3841669"/>
            <a:ext cx="10728930" cy="0"/>
          </a:xfrm>
          <a:prstGeom prst="line">
            <a:avLst/>
          </a:prstGeom>
          <a:noFill/>
          <a:ln w="7620">
            <a:solidFill>
              <a:srgbClr val="1D1E21"/>
            </a:solidFill>
            <a:prstDash val="solid"/>
          </a:ln>
        </p:spPr>
      </p:sp>
      <p:sp>
        <p:nvSpPr>
          <p:cNvPr id="10" name="Text 8"/>
          <p:cNvSpPr txBox="1"/>
          <p:nvPr/>
        </p:nvSpPr>
        <p:spPr>
          <a:xfrm>
            <a:off x="838230" y="3634374"/>
            <a:ext cx="60798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terminal</a:t>
            </a:r>
            <a:endParaRPr lang="en-US" sz="780" dirty="0"/>
          </a:p>
        </p:txBody>
      </p:sp>
      <p:sp>
        <p:nvSpPr>
          <p:cNvPr id="11" name="Shape 9"/>
          <p:cNvSpPr/>
          <p:nvPr/>
        </p:nvSpPr>
        <p:spPr>
          <a:xfrm>
            <a:off x="1433688" y="3634008"/>
            <a:ext cx="383408" cy="139446"/>
          </a:xfrm>
          <a:prstGeom prst="roundRect">
            <a:avLst>
              <a:gd name="adj" fmla="val 50033"/>
            </a:avLst>
          </a:prstGeom>
          <a:solidFill>
            <a:srgbClr val="181D2D"/>
          </a:solidFill>
          <a:ln/>
        </p:spPr>
      </p:sp>
      <p:sp>
        <p:nvSpPr>
          <p:cNvPr id="12" name="Text 10"/>
          <p:cNvSpPr txBox="1"/>
          <p:nvPr/>
        </p:nvSpPr>
        <p:spPr>
          <a:xfrm>
            <a:off x="1423172" y="364918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3" name="Text 11"/>
          <p:cNvSpPr txBox="1"/>
          <p:nvPr/>
        </p:nvSpPr>
        <p:spPr>
          <a:xfrm>
            <a:off x="853410" y="3948288"/>
            <a:ext cx="10485150" cy="38862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 developer chat -q "&lt;prompt identik&gt;"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 researcher chat -q "&lt;prompt identik&gt;"</a:t>
            </a:r>
            <a:endParaRPr lang="en-US" sz="900" dirty="0"/>
          </a:p>
        </p:txBody>
      </p:sp>
      <p:sp>
        <p:nvSpPr>
          <p:cNvPr id="14" name="Shape 12"/>
          <p:cNvSpPr/>
          <p:nvPr/>
        </p:nvSpPr>
        <p:spPr>
          <a:xfrm>
            <a:off x="731520" y="4664537"/>
            <a:ext cx="10728930" cy="1319754"/>
          </a:xfrm>
          <a:prstGeom prst="roundRect">
            <a:avLst>
              <a:gd name="adj" fmla="val 6929"/>
            </a:avLst>
          </a:prstGeom>
          <a:solidFill>
            <a:srgbClr val="132420"/>
          </a:solidFill>
          <a:ln w="7620">
            <a:solidFill>
              <a:srgbClr val="1D1E21"/>
            </a:solidFill>
            <a:prstDash val="solid"/>
          </a:ln>
        </p:spPr>
      </p:sp>
      <p:sp>
        <p:nvSpPr>
          <p:cNvPr id="15" name="Shape 13"/>
          <p:cNvSpPr/>
          <p:nvPr/>
        </p:nvSpPr>
        <p:spPr>
          <a:xfrm>
            <a:off x="731520" y="4705685"/>
            <a:ext cx="15270" cy="1237458"/>
          </a:xfrm>
          <a:prstGeom prst="rect">
            <a:avLst/>
          </a:prstGeom>
          <a:solidFill>
            <a:srgbClr val="62DFB0"/>
          </a:solidFill>
          <a:ln/>
        </p:spPr>
      </p:sp>
      <p:sp>
        <p:nvSpPr>
          <p:cNvPr id="16" name="Text 14"/>
          <p:cNvSpPr txBox="1"/>
          <p:nvPr/>
        </p:nvSpPr>
        <p:spPr>
          <a:xfrm>
            <a:off x="914400" y="4816968"/>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KRITERIA BUKTI</a:t>
            </a:r>
            <a:endParaRPr lang="en-US" sz="840" dirty="0"/>
          </a:p>
        </p:txBody>
      </p:sp>
      <p:sp>
        <p:nvSpPr>
          <p:cNvPr id="17" name="Shape 15"/>
          <p:cNvSpPr/>
          <p:nvPr/>
        </p:nvSpPr>
        <p:spPr>
          <a:xfrm>
            <a:off x="914400" y="5127498"/>
            <a:ext cx="106710" cy="106710"/>
          </a:xfrm>
          <a:prstGeom prst="roundRect">
            <a:avLst>
              <a:gd name="adj" fmla="val 21423"/>
            </a:avLst>
          </a:prstGeom>
          <a:ln w="11430">
            <a:solidFill>
              <a:srgbClr val="62DFB0"/>
            </a:solidFill>
            <a:prstDash val="solid"/>
          </a:ln>
        </p:spPr>
      </p:sp>
      <p:sp>
        <p:nvSpPr>
          <p:cNvPr id="18" name="Text 16"/>
          <p:cNvSpPr txBox="1"/>
          <p:nvPr/>
        </p:nvSpPr>
        <p:spPr>
          <a:xfrm>
            <a:off x="1112550" y="506769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Prompt-nya benar-benar sama — copy-paste, jangan diketik ulang</a:t>
            </a:r>
            <a:endParaRPr lang="en-US" sz="1080" dirty="0"/>
          </a:p>
        </p:txBody>
      </p:sp>
      <p:sp>
        <p:nvSpPr>
          <p:cNvPr id="19" name="Shape 17"/>
          <p:cNvSpPr/>
          <p:nvPr/>
        </p:nvSpPr>
        <p:spPr>
          <a:xfrm>
            <a:off x="914400" y="5410230"/>
            <a:ext cx="106710" cy="106710"/>
          </a:xfrm>
          <a:prstGeom prst="roundRect">
            <a:avLst>
              <a:gd name="adj" fmla="val 21423"/>
            </a:avLst>
          </a:prstGeom>
          <a:ln w="11430">
            <a:solidFill>
              <a:srgbClr val="62DFB0"/>
            </a:solidFill>
            <a:prstDash val="solid"/>
          </a:ln>
        </p:spPr>
      </p:sp>
      <p:sp>
        <p:nvSpPr>
          <p:cNvPr id="20" name="Text 18"/>
          <p:cNvSpPr txBox="1"/>
          <p:nvPr/>
        </p:nvSpPr>
        <p:spPr>
          <a:xfrm>
            <a:off x="1112550" y="5350337"/>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Perbedaannya bisa Anda tunjuk, bukan Anda rasakan</a:t>
            </a:r>
            <a:endParaRPr lang="en-US" sz="1080" dirty="0"/>
          </a:p>
        </p:txBody>
      </p:sp>
      <p:sp>
        <p:nvSpPr>
          <p:cNvPr id="21" name="Shape 19"/>
          <p:cNvSpPr/>
          <p:nvPr/>
        </p:nvSpPr>
        <p:spPr>
          <a:xfrm>
            <a:off x="914400" y="5692872"/>
            <a:ext cx="106710" cy="106710"/>
          </a:xfrm>
          <a:prstGeom prst="roundRect">
            <a:avLst>
              <a:gd name="adj" fmla="val 21423"/>
            </a:avLst>
          </a:prstGeom>
          <a:ln w="11430">
            <a:solidFill>
              <a:srgbClr val="62DFB0"/>
            </a:solidFill>
            <a:prstDash val="solid"/>
          </a:ln>
        </p:spPr>
      </p:sp>
      <p:sp>
        <p:nvSpPr>
          <p:cNvPr id="22" name="Text 20"/>
          <p:cNvSpPr txBox="1"/>
          <p:nvPr/>
        </p:nvSpPr>
        <p:spPr>
          <a:xfrm>
            <a:off x="1112550" y="563307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Yang berbeda: fokus, format, atau tool yang dipanggil</a:t>
            </a:r>
            <a:endParaRPr lang="en-US" sz="108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36 / 61</a:t>
            </a:r>
            <a:endParaRPr lang="en-US" sz="78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36</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Membuktikan perbedaan</a:t>
            </a:r>
            <a:endParaRPr lang="en-US" sz="2592" dirty="0"/>
          </a:p>
        </p:txBody>
      </p:sp>
      <p:sp>
        <p:nvSpPr>
          <p:cNvPr id="5" name="Shape 3"/>
          <p:cNvSpPr/>
          <p:nvPr/>
        </p:nvSpPr>
        <p:spPr>
          <a:xfrm>
            <a:off x="731520" y="1577614"/>
            <a:ext cx="10728930" cy="854964"/>
          </a:xfrm>
          <a:prstGeom prst="roundRect">
            <a:avLst>
              <a:gd name="adj" fmla="val 1069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1669786"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satu prompt, dua profile</a:t>
            </a:r>
            <a:endParaRPr lang="en-US" sz="780" dirty="0"/>
          </a:p>
        </p:txBody>
      </p:sp>
      <p:sp>
        <p:nvSpPr>
          <p:cNvPr id="10" name="Shape 8"/>
          <p:cNvSpPr/>
          <p:nvPr/>
        </p:nvSpPr>
        <p:spPr>
          <a:xfrm>
            <a:off x="2441722" y="1645737"/>
            <a:ext cx="383408" cy="139446"/>
          </a:xfrm>
          <a:prstGeom prst="roundRect">
            <a:avLst>
              <a:gd name="adj" fmla="val 50033"/>
            </a:avLst>
          </a:prstGeom>
          <a:solidFill>
            <a:srgbClr val="181D2D"/>
          </a:solidFill>
          <a:ln/>
        </p:spPr>
      </p:sp>
      <p:sp>
        <p:nvSpPr>
          <p:cNvPr id="11" name="Text 9"/>
          <p:cNvSpPr txBox="1"/>
          <p:nvPr/>
        </p:nvSpPr>
        <p:spPr>
          <a:xfrm>
            <a:off x="2431207"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38862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 developer chat -q "&lt;prompt identik&gt;"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 researcher chat -q "&lt;prompt identik&gt;"</a:t>
            </a:r>
            <a:endParaRPr lang="en-US" sz="900" dirty="0"/>
          </a:p>
        </p:txBody>
      </p:sp>
      <p:sp>
        <p:nvSpPr>
          <p:cNvPr id="13" name="Text 11"/>
          <p:cNvSpPr txBox="1"/>
          <p:nvPr/>
        </p:nvSpPr>
        <p:spPr>
          <a:xfrm>
            <a:off x="731520" y="2676357"/>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Pilih prompt yang cukup ambigu untuk ditafsirkan berbeda oleh dua peran. </a:t>
            </a:r>
            <a:br/>
            <a:r>
              <a:rPr lang="en-US" sz="1320" dirty="0">
                <a:solidFill>
                  <a:srgbClr val="7B8494"/>
                </a:solidFill>
                <a:latin typeface="Arial" pitchFamily="34" charset="0"/>
                <a:ea typeface="Arial" pitchFamily="34" charset="-122"/>
                <a:cs typeface="Arial" pitchFamily="34" charset="-120"/>
              </a:rPr>
              <a:t>"Jelaskan repo ini" bekerja bagus: developer akan melihat struktur kode, </a:t>
            </a:r>
            <a:br/>
            <a:r>
              <a:rPr lang="en-US" sz="1320" dirty="0">
                <a:solidFill>
                  <a:srgbClr val="7B8494"/>
                </a:solidFill>
                <a:latin typeface="Arial" pitchFamily="34" charset="0"/>
                <a:ea typeface="Arial" pitchFamily="34" charset="-122"/>
                <a:cs typeface="Arial" pitchFamily="34" charset="-120"/>
              </a:rPr>
              <a:t>researcher akan mencari konteks dan sumber.</a:t>
            </a:r>
            <a:endParaRPr lang="en-US" sz="1320" dirty="0"/>
          </a:p>
        </p:txBody>
      </p:sp>
      <p:sp>
        <p:nvSpPr>
          <p:cNvPr id="14" name="Shape 12"/>
          <p:cNvSpPr/>
          <p:nvPr/>
        </p:nvSpPr>
        <p:spPr>
          <a:xfrm>
            <a:off x="731520" y="3699754"/>
            <a:ext cx="10728930" cy="1319754"/>
          </a:xfrm>
          <a:prstGeom prst="roundRect">
            <a:avLst>
              <a:gd name="adj" fmla="val 6929"/>
            </a:avLst>
          </a:prstGeom>
          <a:solidFill>
            <a:srgbClr val="2A201B"/>
          </a:solidFill>
          <a:ln w="7620">
            <a:solidFill>
              <a:srgbClr val="1D1E21"/>
            </a:solidFill>
            <a:prstDash val="solid"/>
          </a:ln>
        </p:spPr>
      </p:sp>
      <p:sp>
        <p:nvSpPr>
          <p:cNvPr id="15" name="Shape 13"/>
          <p:cNvSpPr/>
          <p:nvPr/>
        </p:nvSpPr>
        <p:spPr>
          <a:xfrm>
            <a:off x="731520" y="3740902"/>
            <a:ext cx="15270" cy="1237458"/>
          </a:xfrm>
          <a:prstGeom prst="rect">
            <a:avLst/>
          </a:prstGeom>
          <a:solidFill>
            <a:srgbClr val="FFB27A"/>
          </a:solidFill>
          <a:ln/>
        </p:spPr>
      </p:sp>
      <p:sp>
        <p:nvSpPr>
          <p:cNvPr id="16" name="Text 14"/>
          <p:cNvSpPr txBox="1"/>
          <p:nvPr/>
        </p:nvSpPr>
        <p:spPr>
          <a:xfrm>
            <a:off x="914400" y="3852184"/>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KALAU HASILNYA SAMA</a:t>
            </a:r>
            <a:endParaRPr lang="en-US" sz="840" dirty="0"/>
          </a:p>
        </p:txBody>
      </p:sp>
      <p:sp>
        <p:nvSpPr>
          <p:cNvPr id="17" name="Shape 15"/>
          <p:cNvSpPr/>
          <p:nvPr/>
        </p:nvSpPr>
        <p:spPr>
          <a:xfrm>
            <a:off x="914400" y="4162715"/>
            <a:ext cx="106710" cy="106710"/>
          </a:xfrm>
          <a:prstGeom prst="roundRect">
            <a:avLst>
              <a:gd name="adj" fmla="val 21423"/>
            </a:avLst>
          </a:prstGeom>
          <a:ln w="11430">
            <a:solidFill>
              <a:srgbClr val="FFB27A"/>
            </a:solidFill>
            <a:prstDash val="solid"/>
          </a:ln>
        </p:spPr>
      </p:sp>
      <p:sp>
        <p:nvSpPr>
          <p:cNvPr id="18" name="Text 16"/>
          <p:cNvSpPr txBox="1"/>
          <p:nvPr/>
        </p:nvSpPr>
        <p:spPr>
          <a:xfrm>
            <a:off x="1112550" y="410282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Periksa SOUL.md tiap profile — di situ perilakunya ditentukan</a:t>
            </a:r>
            <a:endParaRPr lang="en-US" sz="1080" dirty="0"/>
          </a:p>
        </p:txBody>
      </p:sp>
      <p:sp>
        <p:nvSpPr>
          <p:cNvPr id="19" name="Shape 17"/>
          <p:cNvSpPr/>
          <p:nvPr/>
        </p:nvSpPr>
        <p:spPr>
          <a:xfrm>
            <a:off x="914400" y="4445356"/>
            <a:ext cx="106710" cy="106710"/>
          </a:xfrm>
          <a:prstGeom prst="roundRect">
            <a:avLst>
              <a:gd name="adj" fmla="val 21423"/>
            </a:avLst>
          </a:prstGeom>
          <a:ln w="11430">
            <a:solidFill>
              <a:srgbClr val="FFB27A"/>
            </a:solidFill>
            <a:prstDash val="solid"/>
          </a:ln>
        </p:spPr>
      </p:sp>
      <p:sp>
        <p:nvSpPr>
          <p:cNvPr id="20" name="Text 18"/>
          <p:cNvSpPr txBox="1"/>
          <p:nvPr/>
        </p:nvSpPr>
        <p:spPr>
          <a:xfrm>
            <a:off x="1112550" y="438555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Periksa toolset yang aktif: hermes -p &lt;nama&gt; tools</a:t>
            </a:r>
            <a:endParaRPr lang="en-US" sz="1080" dirty="0"/>
          </a:p>
        </p:txBody>
      </p:sp>
      <p:sp>
        <p:nvSpPr>
          <p:cNvPr id="21" name="Shape 19"/>
          <p:cNvSpPr/>
          <p:nvPr/>
        </p:nvSpPr>
        <p:spPr>
          <a:xfrm>
            <a:off x="914400" y="4728088"/>
            <a:ext cx="106710" cy="106710"/>
          </a:xfrm>
          <a:prstGeom prst="roundRect">
            <a:avLst>
              <a:gd name="adj" fmla="val 21423"/>
            </a:avLst>
          </a:prstGeom>
          <a:ln w="11430">
            <a:solidFill>
              <a:srgbClr val="FFB27A"/>
            </a:solidFill>
            <a:prstDash val="solid"/>
          </a:ln>
        </p:spPr>
      </p:sp>
      <p:sp>
        <p:nvSpPr>
          <p:cNvPr id="22" name="Text 20"/>
          <p:cNvSpPr txBox="1"/>
          <p:nvPr/>
        </p:nvSpPr>
        <p:spPr>
          <a:xfrm>
            <a:off x="1112550" y="466828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Prompt-nya mungkin terlalu spesifik sehingga hanya ada satu cara menjawab</a:t>
            </a:r>
            <a:endParaRPr lang="en-US" sz="108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36 / 61 · DETAIL</a:t>
            </a:r>
            <a:endParaRPr lang="en-US" sz="78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txBox="1"/>
          <p:nvPr/>
        </p:nvSpPr>
        <p:spPr>
          <a:xfrm>
            <a:off x="643463" y="1897380"/>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Checkpoint #4</a:t>
            </a:r>
            <a:endParaRPr lang="en-US" sz="960" dirty="0"/>
          </a:p>
        </p:txBody>
      </p:sp>
      <p:sp>
        <p:nvSpPr>
          <p:cNvPr id="3" name="Text 1"/>
          <p:cNvSpPr txBox="1"/>
          <p:nvPr/>
        </p:nvSpPr>
        <p:spPr>
          <a:xfrm>
            <a:off x="2214402" y="2324130"/>
            <a:ext cx="7763256" cy="768096"/>
          </a:xfrm>
          <a:prstGeom prst="rect">
            <a:avLst/>
          </a:prstGeom>
          <a:noFill/>
          <a:ln/>
        </p:spPr>
        <p:txBody>
          <a:bodyPr wrap="square" lIns="0" tIns="0" rIns="0" bIns="0" rtlCol="0" anchor="t"/>
          <a:lstStyle/>
          <a:p>
            <a:pPr algn="ctr"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Profile pertama</a:t>
            </a:r>
            <a:endParaRPr lang="en-US" sz="4800" dirty="0"/>
          </a:p>
        </p:txBody>
      </p:sp>
      <p:sp>
        <p:nvSpPr>
          <p:cNvPr id="4" name="Shape 2"/>
          <p:cNvSpPr/>
          <p:nvPr/>
        </p:nvSpPr>
        <p:spPr>
          <a:xfrm>
            <a:off x="731520" y="3214116"/>
            <a:ext cx="10728930" cy="1319754"/>
          </a:xfrm>
          <a:prstGeom prst="roundRect">
            <a:avLst>
              <a:gd name="adj" fmla="val 6929"/>
            </a:avLst>
          </a:prstGeom>
          <a:solidFill>
            <a:srgbClr val="132420"/>
          </a:solidFill>
          <a:ln w="7620">
            <a:solidFill>
              <a:srgbClr val="1D1E21"/>
            </a:solidFill>
            <a:prstDash val="solid"/>
          </a:ln>
        </p:spPr>
      </p:sp>
      <p:sp>
        <p:nvSpPr>
          <p:cNvPr id="5" name="Shape 3"/>
          <p:cNvSpPr/>
          <p:nvPr/>
        </p:nvSpPr>
        <p:spPr>
          <a:xfrm>
            <a:off x="731520" y="3255264"/>
            <a:ext cx="15270" cy="1237458"/>
          </a:xfrm>
          <a:prstGeom prst="rect">
            <a:avLst/>
          </a:prstGeom>
          <a:solidFill>
            <a:srgbClr val="62DFB0"/>
          </a:solidFill>
          <a:ln/>
        </p:spPr>
      </p:sp>
      <p:sp>
        <p:nvSpPr>
          <p:cNvPr id="6" name="Text 4"/>
          <p:cNvSpPr txBox="1"/>
          <p:nvPr/>
        </p:nvSpPr>
        <p:spPr>
          <a:xfrm>
            <a:off x="914400" y="3366546"/>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KRITERIA LULUS</a:t>
            </a:r>
            <a:endParaRPr lang="en-US" sz="840" dirty="0"/>
          </a:p>
        </p:txBody>
      </p:sp>
      <p:sp>
        <p:nvSpPr>
          <p:cNvPr id="7" name="Shape 5"/>
          <p:cNvSpPr/>
          <p:nvPr/>
        </p:nvSpPr>
        <p:spPr>
          <a:xfrm>
            <a:off x="914400" y="3677077"/>
            <a:ext cx="106710" cy="106710"/>
          </a:xfrm>
          <a:prstGeom prst="roundRect">
            <a:avLst>
              <a:gd name="adj" fmla="val 21423"/>
            </a:avLst>
          </a:prstGeom>
          <a:ln w="11430">
            <a:solidFill>
              <a:srgbClr val="62DFB0"/>
            </a:solidFill>
            <a:prstDash val="solid"/>
          </a:ln>
        </p:spPr>
      </p:sp>
      <p:sp>
        <p:nvSpPr>
          <p:cNvPr id="8" name="Text 6"/>
          <p:cNvSpPr txBox="1"/>
          <p:nvPr/>
        </p:nvSpPr>
        <p:spPr>
          <a:xfrm>
            <a:off x="1112550" y="361718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Profile dibuat</a:t>
            </a:r>
            <a:endParaRPr lang="en-US" sz="1080" dirty="0"/>
          </a:p>
        </p:txBody>
      </p:sp>
      <p:sp>
        <p:nvSpPr>
          <p:cNvPr id="9" name="Shape 7"/>
          <p:cNvSpPr/>
          <p:nvPr/>
        </p:nvSpPr>
        <p:spPr>
          <a:xfrm>
            <a:off x="914400" y="3959718"/>
            <a:ext cx="106710" cy="106710"/>
          </a:xfrm>
          <a:prstGeom prst="roundRect">
            <a:avLst>
              <a:gd name="adj" fmla="val 21423"/>
            </a:avLst>
          </a:prstGeom>
          <a:ln w="11430">
            <a:solidFill>
              <a:srgbClr val="62DFB0"/>
            </a:solidFill>
            <a:prstDash val="solid"/>
          </a:ln>
        </p:spPr>
      </p:sp>
      <p:sp>
        <p:nvSpPr>
          <p:cNvPr id="10" name="Text 8"/>
          <p:cNvSpPr txBox="1"/>
          <p:nvPr/>
        </p:nvSpPr>
        <p:spPr>
          <a:xfrm>
            <a:off x="1112550" y="389991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Profile terpilih</a:t>
            </a:r>
            <a:endParaRPr lang="en-US" sz="1080" dirty="0"/>
          </a:p>
        </p:txBody>
      </p:sp>
      <p:sp>
        <p:nvSpPr>
          <p:cNvPr id="11" name="Shape 9"/>
          <p:cNvSpPr/>
          <p:nvPr/>
        </p:nvSpPr>
        <p:spPr>
          <a:xfrm>
            <a:off x="914400" y="4242450"/>
            <a:ext cx="106710" cy="106710"/>
          </a:xfrm>
          <a:prstGeom prst="roundRect">
            <a:avLst>
              <a:gd name="adj" fmla="val 21423"/>
            </a:avLst>
          </a:prstGeom>
          <a:ln w="11430">
            <a:solidFill>
              <a:srgbClr val="62DFB0"/>
            </a:solidFill>
            <a:prstDash val="solid"/>
          </a:ln>
        </p:spPr>
      </p:sp>
      <p:sp>
        <p:nvSpPr>
          <p:cNvPr id="12" name="Text 10"/>
          <p:cNvSpPr txBox="1"/>
          <p:nvPr/>
        </p:nvSpPr>
        <p:spPr>
          <a:xfrm>
            <a:off x="1112550" y="418264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Perbedaan perilaku terbukti</a:t>
            </a:r>
            <a:endParaRPr lang="en-US" sz="1080" dirty="0"/>
          </a:p>
        </p:txBody>
      </p:sp>
      <p:sp>
        <p:nvSpPr>
          <p:cNvPr id="13" name="Text 11"/>
          <p:cNvSpPr txBox="1"/>
          <p:nvPr/>
        </p:nvSpPr>
        <p:spPr>
          <a:xfrm>
            <a:off x="643463" y="4777740"/>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Kriteria ketiga menuntut bukti, bukan keyakinan.</a:t>
            </a:r>
            <a:endParaRPr lang="en-US" sz="96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37 / 61</a:t>
            </a:r>
            <a:endParaRPr lang="en-US" sz="78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37</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Verifikasi Checkpoint #4</a:t>
            </a:r>
            <a:endParaRPr lang="en-US" sz="2592" dirty="0"/>
          </a:p>
        </p:txBody>
      </p:sp>
      <p:sp>
        <p:nvSpPr>
          <p:cNvPr id="5" name="Shape 3"/>
          <p:cNvSpPr/>
          <p:nvPr/>
        </p:nvSpPr>
        <p:spPr>
          <a:xfrm>
            <a:off x="731520" y="1577614"/>
            <a:ext cx="10728930" cy="1037844"/>
          </a:xfrm>
          <a:prstGeom prst="roundRect">
            <a:avLst>
              <a:gd name="adj" fmla="val 8811"/>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87343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dalam VPS</a:t>
            </a:r>
            <a:endParaRPr lang="en-US" sz="780" dirty="0"/>
          </a:p>
        </p:txBody>
      </p:sp>
      <p:sp>
        <p:nvSpPr>
          <p:cNvPr id="10" name="Shape 8"/>
          <p:cNvSpPr/>
          <p:nvPr/>
        </p:nvSpPr>
        <p:spPr>
          <a:xfrm>
            <a:off x="1685696" y="1645737"/>
            <a:ext cx="383408" cy="139446"/>
          </a:xfrm>
          <a:prstGeom prst="roundRect">
            <a:avLst>
              <a:gd name="adj" fmla="val 50033"/>
            </a:avLst>
          </a:prstGeom>
          <a:solidFill>
            <a:srgbClr val="181D2D"/>
          </a:solidFill>
          <a:ln/>
        </p:spPr>
      </p:sp>
      <p:sp>
        <p:nvSpPr>
          <p:cNvPr id="11" name="Text 9"/>
          <p:cNvSpPr txBox="1"/>
          <p:nvPr/>
        </p:nvSpPr>
        <p:spPr>
          <a:xfrm>
            <a:off x="1675181"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profile list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profile show &lt;nama&gt;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 &lt;nama&gt; chat -q "&lt;prompt identik&gt;"</a:t>
            </a:r>
            <a:endParaRPr lang="en-US" sz="900" dirty="0"/>
          </a:p>
        </p:txBody>
      </p:sp>
      <p:sp>
        <p:nvSpPr>
          <p:cNvPr id="13" name="Text 11"/>
          <p:cNvSpPr txBox="1"/>
          <p:nvPr/>
        </p:nvSpPr>
        <p:spPr>
          <a:xfrm>
            <a:off x="731520" y="2859237"/>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Untuk lulus, tunjukkan dua keluaran dari prompt yang sama di dua profile, dan </a:t>
            </a:r>
            <a:br/>
            <a:r>
              <a:rPr lang="en-US" sz="1320" dirty="0">
                <a:solidFill>
                  <a:srgbClr val="7B8494"/>
                </a:solidFill>
                <a:latin typeface="Arial" pitchFamily="34" charset="0"/>
                <a:ea typeface="Arial" pitchFamily="34" charset="-122"/>
                <a:cs typeface="Arial" pitchFamily="34" charset="-120"/>
              </a:rPr>
              <a:t>sebutkan satu perbedaan yang bisa ditunjuk.</a:t>
            </a:r>
            <a:endParaRPr lang="en-US" sz="132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37 / 61 · DETAIL</a:t>
            </a:r>
            <a:endParaRPr lang="en-US" sz="78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Shape 0"/>
          <p:cNvSpPr/>
          <p:nvPr/>
        </p:nvSpPr>
        <p:spPr>
          <a:xfrm>
            <a:off x="731520" y="846094"/>
            <a:ext cx="186263" cy="0"/>
          </a:xfrm>
          <a:prstGeom prst="line">
            <a:avLst/>
          </a:prstGeom>
          <a:noFill/>
          <a:ln w="7620">
            <a:solidFill>
              <a:srgbClr val="323C5E"/>
            </a:solidFill>
            <a:prstDash val="solid"/>
          </a:ln>
        </p:spPr>
      </p:sp>
      <p:sp>
        <p:nvSpPr>
          <p:cNvPr id="3" name="Text 1"/>
          <p:cNvSpPr txBox="1"/>
          <p:nvPr/>
        </p:nvSpPr>
        <p:spPr>
          <a:xfrm>
            <a:off x="1003737" y="779526"/>
            <a:ext cx="10628894" cy="161209"/>
          </a:xfrm>
          <a:prstGeom prst="rect">
            <a:avLst/>
          </a:prstGeom>
          <a:noFill/>
          <a:ln/>
        </p:spPr>
        <p:txBody>
          <a:bodyPr wrap="square" lIns="0" tIns="0" rIns="0" bIns="0" rtlCol="0" anchor="t"/>
          <a:lstStyle/>
          <a:p>
            <a:pPr algn="l" indent="0" marL="0">
              <a:lnSpc>
                <a:spcPts val="1100"/>
              </a:lnSpc>
              <a:buNone/>
            </a:pPr>
            <a:r>
              <a:rPr lang="en-US" sz="846" spc="152" kern="0" dirty="0">
                <a:solidFill>
                  <a:srgbClr val="7F9CFF"/>
                </a:solidFill>
                <a:latin typeface="Courier New" pitchFamily="34" charset="0"/>
                <a:ea typeface="Courier New" pitchFamily="34" charset="-122"/>
                <a:cs typeface="Courier New" pitchFamily="34" charset="-120"/>
              </a:rPr>
              <a:t>CHAPTER 07 · SKILL</a:t>
            </a:r>
            <a:endParaRPr lang="en-US" sz="846" dirty="0"/>
          </a:p>
        </p:txBody>
      </p:sp>
      <p:sp>
        <p:nvSpPr>
          <p:cNvPr id="4" name="Text 2"/>
          <p:cNvSpPr txBox="1"/>
          <p:nvPr/>
        </p:nvSpPr>
        <p:spPr>
          <a:xfrm>
            <a:off x="731520" y="1148395"/>
            <a:ext cx="10905134" cy="194859"/>
          </a:xfrm>
          <a:prstGeom prst="rect">
            <a:avLst/>
          </a:prstGeom>
          <a:noFill/>
          <a:ln/>
        </p:spPr>
        <p:txBody>
          <a:bodyPr wrap="square" lIns="0" tIns="0" rIns="0" bIns="0" rtlCol="0" anchor="t"/>
          <a:lstStyle/>
          <a:p>
            <a:pPr algn="l" indent="0" marL="0">
              <a:lnSpc>
                <a:spcPts val="1354"/>
              </a:lnSpc>
              <a:buNone/>
            </a:pPr>
            <a:r>
              <a:rPr lang="en-US" sz="902" spc="54" kern="0" dirty="0">
                <a:solidFill>
                  <a:srgbClr val="7B8494"/>
                </a:solidFill>
                <a:latin typeface="Courier New" pitchFamily="34" charset="0"/>
                <a:ea typeface="Courier New" pitchFamily="34" charset="-122"/>
                <a:cs typeface="Courier New" pitchFamily="34" charset="-120"/>
              </a:rPr>
              <a:t>🛠️ Mission 05 — Teach Hermes a Skill</a:t>
            </a:r>
            <a:endParaRPr lang="en-US" sz="902" dirty="0"/>
          </a:p>
        </p:txBody>
      </p:sp>
      <p:sp>
        <p:nvSpPr>
          <p:cNvPr id="5" name="Text 3"/>
          <p:cNvSpPr txBox="1"/>
          <p:nvPr/>
        </p:nvSpPr>
        <p:spPr>
          <a:xfrm>
            <a:off x="731520" y="1549451"/>
            <a:ext cx="7298375" cy="722010"/>
          </a:xfrm>
          <a:prstGeom prst="rect">
            <a:avLst/>
          </a:prstGeom>
          <a:noFill/>
          <a:ln/>
        </p:spPr>
        <p:txBody>
          <a:bodyPr wrap="square" lIns="0" tIns="0" rIns="0" bIns="0" rtlCol="0" anchor="t"/>
          <a:lstStyle/>
          <a:p>
            <a:pPr algn="l" indent="0" marL="0">
              <a:lnSpc>
                <a:spcPts val="4783"/>
              </a:lnSpc>
              <a:buNone/>
            </a:pPr>
            <a:r>
              <a:rPr lang="en-US" sz="4512" b="1" spc="-90" kern="0" dirty="0">
                <a:solidFill>
                  <a:srgbClr val="F4F6FA"/>
                </a:solidFill>
                <a:latin typeface="Arial" pitchFamily="34" charset="0"/>
                <a:ea typeface="Arial" pitchFamily="34" charset="-122"/>
                <a:cs typeface="Arial" pitchFamily="34" charset="-120"/>
              </a:rPr>
              <a:t>Teach Hermes new skills.</a:t>
            </a:r>
            <a:endParaRPr lang="en-US" sz="4512" dirty="0"/>
          </a:p>
        </p:txBody>
      </p:sp>
      <p:sp>
        <p:nvSpPr>
          <p:cNvPr id="6" name="Text 4"/>
          <p:cNvSpPr txBox="1"/>
          <p:nvPr/>
        </p:nvSpPr>
        <p:spPr>
          <a:xfrm>
            <a:off x="731520" y="2386127"/>
            <a:ext cx="5668457" cy="520019"/>
          </a:xfrm>
          <a:prstGeom prst="rect">
            <a:avLst/>
          </a:prstGeom>
          <a:noFill/>
          <a:ln/>
        </p:spPr>
        <p:txBody>
          <a:bodyPr wrap="square" lIns="0" tIns="0" rIns="0" bIns="0" rtlCol="0" anchor="t"/>
          <a:lstStyle/>
          <a:p>
            <a:pPr algn="l" indent="0" marL="0">
              <a:lnSpc>
                <a:spcPts val="1923"/>
              </a:lnSpc>
              <a:buNone/>
            </a:pPr>
            <a:r>
              <a:rPr lang="en-US" sz="1241" dirty="0">
                <a:solidFill>
                  <a:srgbClr val="7B8494"/>
                </a:solidFill>
                <a:latin typeface="Arial" pitchFamily="34" charset="0"/>
                <a:ea typeface="Arial" pitchFamily="34" charset="-122"/>
                <a:cs typeface="Arial" pitchFamily="34" charset="-120"/>
              </a:rPr>
              <a:t>Skill adalah dokumen pengetahuan on-demand: mengajari Hermes cara </a:t>
            </a:r>
            <a:br/>
            <a:r>
              <a:rPr lang="en-US" sz="1241" dirty="0">
                <a:solidFill>
                  <a:srgbClr val="7B8494"/>
                </a:solidFill>
                <a:latin typeface="Arial" pitchFamily="34" charset="0"/>
                <a:ea typeface="Arial" pitchFamily="34" charset="-122"/>
                <a:cs typeface="Arial" pitchFamily="34" charset="-120"/>
              </a:rPr>
              <a:t>menangani satu tugas tertentu.</a:t>
            </a:r>
            <a:endParaRPr lang="en-US" sz="1241" dirty="0"/>
          </a:p>
        </p:txBody>
      </p:sp>
      <p:sp>
        <p:nvSpPr>
          <p:cNvPr id="7" name="Text 5"/>
          <p:cNvSpPr txBox="1"/>
          <p:nvPr/>
        </p:nvSpPr>
        <p:spPr>
          <a:xfrm>
            <a:off x="731520" y="3103839"/>
            <a:ext cx="5337627" cy="228509"/>
          </a:xfrm>
          <a:prstGeom prst="rect">
            <a:avLst/>
          </a:prstGeom>
          <a:noFill/>
          <a:ln/>
        </p:spPr>
        <p:txBody>
          <a:bodyPr wrap="square" lIns="0" tIns="0" rIns="0" bIns="0" rtlCol="0" anchor="t"/>
          <a:lstStyle/>
          <a:p>
            <a:pPr algn="l" indent="0" marL="0">
              <a:lnSpc>
                <a:spcPts val="1551"/>
              </a:lnSpc>
              <a:buNone/>
            </a:pPr>
            <a:r>
              <a:rPr lang="en-US" sz="1241" b="1" spc="-12" kern="0" dirty="0">
                <a:solidFill>
                  <a:srgbClr val="F4F6FA"/>
                </a:solidFill>
                <a:latin typeface="Arial" pitchFamily="34" charset="0"/>
                <a:ea typeface="Arial" pitchFamily="34" charset="-122"/>
                <a:cs typeface="Arial" pitchFamily="34" charset="-120"/>
              </a:rPr>
              <a:t>Developer</a:t>
            </a:r>
            <a:endParaRPr lang="en-US" sz="1241" dirty="0"/>
          </a:p>
        </p:txBody>
      </p:sp>
      <p:sp>
        <p:nvSpPr>
          <p:cNvPr id="8" name="Shape 6"/>
          <p:cNvSpPr/>
          <p:nvPr/>
        </p:nvSpPr>
        <p:spPr>
          <a:xfrm>
            <a:off x="731520" y="3386755"/>
            <a:ext cx="967710" cy="216347"/>
          </a:xfrm>
          <a:prstGeom prst="roundRect">
            <a:avLst>
              <a:gd name="adj" fmla="val 50000"/>
            </a:avLst>
          </a:prstGeom>
          <a:solidFill>
            <a:srgbClr val="0E0F12"/>
          </a:solidFill>
          <a:ln w="7620">
            <a:solidFill>
              <a:srgbClr val="1D1E21"/>
            </a:solidFill>
            <a:prstDash val="solid"/>
          </a:ln>
        </p:spPr>
      </p:sp>
      <p:sp>
        <p:nvSpPr>
          <p:cNvPr id="9" name="Text 7"/>
          <p:cNvSpPr txBox="1"/>
          <p:nvPr/>
        </p:nvSpPr>
        <p:spPr>
          <a:xfrm>
            <a:off x="716615" y="3429732"/>
            <a:ext cx="997519" cy="150419"/>
          </a:xfrm>
          <a:prstGeom prst="rect">
            <a:avLst/>
          </a:prstGeom>
          <a:noFill/>
          <a:ln/>
        </p:spPr>
        <p:txBody>
          <a:bodyPr wrap="square" lIns="0" tIns="0" rIns="0" bIns="0" rtlCol="0" anchor="t"/>
          <a:lstStyle/>
          <a:p>
            <a:pPr algn="ctr" indent="0" marL="0">
              <a:lnSpc>
                <a:spcPts val="1026"/>
              </a:lnSpc>
              <a:buNone/>
            </a:pPr>
            <a:r>
              <a:rPr lang="en-US" sz="790" dirty="0">
                <a:solidFill>
                  <a:srgbClr val="7B8494"/>
                </a:solidFill>
                <a:latin typeface="Courier New" pitchFamily="34" charset="0"/>
                <a:ea typeface="Courier New" pitchFamily="34" charset="-122"/>
                <a:cs typeface="Courier New" pitchFamily="34" charset="-120"/>
              </a:rPr>
              <a:t>git workflow</a:t>
            </a:r>
            <a:endParaRPr lang="en-US" sz="790" dirty="0"/>
          </a:p>
        </p:txBody>
      </p:sp>
      <p:sp>
        <p:nvSpPr>
          <p:cNvPr id="10" name="Shape 8"/>
          <p:cNvSpPr/>
          <p:nvPr/>
        </p:nvSpPr>
        <p:spPr>
          <a:xfrm>
            <a:off x="1756562" y="3386755"/>
            <a:ext cx="1222827" cy="216347"/>
          </a:xfrm>
          <a:prstGeom prst="roundRect">
            <a:avLst>
              <a:gd name="adj" fmla="val 50000"/>
            </a:avLst>
          </a:prstGeom>
          <a:solidFill>
            <a:srgbClr val="0E0F12"/>
          </a:solidFill>
          <a:ln w="7620">
            <a:solidFill>
              <a:srgbClr val="1D1E21"/>
            </a:solidFill>
            <a:prstDash val="solid"/>
          </a:ln>
        </p:spPr>
      </p:sp>
      <p:sp>
        <p:nvSpPr>
          <p:cNvPr id="11" name="Text 9"/>
          <p:cNvSpPr txBox="1"/>
          <p:nvPr/>
        </p:nvSpPr>
        <p:spPr>
          <a:xfrm>
            <a:off x="1739737" y="3429732"/>
            <a:ext cx="1256386" cy="150419"/>
          </a:xfrm>
          <a:prstGeom prst="rect">
            <a:avLst/>
          </a:prstGeom>
          <a:noFill/>
          <a:ln/>
        </p:spPr>
        <p:txBody>
          <a:bodyPr wrap="square" lIns="0" tIns="0" rIns="0" bIns="0" rtlCol="0" anchor="t"/>
          <a:lstStyle/>
          <a:p>
            <a:pPr algn="ctr" indent="0" marL="0">
              <a:lnSpc>
                <a:spcPts val="1026"/>
              </a:lnSpc>
              <a:buNone/>
            </a:pPr>
            <a:r>
              <a:rPr lang="en-US" sz="790" dirty="0">
                <a:solidFill>
                  <a:srgbClr val="7B8494"/>
                </a:solidFill>
                <a:latin typeface="Courier New" pitchFamily="34" charset="0"/>
                <a:ea typeface="Courier New" pitchFamily="34" charset="-122"/>
                <a:cs typeface="Courier New" pitchFamily="34" charset="-120"/>
              </a:rPr>
              <a:t>review checklist</a:t>
            </a:r>
            <a:endParaRPr lang="en-US" sz="790" dirty="0"/>
          </a:p>
        </p:txBody>
      </p:sp>
      <p:sp>
        <p:nvSpPr>
          <p:cNvPr id="12" name="Shape 10"/>
          <p:cNvSpPr/>
          <p:nvPr/>
        </p:nvSpPr>
        <p:spPr>
          <a:xfrm>
            <a:off x="3036631" y="3386755"/>
            <a:ext cx="840151" cy="216347"/>
          </a:xfrm>
          <a:prstGeom prst="roundRect">
            <a:avLst>
              <a:gd name="adj" fmla="val 50000"/>
            </a:avLst>
          </a:prstGeom>
          <a:solidFill>
            <a:srgbClr val="0E0F12"/>
          </a:solidFill>
          <a:ln w="7620">
            <a:solidFill>
              <a:srgbClr val="1D1E21"/>
            </a:solidFill>
            <a:prstDash val="solid"/>
          </a:ln>
        </p:spPr>
      </p:sp>
      <p:sp>
        <p:nvSpPr>
          <p:cNvPr id="13" name="Text 11"/>
          <p:cNvSpPr txBox="1"/>
          <p:nvPr/>
        </p:nvSpPr>
        <p:spPr>
          <a:xfrm>
            <a:off x="3022732" y="3429732"/>
            <a:ext cx="868040" cy="150419"/>
          </a:xfrm>
          <a:prstGeom prst="rect">
            <a:avLst/>
          </a:prstGeom>
          <a:noFill/>
          <a:ln/>
        </p:spPr>
        <p:txBody>
          <a:bodyPr wrap="square" lIns="0" tIns="0" rIns="0" bIns="0" rtlCol="0" anchor="t"/>
          <a:lstStyle/>
          <a:p>
            <a:pPr algn="ctr" indent="0" marL="0">
              <a:lnSpc>
                <a:spcPts val="1026"/>
              </a:lnSpc>
              <a:buNone/>
            </a:pPr>
            <a:r>
              <a:rPr lang="en-US" sz="790" dirty="0">
                <a:solidFill>
                  <a:srgbClr val="7B8494"/>
                </a:solidFill>
                <a:latin typeface="Courier New" pitchFamily="34" charset="0"/>
                <a:ea typeface="Courier New" pitchFamily="34" charset="-122"/>
                <a:cs typeface="Courier New" pitchFamily="34" charset="-120"/>
              </a:rPr>
              <a:t>deployment</a:t>
            </a:r>
            <a:endParaRPr lang="en-US" sz="790" dirty="0"/>
          </a:p>
        </p:txBody>
      </p:sp>
      <p:sp>
        <p:nvSpPr>
          <p:cNvPr id="14" name="Text 12"/>
          <p:cNvSpPr txBox="1"/>
          <p:nvPr/>
        </p:nvSpPr>
        <p:spPr>
          <a:xfrm>
            <a:off x="6267938" y="3103839"/>
            <a:ext cx="5337627" cy="228509"/>
          </a:xfrm>
          <a:prstGeom prst="rect">
            <a:avLst/>
          </a:prstGeom>
          <a:noFill/>
          <a:ln/>
        </p:spPr>
        <p:txBody>
          <a:bodyPr wrap="square" lIns="0" tIns="0" rIns="0" bIns="0" rtlCol="0" anchor="t"/>
          <a:lstStyle/>
          <a:p>
            <a:pPr algn="l" indent="0" marL="0">
              <a:lnSpc>
                <a:spcPts val="1551"/>
              </a:lnSpc>
              <a:buNone/>
            </a:pPr>
            <a:r>
              <a:rPr lang="en-US" sz="1241" b="1" spc="-12" kern="0" dirty="0">
                <a:solidFill>
                  <a:srgbClr val="F4F6FA"/>
                </a:solidFill>
                <a:latin typeface="Arial" pitchFamily="34" charset="0"/>
                <a:ea typeface="Arial" pitchFamily="34" charset="-122"/>
                <a:cs typeface="Arial" pitchFamily="34" charset="-120"/>
              </a:rPr>
              <a:t>Researcher</a:t>
            </a:r>
            <a:endParaRPr lang="en-US" sz="1241" dirty="0"/>
          </a:p>
        </p:txBody>
      </p:sp>
      <p:sp>
        <p:nvSpPr>
          <p:cNvPr id="15" name="Shape 13"/>
          <p:cNvSpPr/>
          <p:nvPr/>
        </p:nvSpPr>
        <p:spPr>
          <a:xfrm>
            <a:off x="6267938" y="3386755"/>
            <a:ext cx="1286561" cy="216347"/>
          </a:xfrm>
          <a:prstGeom prst="roundRect">
            <a:avLst>
              <a:gd name="adj" fmla="val 50000"/>
            </a:avLst>
          </a:prstGeom>
          <a:solidFill>
            <a:srgbClr val="0E0F12"/>
          </a:solidFill>
          <a:ln w="7620">
            <a:solidFill>
              <a:srgbClr val="1D1E21"/>
            </a:solidFill>
            <a:prstDash val="solid"/>
          </a:ln>
        </p:spPr>
      </p:sp>
      <p:sp>
        <p:nvSpPr>
          <p:cNvPr id="16" name="Text 14"/>
          <p:cNvSpPr txBox="1"/>
          <p:nvPr/>
        </p:nvSpPr>
        <p:spPr>
          <a:xfrm>
            <a:off x="6250656" y="3429732"/>
            <a:ext cx="1321125" cy="150419"/>
          </a:xfrm>
          <a:prstGeom prst="rect">
            <a:avLst/>
          </a:prstGeom>
          <a:noFill/>
          <a:ln/>
        </p:spPr>
        <p:txBody>
          <a:bodyPr wrap="square" lIns="0" tIns="0" rIns="0" bIns="0" rtlCol="0" anchor="t"/>
          <a:lstStyle/>
          <a:p>
            <a:pPr algn="ctr" indent="0" marL="0">
              <a:lnSpc>
                <a:spcPts val="1026"/>
              </a:lnSpc>
              <a:buNone/>
            </a:pPr>
            <a:r>
              <a:rPr lang="en-US" sz="790" dirty="0">
                <a:solidFill>
                  <a:srgbClr val="7B8494"/>
                </a:solidFill>
                <a:latin typeface="Courier New" pitchFamily="34" charset="0"/>
                <a:ea typeface="Courier New" pitchFamily="34" charset="-122"/>
                <a:cs typeface="Courier New" pitchFamily="34" charset="-120"/>
              </a:rPr>
              <a:t>verifikasi sumber</a:t>
            </a:r>
            <a:endParaRPr lang="en-US" sz="790" dirty="0"/>
          </a:p>
        </p:txBody>
      </p:sp>
      <p:sp>
        <p:nvSpPr>
          <p:cNvPr id="17" name="Shape 15"/>
          <p:cNvSpPr/>
          <p:nvPr/>
        </p:nvSpPr>
        <p:spPr>
          <a:xfrm>
            <a:off x="7611831" y="3386755"/>
            <a:ext cx="1222827" cy="216347"/>
          </a:xfrm>
          <a:prstGeom prst="roundRect">
            <a:avLst>
              <a:gd name="adj" fmla="val 50000"/>
            </a:avLst>
          </a:prstGeom>
          <a:solidFill>
            <a:srgbClr val="0E0F12"/>
          </a:solidFill>
          <a:ln w="7620">
            <a:solidFill>
              <a:srgbClr val="1D1E21"/>
            </a:solidFill>
            <a:prstDash val="solid"/>
          </a:ln>
        </p:spPr>
      </p:sp>
      <p:sp>
        <p:nvSpPr>
          <p:cNvPr id="18" name="Text 16"/>
          <p:cNvSpPr txBox="1"/>
          <p:nvPr/>
        </p:nvSpPr>
        <p:spPr>
          <a:xfrm>
            <a:off x="7595006" y="3429732"/>
            <a:ext cx="1256386" cy="150419"/>
          </a:xfrm>
          <a:prstGeom prst="rect">
            <a:avLst/>
          </a:prstGeom>
          <a:noFill/>
          <a:ln/>
        </p:spPr>
        <p:txBody>
          <a:bodyPr wrap="square" lIns="0" tIns="0" rIns="0" bIns="0" rtlCol="0" anchor="t"/>
          <a:lstStyle/>
          <a:p>
            <a:pPr algn="ctr" indent="0" marL="0">
              <a:lnSpc>
                <a:spcPts val="1026"/>
              </a:lnSpc>
              <a:buNone/>
            </a:pPr>
            <a:r>
              <a:rPr lang="en-US" sz="790" dirty="0">
                <a:solidFill>
                  <a:srgbClr val="7B8494"/>
                </a:solidFill>
                <a:latin typeface="Courier New" pitchFamily="34" charset="0"/>
                <a:ea typeface="Courier New" pitchFamily="34" charset="-122"/>
                <a:cs typeface="Courier New" pitchFamily="34" charset="-120"/>
              </a:rPr>
              <a:t>format ringkasan</a:t>
            </a:r>
            <a:endParaRPr lang="en-US" sz="790" dirty="0"/>
          </a:p>
        </p:txBody>
      </p:sp>
      <p:sp>
        <p:nvSpPr>
          <p:cNvPr id="19" name="Text 17"/>
          <p:cNvSpPr txBox="1"/>
          <p:nvPr/>
        </p:nvSpPr>
        <p:spPr>
          <a:xfrm>
            <a:off x="731520" y="3789274"/>
            <a:ext cx="5337627" cy="228509"/>
          </a:xfrm>
          <a:prstGeom prst="rect">
            <a:avLst/>
          </a:prstGeom>
          <a:noFill/>
          <a:ln/>
        </p:spPr>
        <p:txBody>
          <a:bodyPr wrap="square" lIns="0" tIns="0" rIns="0" bIns="0" rtlCol="0" anchor="t"/>
          <a:lstStyle/>
          <a:p>
            <a:pPr algn="l" indent="0" marL="0">
              <a:lnSpc>
                <a:spcPts val="1551"/>
              </a:lnSpc>
              <a:buNone/>
            </a:pPr>
            <a:r>
              <a:rPr lang="en-US" sz="1241" b="1" spc="-12" kern="0" dirty="0">
                <a:solidFill>
                  <a:srgbClr val="F4F6FA"/>
                </a:solidFill>
                <a:latin typeface="Arial" pitchFamily="34" charset="0"/>
                <a:ea typeface="Arial" pitchFamily="34" charset="-122"/>
                <a:cs typeface="Arial" pitchFamily="34" charset="-120"/>
              </a:rPr>
              <a:t>DevOps</a:t>
            </a:r>
            <a:endParaRPr lang="en-US" sz="1241" dirty="0"/>
          </a:p>
        </p:txBody>
      </p:sp>
      <p:sp>
        <p:nvSpPr>
          <p:cNvPr id="20" name="Shape 18"/>
          <p:cNvSpPr/>
          <p:nvPr/>
        </p:nvSpPr>
        <p:spPr>
          <a:xfrm>
            <a:off x="731520" y="4072189"/>
            <a:ext cx="585033" cy="216347"/>
          </a:xfrm>
          <a:prstGeom prst="roundRect">
            <a:avLst>
              <a:gd name="adj" fmla="val 50000"/>
            </a:avLst>
          </a:prstGeom>
          <a:solidFill>
            <a:srgbClr val="0E0F12"/>
          </a:solidFill>
          <a:ln w="7620">
            <a:solidFill>
              <a:srgbClr val="1D1E21"/>
            </a:solidFill>
            <a:prstDash val="solid"/>
          </a:ln>
        </p:spPr>
      </p:sp>
      <p:sp>
        <p:nvSpPr>
          <p:cNvPr id="21" name="Text 19"/>
          <p:cNvSpPr txBox="1"/>
          <p:nvPr/>
        </p:nvSpPr>
        <p:spPr>
          <a:xfrm>
            <a:off x="719541" y="4115166"/>
            <a:ext cx="609082" cy="150419"/>
          </a:xfrm>
          <a:prstGeom prst="rect">
            <a:avLst/>
          </a:prstGeom>
          <a:noFill/>
          <a:ln/>
        </p:spPr>
        <p:txBody>
          <a:bodyPr wrap="square" lIns="0" tIns="0" rIns="0" bIns="0" rtlCol="0" anchor="t"/>
          <a:lstStyle/>
          <a:p>
            <a:pPr algn="ctr" indent="0" marL="0">
              <a:lnSpc>
                <a:spcPts val="1026"/>
              </a:lnSpc>
              <a:buNone/>
            </a:pPr>
            <a:r>
              <a:rPr lang="en-US" sz="790" dirty="0">
                <a:solidFill>
                  <a:srgbClr val="7B8494"/>
                </a:solidFill>
                <a:latin typeface="Courier New" pitchFamily="34" charset="0"/>
                <a:ea typeface="Courier New" pitchFamily="34" charset="-122"/>
                <a:cs typeface="Courier New" pitchFamily="34" charset="-120"/>
              </a:rPr>
              <a:t>docker</a:t>
            </a:r>
            <a:endParaRPr lang="en-US" sz="790" dirty="0"/>
          </a:p>
        </p:txBody>
      </p:sp>
      <p:sp>
        <p:nvSpPr>
          <p:cNvPr id="22" name="Shape 20"/>
          <p:cNvSpPr/>
          <p:nvPr/>
        </p:nvSpPr>
        <p:spPr>
          <a:xfrm>
            <a:off x="1373886" y="4072189"/>
            <a:ext cx="1159093" cy="216347"/>
          </a:xfrm>
          <a:prstGeom prst="roundRect">
            <a:avLst>
              <a:gd name="adj" fmla="val 50000"/>
            </a:avLst>
          </a:prstGeom>
          <a:solidFill>
            <a:srgbClr val="0E0F12"/>
          </a:solidFill>
          <a:ln w="7620">
            <a:solidFill>
              <a:srgbClr val="1D1E21"/>
            </a:solidFill>
            <a:prstDash val="solid"/>
          </a:ln>
        </p:spPr>
      </p:sp>
      <p:sp>
        <p:nvSpPr>
          <p:cNvPr id="23" name="Text 21"/>
          <p:cNvSpPr txBox="1"/>
          <p:nvPr/>
        </p:nvSpPr>
        <p:spPr>
          <a:xfrm>
            <a:off x="1357518" y="4115166"/>
            <a:ext cx="1191646" cy="150419"/>
          </a:xfrm>
          <a:prstGeom prst="rect">
            <a:avLst/>
          </a:prstGeom>
          <a:noFill/>
          <a:ln/>
        </p:spPr>
        <p:txBody>
          <a:bodyPr wrap="square" lIns="0" tIns="0" rIns="0" bIns="0" rtlCol="0" anchor="t"/>
          <a:lstStyle/>
          <a:p>
            <a:pPr algn="ctr" indent="0" marL="0">
              <a:lnSpc>
                <a:spcPts val="1026"/>
              </a:lnSpc>
              <a:buNone/>
            </a:pPr>
            <a:r>
              <a:rPr lang="en-US" sz="790" dirty="0">
                <a:solidFill>
                  <a:srgbClr val="7B8494"/>
                </a:solidFill>
                <a:latin typeface="Courier New" pitchFamily="34" charset="0"/>
                <a:ea typeface="Courier New" pitchFamily="34" charset="-122"/>
                <a:cs typeface="Courier New" pitchFamily="34" charset="-120"/>
              </a:rPr>
              <a:t>inspeksi server</a:t>
            </a:r>
            <a:endParaRPr lang="en-US" sz="790" dirty="0"/>
          </a:p>
        </p:txBody>
      </p:sp>
      <p:sp>
        <p:nvSpPr>
          <p:cNvPr id="24" name="Shape 22"/>
          <p:cNvSpPr/>
          <p:nvPr/>
        </p:nvSpPr>
        <p:spPr>
          <a:xfrm>
            <a:off x="2590221" y="4072189"/>
            <a:ext cx="1159093" cy="216347"/>
          </a:xfrm>
          <a:prstGeom prst="roundRect">
            <a:avLst>
              <a:gd name="adj" fmla="val 50000"/>
            </a:avLst>
          </a:prstGeom>
          <a:solidFill>
            <a:srgbClr val="0E0F12"/>
          </a:solidFill>
          <a:ln w="7620">
            <a:solidFill>
              <a:srgbClr val="1D1E21"/>
            </a:solidFill>
            <a:prstDash val="solid"/>
          </a:ln>
        </p:spPr>
      </p:sp>
      <p:sp>
        <p:nvSpPr>
          <p:cNvPr id="25" name="Text 23"/>
          <p:cNvSpPr txBox="1"/>
          <p:nvPr/>
        </p:nvSpPr>
        <p:spPr>
          <a:xfrm>
            <a:off x="2573945" y="4115166"/>
            <a:ext cx="1191646" cy="150419"/>
          </a:xfrm>
          <a:prstGeom prst="rect">
            <a:avLst/>
          </a:prstGeom>
          <a:noFill/>
          <a:ln/>
        </p:spPr>
        <p:txBody>
          <a:bodyPr wrap="square" lIns="0" tIns="0" rIns="0" bIns="0" rtlCol="0" anchor="t"/>
          <a:lstStyle/>
          <a:p>
            <a:pPr algn="ctr" indent="0" marL="0">
              <a:lnSpc>
                <a:spcPts val="1026"/>
              </a:lnSpc>
              <a:buNone/>
            </a:pPr>
            <a:r>
              <a:rPr lang="en-US" sz="790" dirty="0">
                <a:solidFill>
                  <a:srgbClr val="7B8494"/>
                </a:solidFill>
                <a:latin typeface="Courier New" pitchFamily="34" charset="0"/>
                <a:ea typeface="Courier New" pitchFamily="34" charset="-122"/>
                <a:cs typeface="Courier New" pitchFamily="34" charset="-120"/>
              </a:rPr>
              <a:t>runbook insiden</a:t>
            </a:r>
            <a:endParaRPr lang="en-US" sz="790" dirty="0"/>
          </a:p>
        </p:txBody>
      </p:sp>
      <p:sp>
        <p:nvSpPr>
          <p:cNvPr id="26" name="Shape 24"/>
          <p:cNvSpPr/>
          <p:nvPr/>
        </p:nvSpPr>
        <p:spPr>
          <a:xfrm>
            <a:off x="2371314" y="4517776"/>
            <a:ext cx="3681649" cy="364937"/>
          </a:xfrm>
          <a:prstGeom prst="roundRect">
            <a:avLst>
              <a:gd name="adj" fmla="val 19619"/>
            </a:avLst>
          </a:prstGeom>
          <a:solidFill>
            <a:srgbClr val="0E0F12"/>
          </a:solidFill>
          <a:ln w="7620">
            <a:solidFill>
              <a:srgbClr val="1D1E21"/>
            </a:solidFill>
            <a:prstDash val="solid"/>
          </a:ln>
        </p:spPr>
      </p:sp>
      <p:sp>
        <p:nvSpPr>
          <p:cNvPr id="27" name="Text 25"/>
          <p:cNvSpPr txBox="1"/>
          <p:nvPr/>
        </p:nvSpPr>
        <p:spPr>
          <a:xfrm>
            <a:off x="2466960" y="4617994"/>
            <a:ext cx="3490448" cy="188732"/>
          </a:xfrm>
          <a:prstGeom prst="rect">
            <a:avLst/>
          </a:prstGeom>
          <a:noFill/>
          <a:ln/>
        </p:spPr>
        <p:txBody>
          <a:bodyPr wrap="square" lIns="0" tIns="0" rIns="0" bIns="0" rtlCol="0" anchor="t"/>
          <a:lstStyle/>
          <a:p>
            <a:pPr algn="ctr" indent="0" marL="0">
              <a:lnSpc>
                <a:spcPts val="1294"/>
              </a:lnSpc>
              <a:buNone/>
            </a:pPr>
            <a:r>
              <a:rPr lang="en-US" sz="959" spc="67" kern="0" dirty="0">
                <a:solidFill>
                  <a:srgbClr val="B9C0CD"/>
                </a:solidFill>
                <a:latin typeface="Courier New" pitchFamily="34" charset="0"/>
                <a:ea typeface="Courier New" pitchFamily="34" charset="-122"/>
                <a:cs typeface="Courier New" pitchFamily="34" charset="-120"/>
              </a:rPr>
              <a:t>MODEL = OTAK</a:t>
            </a:r>
            <a:endParaRPr lang="en-US" sz="959" dirty="0"/>
          </a:p>
        </p:txBody>
      </p:sp>
      <p:sp>
        <p:nvSpPr>
          <p:cNvPr id="28" name="Shape 26"/>
          <p:cNvSpPr/>
          <p:nvPr/>
        </p:nvSpPr>
        <p:spPr>
          <a:xfrm>
            <a:off x="6139007" y="4517776"/>
            <a:ext cx="3681649" cy="364937"/>
          </a:xfrm>
          <a:prstGeom prst="roundRect">
            <a:avLst>
              <a:gd name="adj" fmla="val 19619"/>
            </a:avLst>
          </a:prstGeom>
          <a:solidFill>
            <a:srgbClr val="0E0F12"/>
          </a:solidFill>
          <a:ln w="7620">
            <a:solidFill>
              <a:srgbClr val="1D1E21"/>
            </a:solidFill>
            <a:prstDash val="solid"/>
          </a:ln>
        </p:spPr>
      </p:sp>
      <p:sp>
        <p:nvSpPr>
          <p:cNvPr id="29" name="Text 27"/>
          <p:cNvSpPr txBox="1"/>
          <p:nvPr/>
        </p:nvSpPr>
        <p:spPr>
          <a:xfrm>
            <a:off x="6234654" y="4617994"/>
            <a:ext cx="3490448" cy="188732"/>
          </a:xfrm>
          <a:prstGeom prst="rect">
            <a:avLst/>
          </a:prstGeom>
          <a:noFill/>
          <a:ln/>
        </p:spPr>
        <p:txBody>
          <a:bodyPr wrap="square" lIns="0" tIns="0" rIns="0" bIns="0" rtlCol="0" anchor="t"/>
          <a:lstStyle/>
          <a:p>
            <a:pPr algn="ctr" indent="0" marL="0">
              <a:lnSpc>
                <a:spcPts val="1294"/>
              </a:lnSpc>
              <a:buNone/>
            </a:pPr>
            <a:r>
              <a:rPr lang="en-US" sz="959" spc="67" kern="0" dirty="0">
                <a:solidFill>
                  <a:srgbClr val="B9C0CD"/>
                </a:solidFill>
                <a:latin typeface="Courier New" pitchFamily="34" charset="0"/>
                <a:ea typeface="Courier New" pitchFamily="34" charset="-122"/>
                <a:cs typeface="Courier New" pitchFamily="34" charset="-120"/>
              </a:rPr>
              <a:t>HERMES = AGENT</a:t>
            </a:r>
            <a:endParaRPr lang="en-US" sz="959" dirty="0"/>
          </a:p>
        </p:txBody>
      </p:sp>
      <p:sp>
        <p:nvSpPr>
          <p:cNvPr id="30" name="Shape 28"/>
          <p:cNvSpPr/>
          <p:nvPr/>
        </p:nvSpPr>
        <p:spPr>
          <a:xfrm>
            <a:off x="2371314" y="4968667"/>
            <a:ext cx="3681649" cy="364937"/>
          </a:xfrm>
          <a:prstGeom prst="roundRect">
            <a:avLst>
              <a:gd name="adj" fmla="val 19619"/>
            </a:avLst>
          </a:prstGeom>
          <a:solidFill>
            <a:srgbClr val="0E0F12"/>
          </a:solidFill>
          <a:ln w="7620">
            <a:solidFill>
              <a:srgbClr val="1D1E21"/>
            </a:solidFill>
            <a:prstDash val="solid"/>
          </a:ln>
        </p:spPr>
      </p:sp>
      <p:sp>
        <p:nvSpPr>
          <p:cNvPr id="31" name="Text 29"/>
          <p:cNvSpPr txBox="1"/>
          <p:nvPr/>
        </p:nvSpPr>
        <p:spPr>
          <a:xfrm>
            <a:off x="2466960" y="5068885"/>
            <a:ext cx="3490448" cy="188732"/>
          </a:xfrm>
          <a:prstGeom prst="rect">
            <a:avLst/>
          </a:prstGeom>
          <a:noFill/>
          <a:ln/>
        </p:spPr>
        <p:txBody>
          <a:bodyPr wrap="square" lIns="0" tIns="0" rIns="0" bIns="0" rtlCol="0" anchor="t"/>
          <a:lstStyle/>
          <a:p>
            <a:pPr algn="ctr" indent="0" marL="0">
              <a:lnSpc>
                <a:spcPts val="1294"/>
              </a:lnSpc>
              <a:buNone/>
            </a:pPr>
            <a:r>
              <a:rPr lang="en-US" sz="959" spc="67" kern="0" dirty="0">
                <a:solidFill>
                  <a:srgbClr val="B9C0CD"/>
                </a:solidFill>
                <a:latin typeface="Courier New" pitchFamily="34" charset="0"/>
                <a:ea typeface="Courier New" pitchFamily="34" charset="-122"/>
                <a:cs typeface="Courier New" pitchFamily="34" charset="-120"/>
              </a:rPr>
              <a:t>TOOLS = TANGAN</a:t>
            </a:r>
            <a:endParaRPr lang="en-US" sz="959" dirty="0"/>
          </a:p>
        </p:txBody>
      </p:sp>
      <p:sp>
        <p:nvSpPr>
          <p:cNvPr id="32" name="Shape 30"/>
          <p:cNvSpPr/>
          <p:nvPr/>
        </p:nvSpPr>
        <p:spPr>
          <a:xfrm>
            <a:off x="6139007" y="4968667"/>
            <a:ext cx="3681649" cy="364937"/>
          </a:xfrm>
          <a:prstGeom prst="roundRect">
            <a:avLst>
              <a:gd name="adj" fmla="val 19619"/>
            </a:avLst>
          </a:prstGeom>
          <a:solidFill>
            <a:srgbClr val="0E0F12"/>
          </a:solidFill>
          <a:ln w="7620">
            <a:solidFill>
              <a:srgbClr val="1D1E21"/>
            </a:solidFill>
            <a:prstDash val="solid"/>
          </a:ln>
        </p:spPr>
      </p:sp>
      <p:sp>
        <p:nvSpPr>
          <p:cNvPr id="33" name="Text 31"/>
          <p:cNvSpPr txBox="1"/>
          <p:nvPr/>
        </p:nvSpPr>
        <p:spPr>
          <a:xfrm>
            <a:off x="6234654" y="5068885"/>
            <a:ext cx="3490448" cy="188732"/>
          </a:xfrm>
          <a:prstGeom prst="rect">
            <a:avLst/>
          </a:prstGeom>
          <a:noFill/>
          <a:ln/>
        </p:spPr>
        <p:txBody>
          <a:bodyPr wrap="square" lIns="0" tIns="0" rIns="0" bIns="0" rtlCol="0" anchor="t"/>
          <a:lstStyle/>
          <a:p>
            <a:pPr algn="ctr" indent="0" marL="0">
              <a:lnSpc>
                <a:spcPts val="1294"/>
              </a:lnSpc>
              <a:buNone/>
            </a:pPr>
            <a:r>
              <a:rPr lang="en-US" sz="959" spc="67" kern="0" dirty="0">
                <a:solidFill>
                  <a:srgbClr val="B9C0CD"/>
                </a:solidFill>
                <a:latin typeface="Courier New" pitchFamily="34" charset="0"/>
                <a:ea typeface="Courier New" pitchFamily="34" charset="-122"/>
                <a:cs typeface="Courier New" pitchFamily="34" charset="-120"/>
              </a:rPr>
              <a:t>SKILLS = KEMAMPUAN</a:t>
            </a:r>
            <a:endParaRPr lang="en-US" sz="959" dirty="0"/>
          </a:p>
        </p:txBody>
      </p:sp>
      <p:sp>
        <p:nvSpPr>
          <p:cNvPr id="34" name="Shape 32"/>
          <p:cNvSpPr/>
          <p:nvPr/>
        </p:nvSpPr>
        <p:spPr>
          <a:xfrm>
            <a:off x="4806726" y="5505511"/>
            <a:ext cx="2578608" cy="0"/>
          </a:xfrm>
          <a:prstGeom prst="line">
            <a:avLst/>
          </a:prstGeom>
          <a:noFill/>
          <a:ln w="7620">
            <a:solidFill>
              <a:srgbClr val="2F3032"/>
            </a:solidFill>
            <a:prstDash val="solid"/>
          </a:ln>
        </p:spPr>
      </p:sp>
      <p:sp>
        <p:nvSpPr>
          <p:cNvPr id="35" name="Shape 33"/>
          <p:cNvSpPr/>
          <p:nvPr/>
        </p:nvSpPr>
        <p:spPr>
          <a:xfrm>
            <a:off x="4394606" y="5605729"/>
            <a:ext cx="3402757" cy="472745"/>
          </a:xfrm>
          <a:prstGeom prst="roundRect">
            <a:avLst>
              <a:gd name="adj" fmla="val 18182"/>
            </a:avLst>
          </a:prstGeom>
          <a:solidFill>
            <a:srgbClr val="132420"/>
          </a:solidFill>
          <a:ln w="7620">
            <a:solidFill>
              <a:srgbClr val="295244"/>
            </a:solidFill>
            <a:prstDash val="solid"/>
          </a:ln>
        </p:spPr>
      </p:sp>
      <p:sp>
        <p:nvSpPr>
          <p:cNvPr id="36" name="Text 34"/>
          <p:cNvSpPr txBox="1"/>
          <p:nvPr/>
        </p:nvSpPr>
        <p:spPr>
          <a:xfrm>
            <a:off x="4344406" y="5713263"/>
            <a:ext cx="3503158" cy="300838"/>
          </a:xfrm>
          <a:prstGeom prst="rect">
            <a:avLst/>
          </a:prstGeom>
          <a:noFill/>
          <a:ln/>
        </p:spPr>
        <p:txBody>
          <a:bodyPr wrap="square" lIns="0" tIns="0" rIns="0" bIns="0" rtlCol="0" anchor="t"/>
          <a:lstStyle/>
          <a:p>
            <a:pPr algn="ctr" indent="0" marL="0">
              <a:lnSpc>
                <a:spcPts val="2030"/>
              </a:lnSpc>
              <a:buNone/>
            </a:pPr>
            <a:r>
              <a:rPr lang="en-US" sz="1692" b="1" spc="-34" kern="0" dirty="0">
                <a:solidFill>
                  <a:srgbClr val="62DFB0"/>
                </a:solidFill>
                <a:latin typeface="Arial" pitchFamily="34" charset="0"/>
                <a:ea typeface="Arial" pitchFamily="34" charset="-122"/>
                <a:cs typeface="Arial" pitchFamily="34" charset="-120"/>
              </a:rPr>
              <a:t>Bagian terakhir dari jangkar</a:t>
            </a:r>
            <a:endParaRPr lang="en-US" sz="1692" dirty="0"/>
          </a:p>
        </p:txBody>
      </p:sp>
      <p:sp>
        <p:nvSpPr>
          <p:cNvPr id="37" name="Text 3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38 / 61</a:t>
            </a:r>
            <a:endParaRPr lang="en-US" sz="78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Shape 0"/>
          <p:cNvSpPr/>
          <p:nvPr/>
        </p:nvSpPr>
        <p:spPr>
          <a:xfrm>
            <a:off x="731520" y="1444386"/>
            <a:ext cx="198150" cy="0"/>
          </a:xfrm>
          <a:prstGeom prst="line">
            <a:avLst/>
          </a:prstGeom>
          <a:noFill/>
          <a:ln w="7620">
            <a:solidFill>
              <a:srgbClr val="323C5E"/>
            </a:solidFill>
            <a:prstDash val="solid"/>
          </a:ln>
        </p:spPr>
      </p:sp>
      <p:sp>
        <p:nvSpPr>
          <p:cNvPr id="3" name="Text 1"/>
          <p:cNvSpPr txBox="1"/>
          <p:nvPr/>
        </p:nvSpPr>
        <p:spPr>
          <a:xfrm>
            <a:off x="1021110" y="137352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07 · SKILL</a:t>
            </a:r>
            <a:endParaRPr lang="en-US" sz="900" dirty="0"/>
          </a:p>
        </p:txBody>
      </p:sp>
      <p:sp>
        <p:nvSpPr>
          <p:cNvPr id="4" name="Text 2"/>
          <p:cNvSpPr txBox="1"/>
          <p:nvPr/>
        </p:nvSpPr>
        <p:spPr>
          <a:xfrm>
            <a:off x="731520" y="1765981"/>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Prosedur, bukan fakta.</a:t>
            </a:r>
            <a:endParaRPr lang="en-US" sz="4800" dirty="0"/>
          </a:p>
        </p:txBody>
      </p:sp>
      <p:graphicFrame>
        <p:nvGraphicFramePr>
          <p:cNvPr id="71" name="Table 0"/>
          <p:cNvGraphicFramePr>
            <a:graphicFrameLocks noGrp="1"/>
          </p:cNvGraphicFramePr>
          <p:nvPr>
            <p:extLst>
              <p:ext uri="{D42A27DB-BD31-4B8C-83A1-F6EECF244321}">
                <p14:modId xmlns:p14="http://schemas.microsoft.com/office/powerpoint/2010/main" val="1579011935"/>
              </p:ext>
            </p:extLst>
          </p:nvPr>
        </p:nvGraphicFramePr>
        <p:xfrm>
          <a:off x="731520" y="2655966"/>
          <a:ext cx="10728930" cy="914400"/>
        </p:xfrm>
        <a:graphic>
          <a:graphicData uri="http://schemas.openxmlformats.org/drawingml/2006/table">
            <a:tbl>
              <a:tblPr/>
              <a:tblGrid>
                <a:gridCol w="3647816"/>
                <a:gridCol w="3540557"/>
                <a:gridCol w="3540557"/>
              </a:tblGrid>
              <a:tr h="245334">
                <a:tc>
                  <a:txBody>
                    <a:bodyPr/>
                    <a:lstStyle/>
                    <a:p>
                      <a:pPr indent="0" marL="0">
                        <a:buNone/>
                      </a:pP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SKILLS</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MEMORY</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Apa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Cara melakukan sesuatu</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Apa itu sesuatu</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Kapan dimuat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Saat dibutuhkan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Setiap sesi, otomatis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Ukuran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Bisa ratusan baris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Harus ringkas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Biaya token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Nol sampai dimuat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Kecil tapi konstan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Contoh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"Cara deploy ke Kubernetes"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"User suka dark mode"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5301600"/>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Kalau layak masuk dokumen referensi → skill. Kalau layak ditempel di sticky note → memory.</a:t>
            </a:r>
            <a:endParaRPr lang="en-US" sz="960" dirty="0"/>
          </a:p>
        </p:txBody>
      </p:sp>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39 / 61</a:t>
            </a:r>
            <a:endParaRPr lang="en-US" sz="78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Shape 0"/>
          <p:cNvSpPr/>
          <p:nvPr/>
        </p:nvSpPr>
        <p:spPr>
          <a:xfrm>
            <a:off x="731520" y="1617939"/>
            <a:ext cx="198150" cy="0"/>
          </a:xfrm>
          <a:prstGeom prst="line">
            <a:avLst/>
          </a:prstGeom>
          <a:noFill/>
          <a:ln w="7620">
            <a:solidFill>
              <a:srgbClr val="323C5E"/>
            </a:solidFill>
            <a:prstDash val="solid"/>
          </a:ln>
        </p:spPr>
      </p:sp>
      <p:sp>
        <p:nvSpPr>
          <p:cNvPr id="3" name="Text 1"/>
          <p:cNvSpPr txBox="1"/>
          <p:nvPr/>
        </p:nvSpPr>
        <p:spPr>
          <a:xfrm>
            <a:off x="1021110" y="1547073"/>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07 · SKILL</a:t>
            </a:r>
            <a:endParaRPr lang="en-US" sz="900" dirty="0"/>
          </a:p>
        </p:txBody>
      </p:sp>
      <p:sp>
        <p:nvSpPr>
          <p:cNvPr id="4" name="Text 2"/>
          <p:cNvSpPr txBox="1"/>
          <p:nvPr/>
        </p:nvSpPr>
        <p:spPr>
          <a:xfrm>
            <a:off x="731520" y="1939442"/>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Skill tidak memakan token </a:t>
            </a:r>
            <a:br/>
            <a:r>
              <a:rPr lang="en-US" sz="4800" b="1" spc="-96" kern="0" dirty="0">
                <a:solidFill>
                  <a:srgbClr val="F4F6FA"/>
                </a:solidFill>
                <a:latin typeface="Arial" pitchFamily="34" charset="0"/>
                <a:ea typeface="Arial" pitchFamily="34" charset="-122"/>
                <a:cs typeface="Arial" pitchFamily="34" charset="-120"/>
              </a:rPr>
              <a:t>sampai dipakai.</a:t>
            </a:r>
            <a:endParaRPr lang="en-US" sz="4800" dirty="0"/>
          </a:p>
        </p:txBody>
      </p:sp>
      <p:sp>
        <p:nvSpPr>
          <p:cNvPr id="5" name="Shape 3"/>
          <p:cNvSpPr/>
          <p:nvPr/>
        </p:nvSpPr>
        <p:spPr>
          <a:xfrm>
            <a:off x="731520" y="3475634"/>
            <a:ext cx="6858000" cy="357805"/>
          </a:xfrm>
          <a:prstGeom prst="roundRect">
            <a:avLst>
              <a:gd name="adj" fmla="val 17046"/>
            </a:avLst>
          </a:prstGeom>
          <a:solidFill>
            <a:srgbClr val="0E0F12"/>
          </a:solidFill>
          <a:ln w="7620">
            <a:solidFill>
              <a:srgbClr val="1D1E21"/>
            </a:solidFill>
            <a:prstDash val="solid"/>
          </a:ln>
        </p:spPr>
      </p:sp>
      <p:sp>
        <p:nvSpPr>
          <p:cNvPr id="6" name="Text 4"/>
          <p:cNvSpPr txBox="1"/>
          <p:nvPr/>
        </p:nvSpPr>
        <p:spPr>
          <a:xfrm>
            <a:off x="883950" y="3594506"/>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01</a:t>
            </a:r>
            <a:endParaRPr lang="en-US" sz="780" dirty="0"/>
          </a:p>
        </p:txBody>
      </p:sp>
      <p:sp>
        <p:nvSpPr>
          <p:cNvPr id="7" name="Text 5"/>
          <p:cNvSpPr txBox="1"/>
          <p:nvPr/>
        </p:nvSpPr>
        <p:spPr>
          <a:xfrm>
            <a:off x="1125901" y="3567074"/>
            <a:ext cx="1481145"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B9C0CD"/>
                </a:solidFill>
                <a:latin typeface="Courier New" pitchFamily="34" charset="0"/>
                <a:ea typeface="Courier New" pitchFamily="34" charset="-122"/>
                <a:cs typeface="Courier New" pitchFamily="34" charset="-120"/>
              </a:rPr>
              <a:t>SKILLS_LIST()</a:t>
            </a:r>
            <a:endParaRPr lang="en-US" sz="1020" dirty="0"/>
          </a:p>
        </p:txBody>
      </p:sp>
      <p:sp>
        <p:nvSpPr>
          <p:cNvPr id="8" name="Text 6"/>
          <p:cNvSpPr txBox="1"/>
          <p:nvPr/>
        </p:nvSpPr>
        <p:spPr>
          <a:xfrm>
            <a:off x="2605674" y="3582345"/>
            <a:ext cx="4831507"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daftar ringkas semua skill (~3k token), dimuat saat sesi mulai</a:t>
            </a:r>
            <a:endParaRPr lang="en-US" sz="840" dirty="0"/>
          </a:p>
        </p:txBody>
      </p:sp>
      <p:sp>
        <p:nvSpPr>
          <p:cNvPr id="9" name="Shape 7"/>
          <p:cNvSpPr/>
          <p:nvPr/>
        </p:nvSpPr>
        <p:spPr>
          <a:xfrm>
            <a:off x="944850" y="3833439"/>
            <a:ext cx="0" cy="167610"/>
          </a:xfrm>
          <a:prstGeom prst="line">
            <a:avLst/>
          </a:prstGeom>
          <a:noFill/>
          <a:ln w="7620">
            <a:solidFill>
              <a:srgbClr val="2F3032"/>
            </a:solidFill>
            <a:prstDash val="solid"/>
            <a:tailEnd type="triangle"/>
          </a:ln>
        </p:spPr>
      </p:sp>
      <p:sp>
        <p:nvSpPr>
          <p:cNvPr id="10" name="Shape 8"/>
          <p:cNvSpPr/>
          <p:nvPr/>
        </p:nvSpPr>
        <p:spPr>
          <a:xfrm>
            <a:off x="731520" y="4001049"/>
            <a:ext cx="6858000" cy="357805"/>
          </a:xfrm>
          <a:prstGeom prst="roundRect">
            <a:avLst>
              <a:gd name="adj" fmla="val 17046"/>
            </a:avLst>
          </a:prstGeom>
          <a:solidFill>
            <a:srgbClr val="181D2D"/>
          </a:solidFill>
          <a:ln w="7620">
            <a:solidFill>
              <a:srgbClr val="323C5E"/>
            </a:solidFill>
            <a:prstDash val="solid"/>
          </a:ln>
        </p:spPr>
      </p:sp>
      <p:sp>
        <p:nvSpPr>
          <p:cNvPr id="11" name="Shape 9"/>
          <p:cNvSpPr/>
          <p:nvPr/>
        </p:nvSpPr>
        <p:spPr>
          <a:xfrm>
            <a:off x="731520" y="4028481"/>
            <a:ext cx="15270" cy="302941"/>
          </a:xfrm>
          <a:prstGeom prst="rect">
            <a:avLst/>
          </a:prstGeom>
          <a:solidFill>
            <a:srgbClr val="7F9CFF"/>
          </a:solidFill>
          <a:ln/>
        </p:spPr>
      </p:sp>
      <p:sp>
        <p:nvSpPr>
          <p:cNvPr id="12" name="Text 10"/>
          <p:cNvSpPr txBox="1"/>
          <p:nvPr/>
        </p:nvSpPr>
        <p:spPr>
          <a:xfrm>
            <a:off x="883950" y="4119921"/>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02</a:t>
            </a:r>
            <a:endParaRPr lang="en-US" sz="780" dirty="0"/>
          </a:p>
        </p:txBody>
      </p:sp>
      <p:sp>
        <p:nvSpPr>
          <p:cNvPr id="13" name="Text 11"/>
          <p:cNvSpPr txBox="1"/>
          <p:nvPr/>
        </p:nvSpPr>
        <p:spPr>
          <a:xfrm>
            <a:off x="1125901" y="4092489"/>
            <a:ext cx="2638867"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7F9CFF"/>
                </a:solidFill>
                <a:latin typeface="Courier New" pitchFamily="34" charset="0"/>
                <a:ea typeface="Courier New" pitchFamily="34" charset="-122"/>
                <a:cs typeface="Courier New" pitchFamily="34" charset="-120"/>
              </a:rPr>
              <a:t>SKILL_VIEW(NAME)</a:t>
            </a:r>
            <a:endParaRPr lang="en-US" sz="1020" dirty="0"/>
          </a:p>
        </p:txBody>
      </p:sp>
      <p:sp>
        <p:nvSpPr>
          <p:cNvPr id="14" name="Text 12"/>
          <p:cNvSpPr txBox="1"/>
          <p:nvPr/>
        </p:nvSpPr>
        <p:spPr>
          <a:xfrm>
            <a:off x="3763396" y="4107759"/>
            <a:ext cx="3673693"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isi SKILL.md penuh, saat agent memutuskan butuh</a:t>
            </a:r>
            <a:endParaRPr lang="en-US" sz="840" dirty="0"/>
          </a:p>
        </p:txBody>
      </p:sp>
      <p:sp>
        <p:nvSpPr>
          <p:cNvPr id="15" name="Shape 13"/>
          <p:cNvSpPr/>
          <p:nvPr/>
        </p:nvSpPr>
        <p:spPr>
          <a:xfrm>
            <a:off x="944850" y="4358853"/>
            <a:ext cx="0" cy="167610"/>
          </a:xfrm>
          <a:prstGeom prst="line">
            <a:avLst/>
          </a:prstGeom>
          <a:noFill/>
          <a:ln w="7620">
            <a:solidFill>
              <a:srgbClr val="2F3032"/>
            </a:solidFill>
            <a:prstDash val="solid"/>
            <a:tailEnd type="triangle"/>
          </a:ln>
        </p:spPr>
      </p:sp>
      <p:sp>
        <p:nvSpPr>
          <p:cNvPr id="16" name="Shape 14"/>
          <p:cNvSpPr/>
          <p:nvPr/>
        </p:nvSpPr>
        <p:spPr>
          <a:xfrm>
            <a:off x="731520" y="4526463"/>
            <a:ext cx="6858000" cy="357805"/>
          </a:xfrm>
          <a:prstGeom prst="roundRect">
            <a:avLst>
              <a:gd name="adj" fmla="val 17046"/>
            </a:avLst>
          </a:prstGeom>
          <a:solidFill>
            <a:srgbClr val="132420"/>
          </a:solidFill>
          <a:ln w="7620">
            <a:solidFill>
              <a:srgbClr val="295244"/>
            </a:solidFill>
            <a:prstDash val="solid"/>
          </a:ln>
        </p:spPr>
      </p:sp>
      <p:sp>
        <p:nvSpPr>
          <p:cNvPr id="17" name="Shape 15"/>
          <p:cNvSpPr/>
          <p:nvPr/>
        </p:nvSpPr>
        <p:spPr>
          <a:xfrm>
            <a:off x="731520" y="4553895"/>
            <a:ext cx="15270" cy="302941"/>
          </a:xfrm>
          <a:prstGeom prst="rect">
            <a:avLst/>
          </a:prstGeom>
          <a:solidFill>
            <a:srgbClr val="62DFB0"/>
          </a:solidFill>
          <a:ln/>
        </p:spPr>
      </p:sp>
      <p:sp>
        <p:nvSpPr>
          <p:cNvPr id="18" name="Text 16"/>
          <p:cNvSpPr txBox="1"/>
          <p:nvPr/>
        </p:nvSpPr>
        <p:spPr>
          <a:xfrm>
            <a:off x="883950" y="4645335"/>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03</a:t>
            </a:r>
            <a:endParaRPr lang="en-US" sz="780" dirty="0"/>
          </a:p>
        </p:txBody>
      </p:sp>
      <p:sp>
        <p:nvSpPr>
          <p:cNvPr id="19" name="Text 17"/>
          <p:cNvSpPr txBox="1"/>
          <p:nvPr/>
        </p:nvSpPr>
        <p:spPr>
          <a:xfrm>
            <a:off x="1125901" y="4617903"/>
            <a:ext cx="3024744"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62DFB0"/>
                </a:solidFill>
                <a:latin typeface="Courier New" pitchFamily="34" charset="0"/>
                <a:ea typeface="Courier New" pitchFamily="34" charset="-122"/>
                <a:cs typeface="Courier New" pitchFamily="34" charset="-120"/>
              </a:rPr>
              <a:t>SKILL_VIEW(NAME, FILE_PATH)</a:t>
            </a:r>
            <a:endParaRPr lang="en-US" sz="1020" dirty="0"/>
          </a:p>
        </p:txBody>
      </p:sp>
      <p:sp>
        <p:nvSpPr>
          <p:cNvPr id="20" name="Text 18"/>
          <p:cNvSpPr txBox="1"/>
          <p:nvPr/>
        </p:nvSpPr>
        <p:spPr>
          <a:xfrm>
            <a:off x="4149273" y="4633173"/>
            <a:ext cx="3287817"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file referensi spesifik, hanya kalau perlu</a:t>
            </a:r>
            <a:endParaRPr lang="en-US" sz="840" dirty="0"/>
          </a:p>
        </p:txBody>
      </p:sp>
      <p:sp>
        <p:nvSpPr>
          <p:cNvPr id="21" name="Text 19"/>
          <p:cNvSpPr txBox="1"/>
          <p:nvPr/>
        </p:nvSpPr>
        <p:spPr>
          <a:xfrm>
            <a:off x="731520" y="5128047"/>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Inilah sebab skill boleh panjang: yang dibaca hanya yang relevan.</a:t>
            </a:r>
            <a:endParaRPr lang="en-US" sz="960" dirty="0"/>
          </a:p>
        </p:txBody>
      </p:sp>
      <p:sp>
        <p:nvSpPr>
          <p:cNvPr id="22"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40 / 61</a:t>
            </a:r>
            <a:endParaRPr lang="en-US" sz="78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Shape 0"/>
          <p:cNvSpPr/>
          <p:nvPr/>
        </p:nvSpPr>
        <p:spPr>
          <a:xfrm>
            <a:off x="731520" y="1253917"/>
            <a:ext cx="198150" cy="0"/>
          </a:xfrm>
          <a:prstGeom prst="line">
            <a:avLst/>
          </a:prstGeom>
          <a:noFill/>
          <a:ln w="7620">
            <a:solidFill>
              <a:srgbClr val="323C5E"/>
            </a:solidFill>
            <a:prstDash val="solid"/>
          </a:ln>
        </p:spPr>
      </p:sp>
      <p:sp>
        <p:nvSpPr>
          <p:cNvPr id="3" name="Text 1"/>
          <p:cNvSpPr txBox="1"/>
          <p:nvPr/>
        </p:nvSpPr>
        <p:spPr>
          <a:xfrm>
            <a:off x="1021110" y="1183051"/>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07 · SKILL</a:t>
            </a:r>
            <a:endParaRPr lang="en-US" sz="900" dirty="0"/>
          </a:p>
        </p:txBody>
      </p:sp>
      <p:sp>
        <p:nvSpPr>
          <p:cNvPr id="4" name="Text 2"/>
          <p:cNvSpPr txBox="1"/>
          <p:nvPr/>
        </p:nvSpPr>
        <p:spPr>
          <a:xfrm>
            <a:off x="731520" y="1575420"/>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Sebelum menulis, lihat </a:t>
            </a:r>
            <a:br/>
            <a:r>
              <a:rPr lang="en-US" sz="4800" b="1" spc="-96" kern="0" dirty="0">
                <a:solidFill>
                  <a:srgbClr val="F4F6FA"/>
                </a:solidFill>
                <a:latin typeface="Arial" pitchFamily="34" charset="0"/>
                <a:ea typeface="Arial" pitchFamily="34" charset="-122"/>
                <a:cs typeface="Arial" pitchFamily="34" charset="-120"/>
              </a:rPr>
              <a:t>yang sudah ada.</a:t>
            </a:r>
            <a:endParaRPr lang="en-US" sz="4800" dirty="0"/>
          </a:p>
        </p:txBody>
      </p:sp>
      <p:sp>
        <p:nvSpPr>
          <p:cNvPr id="5" name="Shape 3"/>
          <p:cNvSpPr/>
          <p:nvPr/>
        </p:nvSpPr>
        <p:spPr>
          <a:xfrm>
            <a:off x="731520" y="3111612"/>
            <a:ext cx="10728930" cy="854964"/>
          </a:xfrm>
          <a:prstGeom prst="roundRect">
            <a:avLst>
              <a:gd name="adj" fmla="val 10695"/>
            </a:avLst>
          </a:prstGeom>
          <a:solidFill>
            <a:srgbClr val="06070A"/>
          </a:solidFill>
          <a:ln w="7620">
            <a:solidFill>
              <a:srgbClr val="1D1E21"/>
            </a:solidFill>
            <a:prstDash val="solid"/>
          </a:ln>
        </p:spPr>
      </p:sp>
      <p:sp>
        <p:nvSpPr>
          <p:cNvPr id="6" name="Shape 4"/>
          <p:cNvSpPr/>
          <p:nvPr/>
        </p:nvSpPr>
        <p:spPr>
          <a:xfrm>
            <a:off x="739110" y="3119293"/>
            <a:ext cx="10713750" cy="268194"/>
          </a:xfrm>
          <a:prstGeom prst="roundRect">
            <a:avLst>
              <a:gd name="adj" fmla="val 31265"/>
            </a:avLst>
          </a:prstGeom>
          <a:solidFill>
            <a:srgbClr val="0E0F12"/>
          </a:solidFill>
          <a:ln/>
        </p:spPr>
      </p:sp>
      <p:sp>
        <p:nvSpPr>
          <p:cNvPr id="7" name="Shape 5"/>
          <p:cNvSpPr/>
          <p:nvPr/>
        </p:nvSpPr>
        <p:spPr>
          <a:xfrm>
            <a:off x="739110" y="3249595"/>
            <a:ext cx="10713750" cy="137892"/>
          </a:xfrm>
          <a:prstGeom prst="rect">
            <a:avLst/>
          </a:prstGeom>
          <a:solidFill>
            <a:srgbClr val="0E0F12"/>
          </a:solidFill>
          <a:ln/>
        </p:spPr>
      </p:sp>
      <p:sp>
        <p:nvSpPr>
          <p:cNvPr id="8" name="Shape 6"/>
          <p:cNvSpPr/>
          <p:nvPr/>
        </p:nvSpPr>
        <p:spPr>
          <a:xfrm>
            <a:off x="731520" y="3387486"/>
            <a:ext cx="10728930" cy="0"/>
          </a:xfrm>
          <a:prstGeom prst="line">
            <a:avLst/>
          </a:prstGeom>
          <a:noFill/>
          <a:ln w="7620">
            <a:solidFill>
              <a:srgbClr val="1D1E21"/>
            </a:solidFill>
            <a:prstDash val="solid"/>
          </a:ln>
        </p:spPr>
      </p:sp>
      <p:sp>
        <p:nvSpPr>
          <p:cNvPr id="9" name="Text 7"/>
          <p:cNvSpPr txBox="1"/>
          <p:nvPr/>
        </p:nvSpPr>
        <p:spPr>
          <a:xfrm>
            <a:off x="838230" y="3180192"/>
            <a:ext cx="60798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terminal</a:t>
            </a:r>
            <a:endParaRPr lang="en-US" sz="780" dirty="0"/>
          </a:p>
        </p:txBody>
      </p:sp>
      <p:sp>
        <p:nvSpPr>
          <p:cNvPr id="10" name="Shape 8"/>
          <p:cNvSpPr/>
          <p:nvPr/>
        </p:nvSpPr>
        <p:spPr>
          <a:xfrm>
            <a:off x="1433688" y="3179826"/>
            <a:ext cx="383408" cy="139446"/>
          </a:xfrm>
          <a:prstGeom prst="roundRect">
            <a:avLst>
              <a:gd name="adj" fmla="val 50033"/>
            </a:avLst>
          </a:prstGeom>
          <a:solidFill>
            <a:srgbClr val="181D2D"/>
          </a:solidFill>
          <a:ln/>
        </p:spPr>
      </p:sp>
      <p:sp>
        <p:nvSpPr>
          <p:cNvPr id="11" name="Text 9"/>
          <p:cNvSpPr txBox="1"/>
          <p:nvPr/>
        </p:nvSpPr>
        <p:spPr>
          <a:xfrm>
            <a:off x="1423172" y="3195096"/>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3494197"/>
            <a:ext cx="10485150" cy="38862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skills list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skills install official/research/arxiv</a:t>
            </a:r>
            <a:endParaRPr lang="en-US" sz="900" dirty="0"/>
          </a:p>
        </p:txBody>
      </p:sp>
      <p:sp>
        <p:nvSpPr>
          <p:cNvPr id="13" name="Shape 11"/>
          <p:cNvSpPr/>
          <p:nvPr/>
        </p:nvSpPr>
        <p:spPr>
          <a:xfrm>
            <a:off x="731520" y="4210446"/>
            <a:ext cx="10728930" cy="1037844"/>
          </a:xfrm>
          <a:prstGeom prst="roundRect">
            <a:avLst>
              <a:gd name="adj" fmla="val 8811"/>
            </a:avLst>
          </a:prstGeom>
          <a:solidFill>
            <a:srgbClr val="06070A"/>
          </a:solidFill>
          <a:ln w="7620">
            <a:solidFill>
              <a:srgbClr val="1D1E21"/>
            </a:solidFill>
            <a:prstDash val="solid"/>
          </a:ln>
        </p:spPr>
      </p:sp>
      <p:sp>
        <p:nvSpPr>
          <p:cNvPr id="14" name="Shape 12"/>
          <p:cNvSpPr/>
          <p:nvPr/>
        </p:nvSpPr>
        <p:spPr>
          <a:xfrm>
            <a:off x="739110" y="4218036"/>
            <a:ext cx="10713750" cy="268194"/>
          </a:xfrm>
          <a:prstGeom prst="roundRect">
            <a:avLst>
              <a:gd name="adj" fmla="val 31265"/>
            </a:avLst>
          </a:prstGeom>
          <a:solidFill>
            <a:srgbClr val="0E0F12"/>
          </a:solidFill>
          <a:ln/>
        </p:spPr>
      </p:sp>
      <p:sp>
        <p:nvSpPr>
          <p:cNvPr id="15" name="Shape 13"/>
          <p:cNvSpPr/>
          <p:nvPr/>
        </p:nvSpPr>
        <p:spPr>
          <a:xfrm>
            <a:off x="739110" y="4348338"/>
            <a:ext cx="10713750" cy="137892"/>
          </a:xfrm>
          <a:prstGeom prst="rect">
            <a:avLst/>
          </a:prstGeom>
          <a:solidFill>
            <a:srgbClr val="0E0F12"/>
          </a:solidFill>
          <a:ln/>
        </p:spPr>
      </p:sp>
      <p:sp>
        <p:nvSpPr>
          <p:cNvPr id="16" name="Shape 14"/>
          <p:cNvSpPr/>
          <p:nvPr/>
        </p:nvSpPr>
        <p:spPr>
          <a:xfrm>
            <a:off x="731520" y="4486321"/>
            <a:ext cx="10728930" cy="0"/>
          </a:xfrm>
          <a:prstGeom prst="line">
            <a:avLst/>
          </a:prstGeom>
          <a:noFill/>
          <a:ln w="7620">
            <a:solidFill>
              <a:srgbClr val="1D1E21"/>
            </a:solidFill>
            <a:prstDash val="solid"/>
          </a:ln>
        </p:spPr>
      </p:sp>
      <p:sp>
        <p:nvSpPr>
          <p:cNvPr id="17" name="Text 15"/>
          <p:cNvSpPr txBox="1"/>
          <p:nvPr/>
        </p:nvSpPr>
        <p:spPr>
          <a:xfrm>
            <a:off x="838230" y="4279026"/>
            <a:ext cx="939820"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dalam sesi</a:t>
            </a:r>
            <a:endParaRPr lang="en-US" sz="780" dirty="0"/>
          </a:p>
        </p:txBody>
      </p:sp>
      <p:sp>
        <p:nvSpPr>
          <p:cNvPr id="18" name="Shape 16"/>
          <p:cNvSpPr/>
          <p:nvPr/>
        </p:nvSpPr>
        <p:spPr>
          <a:xfrm>
            <a:off x="1748699" y="4278660"/>
            <a:ext cx="383408" cy="139446"/>
          </a:xfrm>
          <a:prstGeom prst="roundRect">
            <a:avLst>
              <a:gd name="adj" fmla="val 50033"/>
            </a:avLst>
          </a:prstGeom>
          <a:solidFill>
            <a:srgbClr val="181D2D"/>
          </a:solidFill>
          <a:ln/>
        </p:spPr>
      </p:sp>
      <p:sp>
        <p:nvSpPr>
          <p:cNvPr id="19" name="Text 17"/>
          <p:cNvSpPr txBox="1"/>
          <p:nvPr/>
        </p:nvSpPr>
        <p:spPr>
          <a:xfrm>
            <a:off x="1738183" y="4293840"/>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TEXT</a:t>
            </a:r>
            <a:endParaRPr lang="en-US" sz="660" dirty="0"/>
          </a:p>
        </p:txBody>
      </p:sp>
      <p:sp>
        <p:nvSpPr>
          <p:cNvPr id="20" name="Text 18"/>
          <p:cNvSpPr txBox="1"/>
          <p:nvPr/>
        </p:nvSpPr>
        <p:spPr>
          <a:xfrm>
            <a:off x="853410" y="4592940"/>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/skills</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/skills search docker</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/skills browse</a:t>
            </a:r>
            <a:endParaRPr lang="en-US" sz="900" dirty="0"/>
          </a:p>
        </p:txBody>
      </p:sp>
      <p:sp>
        <p:nvSpPr>
          <p:cNvPr id="21" name="Text 19"/>
          <p:cNvSpPr txBox="1"/>
          <p:nvPr/>
        </p:nvSpPr>
        <p:spPr>
          <a:xfrm>
            <a:off x="731520" y="5492161"/>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Skill langsung jadi slash command: /ascii-art, /plan, /github-pr-workflow.</a:t>
            </a:r>
            <a:endParaRPr lang="en-US" sz="960" dirty="0"/>
          </a:p>
        </p:txBody>
      </p:sp>
      <p:sp>
        <p:nvSpPr>
          <p:cNvPr id="22"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41 / 61</a:t>
            </a:r>
            <a:endParaRPr lang="en-US" sz="78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41</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Menemukan dan memasang skill</a:t>
            </a:r>
            <a:endParaRPr lang="en-US" sz="2592" dirty="0"/>
          </a:p>
        </p:txBody>
      </p:sp>
      <p:sp>
        <p:nvSpPr>
          <p:cNvPr id="5" name="Shape 3"/>
          <p:cNvSpPr/>
          <p:nvPr/>
        </p:nvSpPr>
        <p:spPr>
          <a:xfrm>
            <a:off x="731520" y="1577614"/>
            <a:ext cx="10728930" cy="651967"/>
          </a:xfrm>
          <a:prstGeom prst="roundRect">
            <a:avLst>
              <a:gd name="adj" fmla="val 13604"/>
            </a:avLst>
          </a:prstGeom>
          <a:solidFill>
            <a:srgbClr val="06070A"/>
          </a:solidFill>
          <a:ln w="7620">
            <a:solidFill>
              <a:srgbClr val="1D1E21"/>
            </a:solidFill>
            <a:prstDash val="solid"/>
          </a:ln>
        </p:spPr>
      </p:sp>
      <p:sp>
        <p:nvSpPr>
          <p:cNvPr id="6" name="Shape 4"/>
          <p:cNvSpPr/>
          <p:nvPr/>
        </p:nvSpPr>
        <p:spPr>
          <a:xfrm>
            <a:off x="739110" y="1585204"/>
            <a:ext cx="10713750" cy="259964"/>
          </a:xfrm>
          <a:prstGeom prst="roundRect">
            <a:avLst>
              <a:gd name="adj" fmla="val 31270"/>
            </a:avLst>
          </a:prstGeom>
          <a:solidFill>
            <a:srgbClr val="0E0F12"/>
          </a:solidFill>
          <a:ln/>
        </p:spPr>
      </p:sp>
      <p:sp>
        <p:nvSpPr>
          <p:cNvPr id="7" name="Shape 5"/>
          <p:cNvSpPr/>
          <p:nvPr/>
        </p:nvSpPr>
        <p:spPr>
          <a:xfrm>
            <a:off x="739110" y="1711391"/>
            <a:ext cx="10713750" cy="133777"/>
          </a:xfrm>
          <a:prstGeom prst="rect">
            <a:avLst/>
          </a:prstGeom>
          <a:solidFill>
            <a:srgbClr val="0E0F12"/>
          </a:solidFill>
          <a:ln/>
        </p:spPr>
      </p:sp>
      <p:sp>
        <p:nvSpPr>
          <p:cNvPr id="8" name="Shape 6"/>
          <p:cNvSpPr/>
          <p:nvPr/>
        </p:nvSpPr>
        <p:spPr>
          <a:xfrm>
            <a:off x="731520" y="1845168"/>
            <a:ext cx="10728930" cy="0"/>
          </a:xfrm>
          <a:prstGeom prst="line">
            <a:avLst/>
          </a:prstGeom>
          <a:noFill/>
          <a:ln w="7620">
            <a:solidFill>
              <a:srgbClr val="1D1E21"/>
            </a:solidFill>
            <a:prstDash val="solid"/>
          </a:ln>
        </p:spPr>
      </p:sp>
      <p:sp>
        <p:nvSpPr>
          <p:cNvPr id="9" name="Text 7"/>
          <p:cNvSpPr txBox="1"/>
          <p:nvPr/>
        </p:nvSpPr>
        <p:spPr>
          <a:xfrm>
            <a:off x="835030" y="1644091"/>
            <a:ext cx="592074" cy="153711"/>
          </a:xfrm>
          <a:prstGeom prst="rect">
            <a:avLst/>
          </a:prstGeom>
          <a:noFill/>
          <a:ln/>
        </p:spPr>
        <p:txBody>
          <a:bodyPr wrap="square" lIns="0" tIns="0" rIns="0" bIns="0" rtlCol="0" anchor="t"/>
          <a:lstStyle/>
          <a:p>
            <a:pPr algn="l" indent="0" marL="0">
              <a:lnSpc>
                <a:spcPts val="1059"/>
              </a:lnSpc>
              <a:buNone/>
            </a:pPr>
            <a:r>
              <a:rPr lang="en-US" sz="757" dirty="0">
                <a:solidFill>
                  <a:srgbClr val="B9C0CD"/>
                </a:solidFill>
                <a:latin typeface="Courier New" pitchFamily="34" charset="0"/>
                <a:ea typeface="Courier New" pitchFamily="34" charset="-122"/>
                <a:cs typeface="Courier New" pitchFamily="34" charset="-120"/>
              </a:rPr>
              <a:t>dari CLI</a:t>
            </a:r>
            <a:endParaRPr lang="en-US" sz="757" dirty="0"/>
          </a:p>
        </p:txBody>
      </p:sp>
      <p:sp>
        <p:nvSpPr>
          <p:cNvPr id="10" name="Shape 8"/>
          <p:cNvSpPr/>
          <p:nvPr/>
        </p:nvSpPr>
        <p:spPr>
          <a:xfrm>
            <a:off x="1412565" y="1643725"/>
            <a:ext cx="372801" cy="135240"/>
          </a:xfrm>
          <a:prstGeom prst="roundRect">
            <a:avLst>
              <a:gd name="adj" fmla="val 50034"/>
            </a:avLst>
          </a:prstGeom>
          <a:solidFill>
            <a:srgbClr val="181D2D"/>
          </a:solidFill>
          <a:ln/>
        </p:spPr>
      </p:sp>
      <p:sp>
        <p:nvSpPr>
          <p:cNvPr id="11" name="Text 9"/>
          <p:cNvSpPr txBox="1"/>
          <p:nvPr/>
        </p:nvSpPr>
        <p:spPr>
          <a:xfrm>
            <a:off x="1402141" y="1658539"/>
            <a:ext cx="393649" cy="121981"/>
          </a:xfrm>
          <a:prstGeom prst="rect">
            <a:avLst/>
          </a:prstGeom>
          <a:noFill/>
          <a:ln/>
        </p:spPr>
        <p:txBody>
          <a:bodyPr wrap="square" lIns="0" tIns="0" rIns="0" bIns="0" rtlCol="0" anchor="t"/>
          <a:lstStyle/>
          <a:p>
            <a:pPr algn="ctr" indent="0" marL="0">
              <a:lnSpc>
                <a:spcPts val="832"/>
              </a:lnSpc>
              <a:buNone/>
            </a:pPr>
            <a:r>
              <a:rPr lang="en-US" sz="640" spc="51" kern="0" dirty="0">
                <a:solidFill>
                  <a:srgbClr val="7F9CFF"/>
                </a:solidFill>
                <a:latin typeface="Courier New" pitchFamily="34" charset="0"/>
                <a:ea typeface="Courier New" pitchFamily="34" charset="-122"/>
                <a:cs typeface="Courier New" pitchFamily="34" charset="-120"/>
              </a:rPr>
              <a:t>BASH</a:t>
            </a:r>
            <a:endParaRPr lang="en-US" sz="640" dirty="0"/>
          </a:p>
        </p:txBody>
      </p:sp>
      <p:sp>
        <p:nvSpPr>
          <p:cNvPr id="12" name="Text 10"/>
          <p:cNvSpPr txBox="1"/>
          <p:nvPr/>
        </p:nvSpPr>
        <p:spPr>
          <a:xfrm>
            <a:off x="849752" y="1948678"/>
            <a:ext cx="10492466" cy="199614"/>
          </a:xfrm>
          <a:prstGeom prst="rect">
            <a:avLst/>
          </a:prstGeom>
          <a:noFill/>
          <a:ln/>
        </p:spPr>
        <p:txBody>
          <a:bodyPr wrap="square" lIns="0" tIns="0" rIns="0" bIns="0" rtlCol="0" anchor="t"/>
          <a:lstStyle/>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hermes skills list</a:t>
            </a:r>
            <a:endParaRPr lang="en-US" sz="873" dirty="0"/>
          </a:p>
        </p:txBody>
      </p:sp>
      <p:sp>
        <p:nvSpPr>
          <p:cNvPr id="13" name="Shape 11"/>
          <p:cNvSpPr/>
          <p:nvPr/>
        </p:nvSpPr>
        <p:spPr>
          <a:xfrm>
            <a:off x="731520" y="2466045"/>
            <a:ext cx="10728930" cy="1006754"/>
          </a:xfrm>
          <a:prstGeom prst="roundRect">
            <a:avLst>
              <a:gd name="adj" fmla="val 8810"/>
            </a:avLst>
          </a:prstGeom>
          <a:solidFill>
            <a:srgbClr val="06070A"/>
          </a:solidFill>
          <a:ln w="7620">
            <a:solidFill>
              <a:srgbClr val="1D1E21"/>
            </a:solidFill>
            <a:prstDash val="solid"/>
          </a:ln>
        </p:spPr>
      </p:sp>
      <p:sp>
        <p:nvSpPr>
          <p:cNvPr id="14" name="Shape 12"/>
          <p:cNvSpPr/>
          <p:nvPr/>
        </p:nvSpPr>
        <p:spPr>
          <a:xfrm>
            <a:off x="739110" y="2473635"/>
            <a:ext cx="10713750" cy="259964"/>
          </a:xfrm>
          <a:prstGeom prst="roundRect">
            <a:avLst>
              <a:gd name="adj" fmla="val 31270"/>
            </a:avLst>
          </a:prstGeom>
          <a:solidFill>
            <a:srgbClr val="0E0F12"/>
          </a:solidFill>
          <a:ln/>
        </p:spPr>
      </p:sp>
      <p:sp>
        <p:nvSpPr>
          <p:cNvPr id="15" name="Shape 13"/>
          <p:cNvSpPr/>
          <p:nvPr/>
        </p:nvSpPr>
        <p:spPr>
          <a:xfrm>
            <a:off x="739110" y="2599822"/>
            <a:ext cx="10713750" cy="133777"/>
          </a:xfrm>
          <a:prstGeom prst="rect">
            <a:avLst/>
          </a:prstGeom>
          <a:solidFill>
            <a:srgbClr val="0E0F12"/>
          </a:solidFill>
          <a:ln/>
        </p:spPr>
      </p:sp>
      <p:sp>
        <p:nvSpPr>
          <p:cNvPr id="16" name="Shape 14"/>
          <p:cNvSpPr/>
          <p:nvPr/>
        </p:nvSpPr>
        <p:spPr>
          <a:xfrm>
            <a:off x="731520" y="2733599"/>
            <a:ext cx="10728930" cy="0"/>
          </a:xfrm>
          <a:prstGeom prst="line">
            <a:avLst/>
          </a:prstGeom>
          <a:noFill/>
          <a:ln w="7620">
            <a:solidFill>
              <a:srgbClr val="1D1E21"/>
            </a:solidFill>
            <a:prstDash val="solid"/>
          </a:ln>
        </p:spPr>
      </p:sp>
      <p:sp>
        <p:nvSpPr>
          <p:cNvPr id="17" name="Text 15"/>
          <p:cNvSpPr txBox="1"/>
          <p:nvPr/>
        </p:nvSpPr>
        <p:spPr>
          <a:xfrm>
            <a:off x="835030" y="2532522"/>
            <a:ext cx="1235720" cy="153711"/>
          </a:xfrm>
          <a:prstGeom prst="rect">
            <a:avLst/>
          </a:prstGeom>
          <a:noFill/>
          <a:ln/>
        </p:spPr>
        <p:txBody>
          <a:bodyPr wrap="square" lIns="0" tIns="0" rIns="0" bIns="0" rtlCol="0" anchor="t"/>
          <a:lstStyle/>
          <a:p>
            <a:pPr algn="l" indent="0" marL="0">
              <a:lnSpc>
                <a:spcPts val="1059"/>
              </a:lnSpc>
              <a:buNone/>
            </a:pPr>
            <a:r>
              <a:rPr lang="en-US" sz="757" dirty="0">
                <a:solidFill>
                  <a:srgbClr val="B9C0CD"/>
                </a:solidFill>
                <a:latin typeface="Courier New" pitchFamily="34" charset="0"/>
                <a:ea typeface="Courier New" pitchFamily="34" charset="-122"/>
                <a:cs typeface="Courier New" pitchFamily="34" charset="-120"/>
              </a:rPr>
              <a:t>di dalam sesi chat</a:t>
            </a:r>
            <a:endParaRPr lang="en-US" sz="757" dirty="0"/>
          </a:p>
        </p:txBody>
      </p:sp>
      <p:sp>
        <p:nvSpPr>
          <p:cNvPr id="18" name="Shape 16"/>
          <p:cNvSpPr/>
          <p:nvPr/>
        </p:nvSpPr>
        <p:spPr>
          <a:xfrm>
            <a:off x="2023750" y="2532156"/>
            <a:ext cx="372801" cy="135240"/>
          </a:xfrm>
          <a:prstGeom prst="roundRect">
            <a:avLst>
              <a:gd name="adj" fmla="val 50034"/>
            </a:avLst>
          </a:prstGeom>
          <a:solidFill>
            <a:srgbClr val="181D2D"/>
          </a:solidFill>
          <a:ln/>
        </p:spPr>
      </p:sp>
      <p:sp>
        <p:nvSpPr>
          <p:cNvPr id="19" name="Text 17"/>
          <p:cNvSpPr txBox="1"/>
          <p:nvPr/>
        </p:nvSpPr>
        <p:spPr>
          <a:xfrm>
            <a:off x="2013326" y="2546970"/>
            <a:ext cx="393649" cy="121981"/>
          </a:xfrm>
          <a:prstGeom prst="rect">
            <a:avLst/>
          </a:prstGeom>
          <a:noFill/>
          <a:ln/>
        </p:spPr>
        <p:txBody>
          <a:bodyPr wrap="square" lIns="0" tIns="0" rIns="0" bIns="0" rtlCol="0" anchor="t"/>
          <a:lstStyle/>
          <a:p>
            <a:pPr algn="ctr" indent="0" marL="0">
              <a:lnSpc>
                <a:spcPts val="832"/>
              </a:lnSpc>
              <a:buNone/>
            </a:pPr>
            <a:r>
              <a:rPr lang="en-US" sz="640" spc="51" kern="0" dirty="0">
                <a:solidFill>
                  <a:srgbClr val="7F9CFF"/>
                </a:solidFill>
                <a:latin typeface="Courier New" pitchFamily="34" charset="0"/>
                <a:ea typeface="Courier New" pitchFamily="34" charset="-122"/>
                <a:cs typeface="Courier New" pitchFamily="34" charset="-120"/>
              </a:rPr>
              <a:t>TEXT</a:t>
            </a:r>
            <a:endParaRPr lang="en-US" sz="640" dirty="0"/>
          </a:p>
        </p:txBody>
      </p:sp>
      <p:sp>
        <p:nvSpPr>
          <p:cNvPr id="20" name="Text 18"/>
          <p:cNvSpPr txBox="1"/>
          <p:nvPr/>
        </p:nvSpPr>
        <p:spPr>
          <a:xfrm>
            <a:off x="849752" y="2837109"/>
            <a:ext cx="10492466" cy="554401"/>
          </a:xfrm>
          <a:prstGeom prst="rect">
            <a:avLst/>
          </a:prstGeom>
          <a:noFill/>
          <a:ln/>
        </p:spPr>
        <p:txBody>
          <a:bodyPr wrap="square" lIns="0" tIns="0" rIns="0" bIns="0" rtlCol="0" anchor="t"/>
          <a:lstStyle/>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/skills</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/skills search docker</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/skills browse</a:t>
            </a:r>
            <a:endParaRPr lang="en-US" sz="873" dirty="0"/>
          </a:p>
        </p:txBody>
      </p:sp>
      <p:sp>
        <p:nvSpPr>
          <p:cNvPr id="21" name="Shape 19"/>
          <p:cNvSpPr/>
          <p:nvPr/>
        </p:nvSpPr>
        <p:spPr>
          <a:xfrm>
            <a:off x="731520" y="3709264"/>
            <a:ext cx="10728930" cy="829361"/>
          </a:xfrm>
          <a:prstGeom prst="roundRect">
            <a:avLst>
              <a:gd name="adj" fmla="val 10695"/>
            </a:avLst>
          </a:prstGeom>
          <a:solidFill>
            <a:srgbClr val="06070A"/>
          </a:solidFill>
          <a:ln w="7620">
            <a:solidFill>
              <a:srgbClr val="1D1E21"/>
            </a:solidFill>
            <a:prstDash val="solid"/>
          </a:ln>
        </p:spPr>
      </p:sp>
      <p:sp>
        <p:nvSpPr>
          <p:cNvPr id="22" name="Shape 20"/>
          <p:cNvSpPr/>
          <p:nvPr/>
        </p:nvSpPr>
        <p:spPr>
          <a:xfrm>
            <a:off x="739110" y="3716853"/>
            <a:ext cx="10713750" cy="259964"/>
          </a:xfrm>
          <a:prstGeom prst="roundRect">
            <a:avLst>
              <a:gd name="adj" fmla="val 31270"/>
            </a:avLst>
          </a:prstGeom>
          <a:solidFill>
            <a:srgbClr val="0E0F12"/>
          </a:solidFill>
          <a:ln/>
        </p:spPr>
      </p:sp>
      <p:sp>
        <p:nvSpPr>
          <p:cNvPr id="23" name="Shape 21"/>
          <p:cNvSpPr/>
          <p:nvPr/>
        </p:nvSpPr>
        <p:spPr>
          <a:xfrm>
            <a:off x="739110" y="3843040"/>
            <a:ext cx="10713750" cy="133777"/>
          </a:xfrm>
          <a:prstGeom prst="rect">
            <a:avLst/>
          </a:prstGeom>
          <a:solidFill>
            <a:srgbClr val="0E0F12"/>
          </a:solidFill>
          <a:ln/>
        </p:spPr>
      </p:sp>
      <p:sp>
        <p:nvSpPr>
          <p:cNvPr id="24" name="Shape 22"/>
          <p:cNvSpPr/>
          <p:nvPr/>
        </p:nvSpPr>
        <p:spPr>
          <a:xfrm>
            <a:off x="731520" y="3976817"/>
            <a:ext cx="10728930" cy="0"/>
          </a:xfrm>
          <a:prstGeom prst="line">
            <a:avLst/>
          </a:prstGeom>
          <a:noFill/>
          <a:ln w="7620">
            <a:solidFill>
              <a:srgbClr val="1D1E21"/>
            </a:solidFill>
            <a:prstDash val="solid"/>
          </a:ln>
        </p:spPr>
      </p:sp>
      <p:sp>
        <p:nvSpPr>
          <p:cNvPr id="25" name="Text 23"/>
          <p:cNvSpPr txBox="1"/>
          <p:nvPr/>
        </p:nvSpPr>
        <p:spPr>
          <a:xfrm>
            <a:off x="835030" y="3775832"/>
            <a:ext cx="1943832" cy="153711"/>
          </a:xfrm>
          <a:prstGeom prst="rect">
            <a:avLst/>
          </a:prstGeom>
          <a:noFill/>
          <a:ln/>
        </p:spPr>
        <p:txBody>
          <a:bodyPr wrap="square" lIns="0" tIns="0" rIns="0" bIns="0" rtlCol="0" anchor="t"/>
          <a:lstStyle/>
          <a:p>
            <a:pPr algn="l" indent="0" marL="0">
              <a:lnSpc>
                <a:spcPts val="1059"/>
              </a:lnSpc>
              <a:buNone/>
            </a:pPr>
            <a:r>
              <a:rPr lang="en-US" sz="757" dirty="0">
                <a:solidFill>
                  <a:srgbClr val="B9C0CD"/>
                </a:solidFill>
                <a:latin typeface="Courier New" pitchFamily="34" charset="0"/>
                <a:ea typeface="Courier New" pitchFamily="34" charset="-122"/>
                <a:cs typeface="Courier New" pitchFamily="34" charset="-120"/>
              </a:rPr>
              <a:t>memasang skill opsional resmi</a:t>
            </a:r>
            <a:endParaRPr lang="en-US" sz="757" dirty="0"/>
          </a:p>
        </p:txBody>
      </p:sp>
      <p:sp>
        <p:nvSpPr>
          <p:cNvPr id="26" name="Shape 24"/>
          <p:cNvSpPr/>
          <p:nvPr/>
        </p:nvSpPr>
        <p:spPr>
          <a:xfrm>
            <a:off x="2695926" y="3775375"/>
            <a:ext cx="372801" cy="135240"/>
          </a:xfrm>
          <a:prstGeom prst="roundRect">
            <a:avLst>
              <a:gd name="adj" fmla="val 50034"/>
            </a:avLst>
          </a:prstGeom>
          <a:solidFill>
            <a:srgbClr val="181D2D"/>
          </a:solidFill>
          <a:ln/>
        </p:spPr>
      </p:sp>
      <p:sp>
        <p:nvSpPr>
          <p:cNvPr id="27" name="Text 25"/>
          <p:cNvSpPr txBox="1"/>
          <p:nvPr/>
        </p:nvSpPr>
        <p:spPr>
          <a:xfrm>
            <a:off x="2685501" y="3790188"/>
            <a:ext cx="393649" cy="121981"/>
          </a:xfrm>
          <a:prstGeom prst="rect">
            <a:avLst/>
          </a:prstGeom>
          <a:noFill/>
          <a:ln/>
        </p:spPr>
        <p:txBody>
          <a:bodyPr wrap="square" lIns="0" tIns="0" rIns="0" bIns="0" rtlCol="0" anchor="t"/>
          <a:lstStyle/>
          <a:p>
            <a:pPr algn="ctr" indent="0" marL="0">
              <a:lnSpc>
                <a:spcPts val="832"/>
              </a:lnSpc>
              <a:buNone/>
            </a:pPr>
            <a:r>
              <a:rPr lang="en-US" sz="640" spc="51" kern="0" dirty="0">
                <a:solidFill>
                  <a:srgbClr val="7F9CFF"/>
                </a:solidFill>
                <a:latin typeface="Courier New" pitchFamily="34" charset="0"/>
                <a:ea typeface="Courier New" pitchFamily="34" charset="-122"/>
                <a:cs typeface="Courier New" pitchFamily="34" charset="-120"/>
              </a:rPr>
              <a:t>BASH</a:t>
            </a:r>
            <a:endParaRPr lang="en-US" sz="640" dirty="0"/>
          </a:p>
        </p:txBody>
      </p:sp>
      <p:sp>
        <p:nvSpPr>
          <p:cNvPr id="28" name="Text 26"/>
          <p:cNvSpPr txBox="1"/>
          <p:nvPr/>
        </p:nvSpPr>
        <p:spPr>
          <a:xfrm>
            <a:off x="849752" y="4080327"/>
            <a:ext cx="10492466" cy="377007"/>
          </a:xfrm>
          <a:prstGeom prst="rect">
            <a:avLst/>
          </a:prstGeom>
          <a:noFill/>
          <a:ln/>
        </p:spPr>
        <p:txBody>
          <a:bodyPr wrap="square" lIns="0" tIns="0" rIns="0" bIns="0" rtlCol="0" anchor="t"/>
          <a:lstStyle/>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hermes skills install official/research/arxiv</a:t>
            </a:r>
            <a:endParaRPr lang="en-US" sz="873" dirty="0"/>
          </a:p>
          <a:p>
            <a:pPr indent="0" marL="0">
              <a:lnSpc>
                <a:spcPts val="1397"/>
              </a:lnSpc>
              <a:buNone/>
            </a:pPr>
            <a:r>
              <a:rPr lang="en-US" sz="873" dirty="0">
                <a:solidFill>
                  <a:srgbClr val="B9C0CD"/>
                </a:solidFill>
                <a:latin typeface="Courier New" pitchFamily="34" charset="0"/>
                <a:ea typeface="Courier New" pitchFamily="34" charset="-122"/>
                <a:cs typeface="Courier New" pitchFamily="34" charset="-120"/>
              </a:rPr>
              <a:t>/skills install official/creative/songwriting-and-ai-music</a:t>
            </a:r>
            <a:endParaRPr lang="en-US" sz="873" dirty="0"/>
          </a:p>
        </p:txBody>
      </p:sp>
      <p:sp>
        <p:nvSpPr>
          <p:cNvPr id="29" name="Shape 27"/>
          <p:cNvSpPr/>
          <p:nvPr/>
        </p:nvSpPr>
        <p:spPr>
          <a:xfrm>
            <a:off x="731520" y="4775088"/>
            <a:ext cx="10728930" cy="1280160"/>
          </a:xfrm>
          <a:prstGeom prst="roundRect">
            <a:avLst>
              <a:gd name="adj" fmla="val 6929"/>
            </a:avLst>
          </a:prstGeom>
          <a:solidFill>
            <a:srgbClr val="2A201B"/>
          </a:solidFill>
          <a:ln w="7620">
            <a:solidFill>
              <a:srgbClr val="1D1E21"/>
            </a:solidFill>
            <a:prstDash val="solid"/>
          </a:ln>
        </p:spPr>
      </p:sp>
      <p:sp>
        <p:nvSpPr>
          <p:cNvPr id="30" name="Shape 28"/>
          <p:cNvSpPr/>
          <p:nvPr/>
        </p:nvSpPr>
        <p:spPr>
          <a:xfrm>
            <a:off x="731520" y="4815048"/>
            <a:ext cx="14813" cy="1200333"/>
          </a:xfrm>
          <a:prstGeom prst="rect">
            <a:avLst/>
          </a:prstGeom>
          <a:solidFill>
            <a:srgbClr val="FFB27A"/>
          </a:solidFill>
          <a:ln/>
        </p:spPr>
      </p:sp>
      <p:sp>
        <p:nvSpPr>
          <p:cNvPr id="31" name="Text 29"/>
          <p:cNvSpPr txBox="1"/>
          <p:nvPr/>
        </p:nvSpPr>
        <p:spPr>
          <a:xfrm>
            <a:off x="908914" y="4922947"/>
            <a:ext cx="10648737" cy="160386"/>
          </a:xfrm>
          <a:prstGeom prst="rect">
            <a:avLst/>
          </a:prstGeom>
          <a:noFill/>
          <a:ln/>
        </p:spPr>
        <p:txBody>
          <a:bodyPr wrap="square" lIns="0" tIns="0" rIns="0" bIns="0" rtlCol="0" anchor="t"/>
          <a:lstStyle/>
          <a:p>
            <a:pPr algn="l" indent="0" marL="0">
              <a:lnSpc>
                <a:spcPts val="1100"/>
              </a:lnSpc>
              <a:buNone/>
            </a:pPr>
            <a:r>
              <a:rPr lang="en-US" sz="815" b="1" spc="49" kern="0" dirty="0">
                <a:solidFill>
                  <a:srgbClr val="7B8494"/>
                </a:solidFill>
                <a:latin typeface="Arial" pitchFamily="34" charset="0"/>
                <a:ea typeface="Arial" pitchFamily="34" charset="-122"/>
                <a:cs typeface="Arial" pitchFamily="34" charset="-120"/>
              </a:rPr>
              <a:t>JEBAKAN</a:t>
            </a:r>
            <a:endParaRPr lang="en-US" sz="815" dirty="0"/>
          </a:p>
        </p:txBody>
      </p:sp>
      <p:sp>
        <p:nvSpPr>
          <p:cNvPr id="32" name="Shape 30"/>
          <p:cNvSpPr/>
          <p:nvPr/>
        </p:nvSpPr>
        <p:spPr>
          <a:xfrm>
            <a:off x="908914" y="5224150"/>
            <a:ext cx="103510" cy="103510"/>
          </a:xfrm>
          <a:prstGeom prst="roundRect">
            <a:avLst>
              <a:gd name="adj" fmla="val 21466"/>
            </a:avLst>
          </a:prstGeom>
          <a:ln w="11430">
            <a:solidFill>
              <a:srgbClr val="FFB27A"/>
            </a:solidFill>
            <a:prstDash val="solid"/>
          </a:ln>
        </p:spPr>
      </p:sp>
      <p:sp>
        <p:nvSpPr>
          <p:cNvPr id="33" name="Text 31"/>
          <p:cNvSpPr txBox="1"/>
          <p:nvPr/>
        </p:nvSpPr>
        <p:spPr>
          <a:xfrm>
            <a:off x="1101120" y="5166086"/>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Skill yang baru dipasang berlaku di SESI BARU</a:t>
            </a:r>
            <a:endParaRPr lang="en-US" sz="1048" dirty="0"/>
          </a:p>
        </p:txBody>
      </p:sp>
      <p:sp>
        <p:nvSpPr>
          <p:cNvPr id="34" name="Shape 32"/>
          <p:cNvSpPr/>
          <p:nvPr/>
        </p:nvSpPr>
        <p:spPr>
          <a:xfrm>
            <a:off x="908914" y="5498379"/>
            <a:ext cx="103510" cy="103510"/>
          </a:xfrm>
          <a:prstGeom prst="roundRect">
            <a:avLst>
              <a:gd name="adj" fmla="val 21466"/>
            </a:avLst>
          </a:prstGeom>
          <a:ln w="11430">
            <a:solidFill>
              <a:srgbClr val="FFB27A"/>
            </a:solidFill>
            <a:prstDash val="solid"/>
          </a:ln>
        </p:spPr>
      </p:sp>
      <p:sp>
        <p:nvSpPr>
          <p:cNvPr id="35" name="Text 33"/>
          <p:cNvSpPr txBox="1"/>
          <p:nvPr/>
        </p:nvSpPr>
        <p:spPr>
          <a:xfrm>
            <a:off x="1101120" y="5440314"/>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Untuk sesi sekarang: pakai /reset</a:t>
            </a:r>
            <a:endParaRPr lang="en-US" sz="1048" dirty="0"/>
          </a:p>
        </p:txBody>
      </p:sp>
      <p:sp>
        <p:nvSpPr>
          <p:cNvPr id="36" name="Shape 34"/>
          <p:cNvSpPr/>
          <p:nvPr/>
        </p:nvSpPr>
        <p:spPr>
          <a:xfrm>
            <a:off x="908914" y="5772607"/>
            <a:ext cx="103510" cy="103510"/>
          </a:xfrm>
          <a:prstGeom prst="roundRect">
            <a:avLst>
              <a:gd name="adj" fmla="val 21466"/>
            </a:avLst>
          </a:prstGeom>
          <a:ln w="11430">
            <a:solidFill>
              <a:srgbClr val="FFB27A"/>
            </a:solidFill>
            <a:prstDash val="solid"/>
          </a:ln>
        </p:spPr>
      </p:sp>
      <p:sp>
        <p:nvSpPr>
          <p:cNvPr id="37" name="Text 35"/>
          <p:cNvSpPr txBox="1"/>
          <p:nvPr/>
        </p:nvSpPr>
        <p:spPr>
          <a:xfrm>
            <a:off x="1101120" y="5714543"/>
            <a:ext cx="10451775" cy="219547"/>
          </a:xfrm>
          <a:prstGeom prst="rect">
            <a:avLst/>
          </a:prstGeom>
          <a:noFill/>
          <a:ln/>
        </p:spPr>
        <p:txBody>
          <a:bodyPr wrap="square" lIns="0" tIns="0" rIns="0" bIns="0" rtlCol="0" anchor="t"/>
          <a:lstStyle/>
          <a:p>
            <a:pPr algn="l" indent="0" marL="0">
              <a:lnSpc>
                <a:spcPts val="1519"/>
              </a:lnSpc>
              <a:buNone/>
            </a:pPr>
            <a:r>
              <a:rPr lang="en-US" sz="1048" dirty="0">
                <a:solidFill>
                  <a:srgbClr val="B9C0CD"/>
                </a:solidFill>
                <a:latin typeface="Arial" pitchFamily="34" charset="0"/>
                <a:ea typeface="Arial" pitchFamily="34" charset="-122"/>
                <a:cs typeface="Arial" pitchFamily="34" charset="-120"/>
              </a:rPr>
              <a:t>Atau tambahkan --now — biaya token lebih tinggi di turn berikutnya</a:t>
            </a:r>
            <a:endParaRPr lang="en-US" sz="1048" dirty="0"/>
          </a:p>
        </p:txBody>
      </p:sp>
      <p:sp>
        <p:nvSpPr>
          <p:cNvPr id="38" name="Text 3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41 / 61 · DETAIL</a:t>
            </a:r>
            <a:endParaRPr lang="en-US" sz="78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Shape 0"/>
          <p:cNvSpPr/>
          <p:nvPr/>
        </p:nvSpPr>
        <p:spPr>
          <a:xfrm>
            <a:off x="731520" y="1050006"/>
            <a:ext cx="198150" cy="0"/>
          </a:xfrm>
          <a:prstGeom prst="line">
            <a:avLst/>
          </a:prstGeom>
          <a:noFill/>
          <a:ln w="7620">
            <a:solidFill>
              <a:srgbClr val="323C5E"/>
            </a:solidFill>
            <a:prstDash val="solid"/>
          </a:ln>
        </p:spPr>
      </p:sp>
      <p:sp>
        <p:nvSpPr>
          <p:cNvPr id="3" name="Text 1"/>
          <p:cNvSpPr txBox="1"/>
          <p:nvPr/>
        </p:nvSpPr>
        <p:spPr>
          <a:xfrm>
            <a:off x="1021110" y="97914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07 · SKILL</a:t>
            </a:r>
            <a:endParaRPr lang="en-US" sz="900" dirty="0"/>
          </a:p>
        </p:txBody>
      </p:sp>
      <p:sp>
        <p:nvSpPr>
          <p:cNvPr id="4" name="Text 2"/>
          <p:cNvSpPr txBox="1"/>
          <p:nvPr/>
        </p:nvSpPr>
        <p:spPr>
          <a:xfrm>
            <a:off x="731520" y="1371600"/>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Satu file wajib, sisanya </a:t>
            </a:r>
            <a:br/>
            <a:r>
              <a:rPr lang="en-US" sz="4800" b="1" spc="-96" kern="0" dirty="0">
                <a:solidFill>
                  <a:srgbClr val="F4F6FA"/>
                </a:solidFill>
                <a:latin typeface="Arial" pitchFamily="34" charset="0"/>
                <a:ea typeface="Arial" pitchFamily="34" charset="-122"/>
                <a:cs typeface="Arial" pitchFamily="34" charset="-120"/>
              </a:rPr>
              <a:t>opsional.</a:t>
            </a:r>
            <a:endParaRPr lang="en-US" sz="4800" dirty="0"/>
          </a:p>
        </p:txBody>
      </p:sp>
      <p:sp>
        <p:nvSpPr>
          <p:cNvPr id="5" name="Text 3"/>
          <p:cNvSpPr txBox="1"/>
          <p:nvPr/>
        </p:nvSpPr>
        <p:spPr>
          <a:xfrm>
            <a:off x="731520" y="2907792"/>
            <a:ext cx="10728930" cy="1091154"/>
          </a:xfrm>
          <a:prstGeom prst="rect">
            <a:avLst/>
          </a:prstGeom>
          <a:noFill/>
          <a:ln/>
        </p:spPr>
        <p:txBody>
          <a:bodyPr wrap="square" lIns="0" tIns="0" rIns="0" bIns="0" rtlCol="0" anchor="t"/>
          <a:lstStyle/>
          <a:p>
            <a:pPr indent="0" marL="0">
              <a:lnSpc>
                <a:spcPts val="1680"/>
              </a:lnSpc>
              <a:buNone/>
            </a:pPr>
            <a:r>
              <a:rPr lang="en-US" sz="960" dirty="0">
                <a:solidFill>
                  <a:srgbClr val="F4F6FA"/>
                </a:solidFill>
                <a:latin typeface="Courier New" pitchFamily="34" charset="0"/>
                <a:ea typeface="Courier New" pitchFamily="34" charset="-122"/>
                <a:cs typeface="Courier New" pitchFamily="34" charset="-120"/>
              </a:rPr>
              <a:t>my-skill/</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SKILL.md</a:t>
            </a:r>
            <a:r>
              <a:rPr lang="en-US" sz="840" dirty="0">
                <a:solidFill>
                  <a:srgbClr val="4C5464"/>
                </a:solidFill>
                <a:latin typeface="Courier New" pitchFamily="34" charset="0"/>
                <a:ea typeface="Courier New" pitchFamily="34" charset="-122"/>
                <a:cs typeface="Courier New" pitchFamily="34" charset="-120"/>
              </a:rPr>
              <a:t>  wajib — dokumen utama</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references/</a:t>
            </a:r>
            <a:r>
              <a:rPr lang="en-US" sz="840" dirty="0">
                <a:solidFill>
                  <a:srgbClr val="4C5464"/>
                </a:solidFill>
                <a:latin typeface="Courier New" pitchFamily="34" charset="0"/>
                <a:ea typeface="Courier New" pitchFamily="34" charset="-122"/>
                <a:cs typeface="Courier New" pitchFamily="34" charset="-120"/>
              </a:rPr>
              <a:t>  dibaca kalau perlu</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templates/</a:t>
            </a:r>
            <a:r>
              <a:rPr lang="en-US" sz="840" dirty="0">
                <a:solidFill>
                  <a:srgbClr val="4C5464"/>
                </a:solidFill>
                <a:latin typeface="Courier New" pitchFamily="34" charset="0"/>
                <a:ea typeface="Courier New" pitchFamily="34" charset="-122"/>
                <a:cs typeface="Courier New" pitchFamily="34" charset="-120"/>
              </a:rPr>
              <a:t>  template</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scripts/</a:t>
            </a:r>
            <a:r>
              <a:rPr lang="en-US" sz="840" dirty="0">
                <a:solidFill>
                  <a:srgbClr val="4C5464"/>
                </a:solidFill>
                <a:latin typeface="Courier New" pitchFamily="34" charset="0"/>
                <a:ea typeface="Courier New" pitchFamily="34" charset="-122"/>
                <a:cs typeface="Courier New" pitchFamily="34" charset="-120"/>
              </a:rPr>
              <a:t>  bisa dijalankan agent</a:t>
            </a:r>
            <a:endParaRPr lang="en-US" sz="960" dirty="0"/>
          </a:p>
        </p:txBody>
      </p:sp>
      <p:sp>
        <p:nvSpPr>
          <p:cNvPr id="6" name="Shape 4"/>
          <p:cNvSpPr/>
          <p:nvPr/>
        </p:nvSpPr>
        <p:spPr>
          <a:xfrm>
            <a:off x="2133570" y="4218402"/>
            <a:ext cx="3916650" cy="388254"/>
          </a:xfrm>
          <a:prstGeom prst="roundRect">
            <a:avLst>
              <a:gd name="adj" fmla="val 19618"/>
            </a:avLst>
          </a:prstGeom>
          <a:solidFill>
            <a:srgbClr val="0E0F12"/>
          </a:solidFill>
          <a:ln w="7620">
            <a:solidFill>
              <a:srgbClr val="1D1E21"/>
            </a:solidFill>
            <a:prstDash val="solid"/>
          </a:ln>
        </p:spPr>
      </p:sp>
      <p:sp>
        <p:nvSpPr>
          <p:cNvPr id="7" name="Text 5"/>
          <p:cNvSpPr txBox="1"/>
          <p:nvPr/>
        </p:nvSpPr>
        <p:spPr>
          <a:xfrm>
            <a:off x="2235799" y="4325112"/>
            <a:ext cx="3712190"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WHEN TO USE</a:t>
            </a:r>
            <a:endParaRPr lang="en-US" sz="1020" dirty="0"/>
          </a:p>
        </p:txBody>
      </p:sp>
      <p:sp>
        <p:nvSpPr>
          <p:cNvPr id="8" name="Shape 6"/>
          <p:cNvSpPr/>
          <p:nvPr/>
        </p:nvSpPr>
        <p:spPr>
          <a:xfrm>
            <a:off x="6141750" y="4218402"/>
            <a:ext cx="3916650" cy="388254"/>
          </a:xfrm>
          <a:prstGeom prst="roundRect">
            <a:avLst>
              <a:gd name="adj" fmla="val 19618"/>
            </a:avLst>
          </a:prstGeom>
          <a:solidFill>
            <a:srgbClr val="0E0F12"/>
          </a:solidFill>
          <a:ln w="7620">
            <a:solidFill>
              <a:srgbClr val="1D1E21"/>
            </a:solidFill>
            <a:prstDash val="solid"/>
          </a:ln>
        </p:spPr>
      </p:sp>
      <p:sp>
        <p:nvSpPr>
          <p:cNvPr id="9" name="Text 7"/>
          <p:cNvSpPr txBox="1"/>
          <p:nvPr/>
        </p:nvSpPr>
        <p:spPr>
          <a:xfrm>
            <a:off x="6243980" y="4325112"/>
            <a:ext cx="3712190"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PROCEDURE</a:t>
            </a:r>
            <a:endParaRPr lang="en-US" sz="1020" dirty="0"/>
          </a:p>
        </p:txBody>
      </p:sp>
      <p:sp>
        <p:nvSpPr>
          <p:cNvPr id="10" name="Shape 8"/>
          <p:cNvSpPr/>
          <p:nvPr/>
        </p:nvSpPr>
        <p:spPr>
          <a:xfrm>
            <a:off x="2133570" y="4698096"/>
            <a:ext cx="3916650" cy="388254"/>
          </a:xfrm>
          <a:prstGeom prst="roundRect">
            <a:avLst>
              <a:gd name="adj" fmla="val 19618"/>
            </a:avLst>
          </a:prstGeom>
          <a:solidFill>
            <a:srgbClr val="0E0F12"/>
          </a:solidFill>
          <a:ln w="7620">
            <a:solidFill>
              <a:srgbClr val="1D1E21"/>
            </a:solidFill>
            <a:prstDash val="solid"/>
          </a:ln>
        </p:spPr>
      </p:sp>
      <p:sp>
        <p:nvSpPr>
          <p:cNvPr id="11" name="Text 9"/>
          <p:cNvSpPr txBox="1"/>
          <p:nvPr/>
        </p:nvSpPr>
        <p:spPr>
          <a:xfrm>
            <a:off x="2235799" y="4804806"/>
            <a:ext cx="3712190"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PITFALLS</a:t>
            </a:r>
            <a:endParaRPr lang="en-US" sz="1020" dirty="0"/>
          </a:p>
        </p:txBody>
      </p:sp>
      <p:sp>
        <p:nvSpPr>
          <p:cNvPr id="12" name="Shape 10"/>
          <p:cNvSpPr/>
          <p:nvPr/>
        </p:nvSpPr>
        <p:spPr>
          <a:xfrm>
            <a:off x="6141750" y="4698096"/>
            <a:ext cx="3916650" cy="388254"/>
          </a:xfrm>
          <a:prstGeom prst="roundRect">
            <a:avLst>
              <a:gd name="adj" fmla="val 19618"/>
            </a:avLst>
          </a:prstGeom>
          <a:solidFill>
            <a:srgbClr val="0E0F12"/>
          </a:solidFill>
          <a:ln w="7620">
            <a:solidFill>
              <a:srgbClr val="1D1E21"/>
            </a:solidFill>
            <a:prstDash val="solid"/>
          </a:ln>
        </p:spPr>
      </p:sp>
      <p:sp>
        <p:nvSpPr>
          <p:cNvPr id="13" name="Text 11"/>
          <p:cNvSpPr txBox="1"/>
          <p:nvPr/>
        </p:nvSpPr>
        <p:spPr>
          <a:xfrm>
            <a:off x="6243980" y="4804806"/>
            <a:ext cx="3712190"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VERIFICATION</a:t>
            </a:r>
            <a:endParaRPr lang="en-US" sz="1020" dirty="0"/>
          </a:p>
        </p:txBody>
      </p:sp>
      <p:sp>
        <p:nvSpPr>
          <p:cNvPr id="14" name="Shape 12"/>
          <p:cNvSpPr/>
          <p:nvPr/>
        </p:nvSpPr>
        <p:spPr>
          <a:xfrm>
            <a:off x="4724430" y="5269230"/>
            <a:ext cx="2743200" cy="0"/>
          </a:xfrm>
          <a:prstGeom prst="line">
            <a:avLst/>
          </a:prstGeom>
          <a:noFill/>
          <a:ln w="7620">
            <a:solidFill>
              <a:srgbClr val="2F3032"/>
            </a:solidFill>
            <a:prstDash val="solid"/>
          </a:ln>
        </p:spPr>
      </p:sp>
      <p:sp>
        <p:nvSpPr>
          <p:cNvPr id="15" name="Shape 13"/>
          <p:cNvSpPr/>
          <p:nvPr/>
        </p:nvSpPr>
        <p:spPr>
          <a:xfrm>
            <a:off x="3451951" y="5375940"/>
            <a:ext cx="5288067" cy="502920"/>
          </a:xfrm>
          <a:prstGeom prst="roundRect">
            <a:avLst>
              <a:gd name="adj" fmla="val 18182"/>
            </a:avLst>
          </a:prstGeom>
          <a:solidFill>
            <a:srgbClr val="132420"/>
          </a:solidFill>
          <a:ln w="7620">
            <a:solidFill>
              <a:srgbClr val="295244"/>
            </a:solidFill>
            <a:prstDash val="solid"/>
          </a:ln>
        </p:spPr>
      </p:sp>
      <p:sp>
        <p:nvSpPr>
          <p:cNvPr id="16" name="Text 14"/>
          <p:cNvSpPr txBox="1"/>
          <p:nvPr/>
        </p:nvSpPr>
        <p:spPr>
          <a:xfrm>
            <a:off x="3378251" y="5490240"/>
            <a:ext cx="5435559" cy="320040"/>
          </a:xfrm>
          <a:prstGeom prst="rect">
            <a:avLst/>
          </a:prstGeom>
          <a:noFill/>
          <a:ln/>
        </p:spPr>
        <p:txBody>
          <a:bodyPr wrap="square" lIns="0" tIns="0" rIns="0" bIns="0" rtlCol="0" anchor="t"/>
          <a:lstStyle/>
          <a:p>
            <a:pPr algn="ctr" indent="0" marL="0">
              <a:lnSpc>
                <a:spcPts val="2160"/>
              </a:lnSpc>
              <a:buNone/>
            </a:pPr>
            <a:r>
              <a:rPr lang="en-US" sz="1800" b="1" spc="-36" kern="0" dirty="0">
                <a:solidFill>
                  <a:srgbClr val="62DFB0"/>
                </a:solidFill>
                <a:latin typeface="Arial" pitchFamily="34" charset="0"/>
                <a:ea typeface="Arial" pitchFamily="34" charset="-122"/>
                <a:cs typeface="Arial" pitchFamily="34" charset="-120"/>
              </a:rPr>
              <a:t>Empat bagian yang membuat skill berguna</a:t>
            </a:r>
            <a:endParaRPr lang="en-US" sz="1800" dirty="0"/>
          </a:p>
        </p:txBody>
      </p:sp>
      <p:sp>
        <p:nvSpPr>
          <p:cNvPr id="17" name="Text 1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42 / 61</a:t>
            </a:r>
            <a:endParaRPr lang="en-US" sz="78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42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Struktur dan isi SKILL.md</a:t>
            </a:r>
            <a:endParaRPr lang="en-US" sz="2592" dirty="0"/>
          </a:p>
        </p:txBody>
      </p:sp>
      <p:sp>
        <p:nvSpPr>
          <p:cNvPr id="5" name="Text 3"/>
          <p:cNvSpPr txBox="1"/>
          <p:nvPr/>
        </p:nvSpPr>
        <p:spPr>
          <a:xfrm>
            <a:off x="731520" y="1577614"/>
            <a:ext cx="10728930" cy="1711300"/>
          </a:xfrm>
          <a:prstGeom prst="rect">
            <a:avLst/>
          </a:prstGeom>
          <a:noFill/>
          <a:ln/>
        </p:spPr>
        <p:txBody>
          <a:bodyPr wrap="square" lIns="0" tIns="0" rIns="0" bIns="0" rtlCol="0" anchor="t"/>
          <a:lstStyle/>
          <a:p>
            <a:pPr indent="0" marL="0">
              <a:lnSpc>
                <a:spcPts val="1478"/>
              </a:lnSpc>
              <a:buNone/>
            </a:pPr>
            <a:r>
              <a:rPr lang="en-US" sz="845" dirty="0">
                <a:solidFill>
                  <a:srgbClr val="F4F6FA"/>
                </a:solidFill>
                <a:latin typeface="Courier New" pitchFamily="34" charset="0"/>
                <a:ea typeface="Courier New" pitchFamily="34" charset="-122"/>
                <a:cs typeface="Courier New" pitchFamily="34" charset="-120"/>
              </a:rPr>
              <a:t>my-skill/</a:t>
            </a:r>
            <a:endParaRPr lang="en-US" sz="845" dirty="0"/>
          </a:p>
          <a:p>
            <a:pPr indent="0" marL="0">
              <a:lnSpc>
                <a:spcPts val="1478"/>
              </a:lnSpc>
              <a:buNone/>
            </a:pPr>
            <a:r>
              <a:rPr lang="en-US" sz="845" dirty="0">
                <a:solidFill>
                  <a:srgbClr val="2F3032"/>
                </a:solidFill>
                <a:latin typeface="Courier New" pitchFamily="34" charset="0"/>
                <a:ea typeface="Courier New" pitchFamily="34" charset="-122"/>
                <a:cs typeface="Courier New" pitchFamily="34" charset="-120"/>
              </a:rPr>
              <a:t>├── </a:t>
            </a:r>
            <a:r>
              <a:rPr lang="en-US" sz="845" dirty="0">
                <a:solidFill>
                  <a:srgbClr val="B9C0CD"/>
                </a:solidFill>
                <a:latin typeface="Courier New" pitchFamily="34" charset="0"/>
                <a:ea typeface="Courier New" pitchFamily="34" charset="-122"/>
                <a:cs typeface="Courier New" pitchFamily="34" charset="-120"/>
              </a:rPr>
              <a:t>SKILL.md</a:t>
            </a:r>
            <a:r>
              <a:rPr lang="en-US" sz="739" dirty="0">
                <a:solidFill>
                  <a:srgbClr val="4C5464"/>
                </a:solidFill>
                <a:latin typeface="Courier New" pitchFamily="34" charset="0"/>
                <a:ea typeface="Courier New" pitchFamily="34" charset="-122"/>
                <a:cs typeface="Courier New" pitchFamily="34" charset="-120"/>
              </a:rPr>
              <a:t>  dokumen skill utama</a:t>
            </a:r>
            <a:endParaRPr lang="en-US" sz="845" dirty="0"/>
          </a:p>
          <a:p>
            <a:pPr indent="0" marL="0">
              <a:lnSpc>
                <a:spcPts val="1478"/>
              </a:lnSpc>
              <a:buNone/>
            </a:pPr>
            <a:r>
              <a:rPr lang="en-US" sz="845" dirty="0">
                <a:solidFill>
                  <a:srgbClr val="2F3032"/>
                </a:solidFill>
                <a:latin typeface="Courier New" pitchFamily="34" charset="0"/>
                <a:ea typeface="Courier New" pitchFamily="34" charset="-122"/>
                <a:cs typeface="Courier New" pitchFamily="34" charset="-120"/>
              </a:rPr>
              <a:t>├── </a:t>
            </a:r>
            <a:r>
              <a:rPr lang="en-US" sz="845" dirty="0">
                <a:solidFill>
                  <a:srgbClr val="B9C0CD"/>
                </a:solidFill>
                <a:latin typeface="Courier New" pitchFamily="34" charset="0"/>
                <a:ea typeface="Courier New" pitchFamily="34" charset="-122"/>
                <a:cs typeface="Courier New" pitchFamily="34" charset="-120"/>
              </a:rPr>
              <a:t>references/</a:t>
            </a:r>
            <a:endParaRPr lang="en-US" sz="845" dirty="0"/>
          </a:p>
          <a:p>
            <a:pPr indent="0" marL="0">
              <a:lnSpc>
                <a:spcPts val="1478"/>
              </a:lnSpc>
              <a:buNone/>
            </a:pPr>
            <a:r>
              <a:rPr lang="en-US" sz="845" dirty="0">
                <a:solidFill>
                  <a:srgbClr val="2F3032"/>
                </a:solidFill>
                <a:latin typeface="Courier New" pitchFamily="34" charset="0"/>
                <a:ea typeface="Courier New" pitchFamily="34" charset="-122"/>
                <a:cs typeface="Courier New" pitchFamily="34" charset="-120"/>
              </a:rPr>
              <a:t>│   ├── </a:t>
            </a:r>
            <a:r>
              <a:rPr lang="en-US" sz="845" dirty="0">
                <a:solidFill>
                  <a:srgbClr val="B9C0CD"/>
                </a:solidFill>
                <a:latin typeface="Courier New" pitchFamily="34" charset="0"/>
                <a:ea typeface="Courier New" pitchFamily="34" charset="-122"/>
                <a:cs typeface="Courier New" pitchFamily="34" charset="-120"/>
              </a:rPr>
              <a:t>api-docs.md</a:t>
            </a:r>
            <a:r>
              <a:rPr lang="en-US" sz="739" dirty="0">
                <a:solidFill>
                  <a:srgbClr val="4C5464"/>
                </a:solidFill>
                <a:latin typeface="Courier New" pitchFamily="34" charset="0"/>
                <a:ea typeface="Courier New" pitchFamily="34" charset="-122"/>
                <a:cs typeface="Courier New" pitchFamily="34" charset="-120"/>
              </a:rPr>
              <a:t>  referensi API</a:t>
            </a:r>
            <a:endParaRPr lang="en-US" sz="845" dirty="0"/>
          </a:p>
          <a:p>
            <a:pPr indent="0" marL="0">
              <a:lnSpc>
                <a:spcPts val="1478"/>
              </a:lnSpc>
              <a:buNone/>
            </a:pPr>
            <a:r>
              <a:rPr lang="en-US" sz="845" dirty="0">
                <a:solidFill>
                  <a:srgbClr val="2F3032"/>
                </a:solidFill>
                <a:latin typeface="Courier New" pitchFamily="34" charset="0"/>
                <a:ea typeface="Courier New" pitchFamily="34" charset="-122"/>
                <a:cs typeface="Courier New" pitchFamily="34" charset="-120"/>
              </a:rPr>
              <a:t>│   └── </a:t>
            </a:r>
            <a:r>
              <a:rPr lang="en-US" sz="845" dirty="0">
                <a:solidFill>
                  <a:srgbClr val="B9C0CD"/>
                </a:solidFill>
                <a:latin typeface="Courier New" pitchFamily="34" charset="0"/>
                <a:ea typeface="Courier New" pitchFamily="34" charset="-122"/>
                <a:cs typeface="Courier New" pitchFamily="34" charset="-120"/>
              </a:rPr>
              <a:t>examples.md</a:t>
            </a:r>
            <a:r>
              <a:rPr lang="en-US" sz="739" dirty="0">
                <a:solidFill>
                  <a:srgbClr val="4C5464"/>
                </a:solidFill>
                <a:latin typeface="Courier New" pitchFamily="34" charset="0"/>
                <a:ea typeface="Courier New" pitchFamily="34" charset="-122"/>
                <a:cs typeface="Courier New" pitchFamily="34" charset="-120"/>
              </a:rPr>
              <a:t>  contoh input/output</a:t>
            </a:r>
            <a:endParaRPr lang="en-US" sz="845" dirty="0"/>
          </a:p>
          <a:p>
            <a:pPr indent="0" marL="0">
              <a:lnSpc>
                <a:spcPts val="1478"/>
              </a:lnSpc>
              <a:buNone/>
            </a:pPr>
            <a:r>
              <a:rPr lang="en-US" sz="845" dirty="0">
                <a:solidFill>
                  <a:srgbClr val="2F3032"/>
                </a:solidFill>
                <a:latin typeface="Courier New" pitchFamily="34" charset="0"/>
                <a:ea typeface="Courier New" pitchFamily="34" charset="-122"/>
                <a:cs typeface="Courier New" pitchFamily="34" charset="-120"/>
              </a:rPr>
              <a:t>├── </a:t>
            </a:r>
            <a:r>
              <a:rPr lang="en-US" sz="845" dirty="0">
                <a:solidFill>
                  <a:srgbClr val="B9C0CD"/>
                </a:solidFill>
                <a:latin typeface="Courier New" pitchFamily="34" charset="0"/>
                <a:ea typeface="Courier New" pitchFamily="34" charset="-122"/>
                <a:cs typeface="Courier New" pitchFamily="34" charset="-120"/>
              </a:rPr>
              <a:t>templates/</a:t>
            </a:r>
            <a:endParaRPr lang="en-US" sz="845" dirty="0"/>
          </a:p>
          <a:p>
            <a:pPr indent="0" marL="0">
              <a:lnSpc>
                <a:spcPts val="1478"/>
              </a:lnSpc>
              <a:buNone/>
            </a:pPr>
            <a:r>
              <a:rPr lang="en-US" sz="845" dirty="0">
                <a:solidFill>
                  <a:srgbClr val="2F3032"/>
                </a:solidFill>
                <a:latin typeface="Courier New" pitchFamily="34" charset="0"/>
                <a:ea typeface="Courier New" pitchFamily="34" charset="-122"/>
                <a:cs typeface="Courier New" pitchFamily="34" charset="-120"/>
              </a:rPr>
              <a:t>│   └── </a:t>
            </a:r>
            <a:r>
              <a:rPr lang="en-US" sz="845" dirty="0">
                <a:solidFill>
                  <a:srgbClr val="B9C0CD"/>
                </a:solidFill>
                <a:latin typeface="Courier New" pitchFamily="34" charset="0"/>
                <a:ea typeface="Courier New" pitchFamily="34" charset="-122"/>
                <a:cs typeface="Courier New" pitchFamily="34" charset="-120"/>
              </a:rPr>
              <a:t>config.yaml</a:t>
            </a:r>
            <a:endParaRPr lang="en-US" sz="845" dirty="0"/>
          </a:p>
          <a:p>
            <a:pPr indent="0" marL="0">
              <a:lnSpc>
                <a:spcPts val="1478"/>
              </a:lnSpc>
              <a:buNone/>
            </a:pPr>
            <a:r>
              <a:rPr lang="en-US" sz="845" dirty="0">
                <a:solidFill>
                  <a:srgbClr val="2F3032"/>
                </a:solidFill>
                <a:latin typeface="Courier New" pitchFamily="34" charset="0"/>
                <a:ea typeface="Courier New" pitchFamily="34" charset="-122"/>
                <a:cs typeface="Courier New" pitchFamily="34" charset="-120"/>
              </a:rPr>
              <a:t>└── </a:t>
            </a:r>
            <a:r>
              <a:rPr lang="en-US" sz="845" dirty="0">
                <a:solidFill>
                  <a:srgbClr val="B9C0CD"/>
                </a:solidFill>
                <a:latin typeface="Courier New" pitchFamily="34" charset="0"/>
                <a:ea typeface="Courier New" pitchFamily="34" charset="-122"/>
                <a:cs typeface="Courier New" pitchFamily="34" charset="-120"/>
              </a:rPr>
              <a:t>scripts/</a:t>
            </a:r>
            <a:endParaRPr lang="en-US" sz="845" dirty="0"/>
          </a:p>
          <a:p>
            <a:pPr indent="0" marL="0">
              <a:lnSpc>
                <a:spcPts val="1478"/>
              </a:lnSpc>
              <a:buNone/>
            </a:pPr>
            <a:r>
              <a:rPr lang="en-US" sz="845" dirty="0">
                <a:solidFill>
                  <a:srgbClr val="2F3032"/>
                </a:solidFill>
                <a:latin typeface="Courier New" pitchFamily="34" charset="0"/>
                <a:ea typeface="Courier New" pitchFamily="34" charset="-122"/>
                <a:cs typeface="Courier New" pitchFamily="34" charset="-120"/>
              </a:rPr>
              <a:t>    └── </a:t>
            </a:r>
            <a:r>
              <a:rPr lang="en-US" sz="845" dirty="0">
                <a:solidFill>
                  <a:srgbClr val="B9C0CD"/>
                </a:solidFill>
                <a:latin typeface="Courier New" pitchFamily="34" charset="0"/>
                <a:ea typeface="Courier New" pitchFamily="34" charset="-122"/>
                <a:cs typeface="Courier New" pitchFamily="34" charset="-120"/>
              </a:rPr>
              <a:t>setup.sh</a:t>
            </a:r>
            <a:r>
              <a:rPr lang="en-US" sz="739" dirty="0">
                <a:solidFill>
                  <a:srgbClr val="4C5464"/>
                </a:solidFill>
                <a:latin typeface="Courier New" pitchFamily="34" charset="0"/>
                <a:ea typeface="Courier New" pitchFamily="34" charset="-122"/>
                <a:cs typeface="Courier New" pitchFamily="34" charset="-120"/>
              </a:rPr>
              <a:t>  script yang bisa dijalankan agent</a:t>
            </a:r>
            <a:endParaRPr lang="en-US" sz="845" dirty="0"/>
          </a:p>
        </p:txBody>
      </p:sp>
      <p:sp>
        <p:nvSpPr>
          <p:cNvPr id="6" name="Shape 4"/>
          <p:cNvSpPr/>
          <p:nvPr/>
        </p:nvSpPr>
        <p:spPr>
          <a:xfrm>
            <a:off x="731520" y="3481944"/>
            <a:ext cx="10728930" cy="2522647"/>
          </a:xfrm>
          <a:prstGeom prst="roundRect">
            <a:avLst>
              <a:gd name="adj" fmla="val 3190"/>
            </a:avLst>
          </a:prstGeom>
          <a:solidFill>
            <a:srgbClr val="06070A"/>
          </a:solidFill>
          <a:ln w="7620">
            <a:solidFill>
              <a:srgbClr val="1D1E21"/>
            </a:solidFill>
            <a:prstDash val="solid"/>
          </a:ln>
        </p:spPr>
      </p:sp>
      <p:sp>
        <p:nvSpPr>
          <p:cNvPr id="7" name="Shape 5"/>
          <p:cNvSpPr/>
          <p:nvPr/>
        </p:nvSpPr>
        <p:spPr>
          <a:xfrm>
            <a:off x="739110" y="3489625"/>
            <a:ext cx="10713750" cy="235092"/>
          </a:xfrm>
          <a:prstGeom prst="roundRect">
            <a:avLst>
              <a:gd name="adj" fmla="val 31389"/>
            </a:avLst>
          </a:prstGeom>
          <a:solidFill>
            <a:srgbClr val="0E0F12"/>
          </a:solidFill>
          <a:ln/>
        </p:spPr>
      </p:sp>
      <p:sp>
        <p:nvSpPr>
          <p:cNvPr id="8" name="Shape 6"/>
          <p:cNvSpPr/>
          <p:nvPr/>
        </p:nvSpPr>
        <p:spPr>
          <a:xfrm>
            <a:off x="739110" y="3603376"/>
            <a:ext cx="10713750" cy="121341"/>
          </a:xfrm>
          <a:prstGeom prst="rect">
            <a:avLst/>
          </a:prstGeom>
          <a:solidFill>
            <a:srgbClr val="0E0F12"/>
          </a:solidFill>
          <a:ln/>
        </p:spPr>
      </p:sp>
      <p:sp>
        <p:nvSpPr>
          <p:cNvPr id="9" name="Shape 7"/>
          <p:cNvSpPr/>
          <p:nvPr/>
        </p:nvSpPr>
        <p:spPr>
          <a:xfrm>
            <a:off x="731520" y="3724717"/>
            <a:ext cx="10728930" cy="0"/>
          </a:xfrm>
          <a:prstGeom prst="line">
            <a:avLst/>
          </a:prstGeom>
          <a:noFill/>
          <a:ln w="7620">
            <a:solidFill>
              <a:srgbClr val="1D1E21"/>
            </a:solidFill>
            <a:prstDash val="solid"/>
          </a:ln>
        </p:spPr>
      </p:sp>
      <p:sp>
        <p:nvSpPr>
          <p:cNvPr id="10" name="Text 8"/>
          <p:cNvSpPr txBox="1"/>
          <p:nvPr/>
        </p:nvSpPr>
        <p:spPr>
          <a:xfrm>
            <a:off x="825429" y="3542294"/>
            <a:ext cx="1926366" cy="139446"/>
          </a:xfrm>
          <a:prstGeom prst="rect">
            <a:avLst/>
          </a:prstGeom>
          <a:noFill/>
          <a:ln/>
        </p:spPr>
        <p:txBody>
          <a:bodyPr wrap="square" lIns="0" tIns="0" rIns="0" bIns="0" rtlCol="0" anchor="t"/>
          <a:lstStyle/>
          <a:p>
            <a:pPr algn="l" indent="0" marL="0">
              <a:lnSpc>
                <a:spcPts val="961"/>
              </a:lnSpc>
              <a:buNone/>
            </a:pPr>
            <a:r>
              <a:rPr lang="en-US" sz="686" dirty="0">
                <a:solidFill>
                  <a:srgbClr val="B9C0CD"/>
                </a:solidFill>
                <a:latin typeface="Courier New" pitchFamily="34" charset="0"/>
                <a:ea typeface="Courier New" pitchFamily="34" charset="-122"/>
                <a:cs typeface="Courier New" pitchFamily="34" charset="-120"/>
              </a:rPr>
              <a:t>SKILL.md — contoh resmi minimal</a:t>
            </a:r>
            <a:endParaRPr lang="en-US" sz="686" dirty="0"/>
          </a:p>
        </p:txBody>
      </p:sp>
      <p:sp>
        <p:nvSpPr>
          <p:cNvPr id="11" name="Shape 9"/>
          <p:cNvSpPr/>
          <p:nvPr/>
        </p:nvSpPr>
        <p:spPr>
          <a:xfrm>
            <a:off x="2661544" y="3542020"/>
            <a:ext cx="557693" cy="122712"/>
          </a:xfrm>
          <a:prstGeom prst="roundRect">
            <a:avLst>
              <a:gd name="adj" fmla="val 50000"/>
            </a:avLst>
          </a:prstGeom>
          <a:solidFill>
            <a:srgbClr val="181D2D"/>
          </a:solidFill>
          <a:ln/>
        </p:spPr>
      </p:sp>
      <p:sp>
        <p:nvSpPr>
          <p:cNvPr id="12" name="Text 10"/>
          <p:cNvSpPr txBox="1"/>
          <p:nvPr/>
        </p:nvSpPr>
        <p:spPr>
          <a:xfrm>
            <a:off x="2649748" y="3555370"/>
            <a:ext cx="581284" cy="110642"/>
          </a:xfrm>
          <a:prstGeom prst="rect">
            <a:avLst/>
          </a:prstGeom>
          <a:noFill/>
          <a:ln/>
        </p:spPr>
        <p:txBody>
          <a:bodyPr wrap="square" lIns="0" tIns="0" rIns="0" bIns="0" rtlCol="0" anchor="t"/>
          <a:lstStyle/>
          <a:p>
            <a:pPr algn="ctr" indent="0" marL="0">
              <a:lnSpc>
                <a:spcPts val="755"/>
              </a:lnSpc>
              <a:buNone/>
            </a:pPr>
            <a:r>
              <a:rPr lang="en-US" sz="581" spc="46" kern="0" dirty="0">
                <a:solidFill>
                  <a:srgbClr val="7F9CFF"/>
                </a:solidFill>
                <a:latin typeface="Courier New" pitchFamily="34" charset="0"/>
                <a:ea typeface="Courier New" pitchFamily="34" charset="-122"/>
                <a:cs typeface="Courier New" pitchFamily="34" charset="-120"/>
              </a:rPr>
              <a:t>MARKDOWN</a:t>
            </a:r>
            <a:endParaRPr lang="en-US" sz="581" dirty="0"/>
          </a:p>
        </p:txBody>
      </p:sp>
      <p:sp>
        <p:nvSpPr>
          <p:cNvPr id="13" name="Text 11"/>
          <p:cNvSpPr txBox="1"/>
          <p:nvPr/>
        </p:nvSpPr>
        <p:spPr>
          <a:xfrm>
            <a:off x="838779" y="3818626"/>
            <a:ext cx="10514411" cy="2112264"/>
          </a:xfrm>
          <a:prstGeom prst="rect">
            <a:avLst/>
          </a:prstGeom>
          <a:noFill/>
          <a:ln/>
        </p:spPr>
        <p:txBody>
          <a:bodyPr wrap="square" lIns="0" tIns="0" rIns="0" bIns="0" rtlCol="0" anchor="t"/>
          <a:lstStyle/>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name: my-skill</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description: Brief description of what this skill does</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version: 1.0.0</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metadata:</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hermes:</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tags: [my-tag, automation]</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category: my-category</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a:t>
            </a:r>
            <a:endParaRPr lang="en-US" sz="792" dirty="0"/>
          </a:p>
          <a:p>
            <a:pPr indent="0" marL="0">
              <a:lnSpc>
                <a:spcPts val="1267"/>
              </a:lnSpc>
              <a:buNone/>
            </a:pPr>
            <a:r>
              <a:rPr lang="en-US" sz="792" dirty="0">
                <a:solidFill>
                  <a:srgbClr val="4C5464"/>
                </a:solidFill>
                <a:latin typeface="Courier New" pitchFamily="34" charset="0"/>
                <a:ea typeface="Courier New" pitchFamily="34" charset="-122"/>
                <a:cs typeface="Courier New" pitchFamily="34" charset="-120"/>
              </a:rPr>
              <a:t># My Skill</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 </a:t>
            </a:r>
            <a:endParaRPr lang="en-US" sz="792" dirty="0"/>
          </a:p>
          <a:p>
            <a:pPr indent="0" marL="0">
              <a:lnSpc>
                <a:spcPts val="1267"/>
              </a:lnSpc>
              <a:buNone/>
            </a:pPr>
            <a:r>
              <a:rPr lang="en-US" sz="792" dirty="0">
                <a:solidFill>
                  <a:srgbClr val="4C5464"/>
                </a:solidFill>
                <a:latin typeface="Courier New" pitchFamily="34" charset="0"/>
                <a:ea typeface="Courier New" pitchFamily="34" charset="-122"/>
                <a:cs typeface="Courier New" pitchFamily="34" charset="-120"/>
              </a:rPr>
              <a:t>## When to Use</a:t>
            </a:r>
            <a:endParaRPr lang="en-US" sz="792"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42 / 61 · DETAIL</a:t>
            </a:r>
            <a:endParaRPr lang="en-US" sz="78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42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Struktur dan isi SKILL.md (lanjutan)</a:t>
            </a:r>
            <a:endParaRPr lang="en-US" sz="2592" dirty="0"/>
          </a:p>
        </p:txBody>
      </p:sp>
      <p:sp>
        <p:nvSpPr>
          <p:cNvPr id="5" name="Shape 3"/>
          <p:cNvSpPr/>
          <p:nvPr/>
        </p:nvSpPr>
        <p:spPr>
          <a:xfrm>
            <a:off x="731520" y="1577614"/>
            <a:ext cx="10728930" cy="3049524"/>
          </a:xfrm>
          <a:prstGeom prst="roundRect">
            <a:avLst>
              <a:gd name="adj" fmla="val 2999"/>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2908524"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SKILL.md — contoh resmi minimal (lanjutan)</a:t>
            </a:r>
            <a:endParaRPr lang="en-US" sz="780" dirty="0"/>
          </a:p>
        </p:txBody>
      </p:sp>
      <p:sp>
        <p:nvSpPr>
          <p:cNvPr id="10" name="Shape 8"/>
          <p:cNvSpPr/>
          <p:nvPr/>
        </p:nvSpPr>
        <p:spPr>
          <a:xfrm>
            <a:off x="3617732" y="1645737"/>
            <a:ext cx="629656" cy="139446"/>
          </a:xfrm>
          <a:prstGeom prst="roundRect">
            <a:avLst>
              <a:gd name="adj" fmla="val 50033"/>
            </a:avLst>
          </a:prstGeom>
          <a:solidFill>
            <a:srgbClr val="181D2D"/>
          </a:solidFill>
          <a:ln/>
        </p:spPr>
      </p:sp>
      <p:sp>
        <p:nvSpPr>
          <p:cNvPr id="11" name="Text 9"/>
          <p:cNvSpPr txBox="1"/>
          <p:nvPr/>
        </p:nvSpPr>
        <p:spPr>
          <a:xfrm>
            <a:off x="3605388" y="1661008"/>
            <a:ext cx="654345"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MARKDOWN</a:t>
            </a:r>
            <a:endParaRPr lang="en-US" sz="660" dirty="0"/>
          </a:p>
        </p:txBody>
      </p:sp>
      <p:sp>
        <p:nvSpPr>
          <p:cNvPr id="12" name="Text 10"/>
          <p:cNvSpPr txBox="1"/>
          <p:nvPr/>
        </p:nvSpPr>
        <p:spPr>
          <a:xfrm>
            <a:off x="853410" y="1960108"/>
            <a:ext cx="10485150" cy="258318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Use this skill when the user asks about [specific topic]</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or needs to [specific task].</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Procedure</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1. First, check if [prerequisite] is available</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2. Run `command --with-flags`</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3. Parse the output and present results</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Pitfalls</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Common failure: [description]. Fix: [solution]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Watch out for [edge case]</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Verification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Run `check-command` to confirm the result is correct.</a:t>
            </a:r>
            <a:endParaRPr lang="en-US" sz="900" dirty="0"/>
          </a:p>
        </p:txBody>
      </p:sp>
      <p:sp>
        <p:nvSpPr>
          <p:cNvPr id="13" name="Text 11"/>
          <p:cNvSpPr txBox="1"/>
          <p:nvPr/>
        </p:nvSpPr>
        <p:spPr>
          <a:xfrm>
            <a:off x="731520" y="4870917"/>
            <a:ext cx="6029279" cy="293340"/>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Skill disimpan di ~/.hermes/skills/&lt;kategori&gt;/&lt;nama&gt;/SKILL.md.</a:t>
            </a:r>
            <a:endParaRPr lang="en-US" sz="1320" dirty="0"/>
          </a:p>
        </p:txBody>
      </p:sp>
      <p:sp>
        <p:nvSpPr>
          <p:cNvPr id="14" name="Shape 12"/>
          <p:cNvSpPr/>
          <p:nvPr/>
        </p:nvSpPr>
        <p:spPr>
          <a:xfrm>
            <a:off x="731520" y="5374660"/>
            <a:ext cx="10728930" cy="672084"/>
          </a:xfrm>
          <a:prstGeom prst="roundRect">
            <a:avLst>
              <a:gd name="adj" fmla="val 13605"/>
            </a:avLst>
          </a:prstGeom>
          <a:solidFill>
            <a:srgbClr val="06070A"/>
          </a:solidFill>
          <a:ln w="7620">
            <a:solidFill>
              <a:srgbClr val="1D1E21"/>
            </a:solidFill>
            <a:prstDash val="solid"/>
          </a:ln>
        </p:spPr>
      </p:sp>
      <p:sp>
        <p:nvSpPr>
          <p:cNvPr id="15" name="Shape 13"/>
          <p:cNvSpPr/>
          <p:nvPr/>
        </p:nvSpPr>
        <p:spPr>
          <a:xfrm>
            <a:off x="739110" y="5382250"/>
            <a:ext cx="10713750" cy="268194"/>
          </a:xfrm>
          <a:prstGeom prst="roundRect">
            <a:avLst>
              <a:gd name="adj" fmla="val 31265"/>
            </a:avLst>
          </a:prstGeom>
          <a:solidFill>
            <a:srgbClr val="0E0F12"/>
          </a:solidFill>
          <a:ln/>
        </p:spPr>
      </p:sp>
      <p:sp>
        <p:nvSpPr>
          <p:cNvPr id="16" name="Shape 14"/>
          <p:cNvSpPr/>
          <p:nvPr/>
        </p:nvSpPr>
        <p:spPr>
          <a:xfrm>
            <a:off x="739110" y="5512552"/>
            <a:ext cx="10713750" cy="137892"/>
          </a:xfrm>
          <a:prstGeom prst="rect">
            <a:avLst/>
          </a:prstGeom>
          <a:solidFill>
            <a:srgbClr val="0E0F12"/>
          </a:solidFill>
          <a:ln/>
        </p:spPr>
      </p:sp>
      <p:sp>
        <p:nvSpPr>
          <p:cNvPr id="17" name="Shape 15"/>
          <p:cNvSpPr/>
          <p:nvPr/>
        </p:nvSpPr>
        <p:spPr>
          <a:xfrm>
            <a:off x="731520" y="5650443"/>
            <a:ext cx="10728930" cy="0"/>
          </a:xfrm>
          <a:prstGeom prst="line">
            <a:avLst/>
          </a:prstGeom>
          <a:noFill/>
          <a:ln w="7620">
            <a:solidFill>
              <a:srgbClr val="1D1E21"/>
            </a:solidFill>
            <a:prstDash val="solid"/>
          </a:ln>
        </p:spPr>
      </p:sp>
      <p:sp>
        <p:nvSpPr>
          <p:cNvPr id="18" name="Text 16"/>
          <p:cNvSpPr txBox="1"/>
          <p:nvPr/>
        </p:nvSpPr>
        <p:spPr>
          <a:xfrm>
            <a:off x="838230" y="5443240"/>
            <a:ext cx="2864267"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merujuk reference file dari dalam SKILL.md</a:t>
            </a:r>
            <a:endParaRPr lang="en-US" sz="780" dirty="0"/>
          </a:p>
        </p:txBody>
      </p:sp>
      <p:sp>
        <p:nvSpPr>
          <p:cNvPr id="19" name="Shape 17"/>
          <p:cNvSpPr/>
          <p:nvPr/>
        </p:nvSpPr>
        <p:spPr>
          <a:xfrm>
            <a:off x="3575761" y="5442875"/>
            <a:ext cx="629656" cy="139446"/>
          </a:xfrm>
          <a:prstGeom prst="roundRect">
            <a:avLst>
              <a:gd name="adj" fmla="val 50033"/>
            </a:avLst>
          </a:prstGeom>
          <a:solidFill>
            <a:srgbClr val="181D2D"/>
          </a:solidFill>
          <a:ln/>
        </p:spPr>
      </p:sp>
      <p:sp>
        <p:nvSpPr>
          <p:cNvPr id="20" name="Text 18"/>
          <p:cNvSpPr txBox="1"/>
          <p:nvPr/>
        </p:nvSpPr>
        <p:spPr>
          <a:xfrm>
            <a:off x="3563417" y="5458054"/>
            <a:ext cx="654345"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MARKDOWN</a:t>
            </a:r>
            <a:endParaRPr lang="en-US" sz="660" dirty="0"/>
          </a:p>
        </p:txBody>
      </p:sp>
      <p:sp>
        <p:nvSpPr>
          <p:cNvPr id="21" name="Text 19"/>
          <p:cNvSpPr txBox="1"/>
          <p:nvPr/>
        </p:nvSpPr>
        <p:spPr>
          <a:xfrm>
            <a:off x="853410" y="5757154"/>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For API details, load the reference: `skill_view("my-skill", "references/api-docs.md")`</a:t>
            </a:r>
            <a:endParaRPr lang="en-US" sz="900" dirty="0"/>
          </a:p>
        </p:txBody>
      </p:sp>
      <p:sp>
        <p:nvSpPr>
          <p:cNvPr id="22"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42 / 61 · DETAIL</a:t>
            </a:r>
            <a:endParaRPr lang="en-US" sz="78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Shape 0"/>
          <p:cNvSpPr/>
          <p:nvPr/>
        </p:nvSpPr>
        <p:spPr>
          <a:xfrm>
            <a:off x="731520" y="880110"/>
            <a:ext cx="198150" cy="0"/>
          </a:xfrm>
          <a:prstGeom prst="line">
            <a:avLst/>
          </a:prstGeom>
          <a:noFill/>
          <a:ln w="7620">
            <a:solidFill>
              <a:srgbClr val="323C5E"/>
            </a:solidFill>
            <a:prstDash val="solid"/>
          </a:ln>
        </p:spPr>
      </p:sp>
      <p:sp>
        <p:nvSpPr>
          <p:cNvPr id="3" name="Text 1"/>
          <p:cNvSpPr txBox="1"/>
          <p:nvPr/>
        </p:nvSpPr>
        <p:spPr>
          <a:xfrm>
            <a:off x="1021110" y="80924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07 · SKILL</a:t>
            </a:r>
            <a:endParaRPr lang="en-US" sz="900" dirty="0"/>
          </a:p>
        </p:txBody>
      </p:sp>
      <p:sp>
        <p:nvSpPr>
          <p:cNvPr id="4" name="Text 2"/>
          <p:cNvSpPr txBox="1"/>
          <p:nvPr/>
        </p:nvSpPr>
        <p:spPr>
          <a:xfrm>
            <a:off x="731520" y="1201704"/>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Buat Hermes punya satu </a:t>
            </a:r>
            <a:br/>
            <a:r>
              <a:rPr lang="en-US" sz="4800" b="1" spc="-96" kern="0" dirty="0">
                <a:solidFill>
                  <a:srgbClr val="F4F6FA"/>
                </a:solidFill>
                <a:latin typeface="Arial" pitchFamily="34" charset="0"/>
                <a:ea typeface="Arial" pitchFamily="34" charset="-122"/>
                <a:cs typeface="Arial" pitchFamily="34" charset="-120"/>
              </a:rPr>
              <a:t>kemampuan baru.</a:t>
            </a:r>
            <a:endParaRPr lang="en-US" sz="4800" dirty="0"/>
          </a:p>
        </p:txBody>
      </p:sp>
      <p:sp>
        <p:nvSpPr>
          <p:cNvPr id="5" name="Shape 3"/>
          <p:cNvSpPr/>
          <p:nvPr/>
        </p:nvSpPr>
        <p:spPr>
          <a:xfrm>
            <a:off x="731520" y="2737896"/>
            <a:ext cx="10728930" cy="1037844"/>
          </a:xfrm>
          <a:prstGeom prst="roundRect">
            <a:avLst>
              <a:gd name="adj" fmla="val 8811"/>
            </a:avLst>
          </a:prstGeom>
          <a:solidFill>
            <a:srgbClr val="06070A"/>
          </a:solidFill>
          <a:ln w="7620">
            <a:solidFill>
              <a:srgbClr val="1D1E21"/>
            </a:solidFill>
            <a:prstDash val="solid"/>
          </a:ln>
        </p:spPr>
      </p:sp>
      <p:sp>
        <p:nvSpPr>
          <p:cNvPr id="6" name="Shape 4"/>
          <p:cNvSpPr/>
          <p:nvPr/>
        </p:nvSpPr>
        <p:spPr>
          <a:xfrm>
            <a:off x="739110" y="2745486"/>
            <a:ext cx="10713750" cy="268194"/>
          </a:xfrm>
          <a:prstGeom prst="roundRect">
            <a:avLst>
              <a:gd name="adj" fmla="val 31265"/>
            </a:avLst>
          </a:prstGeom>
          <a:solidFill>
            <a:srgbClr val="0E0F12"/>
          </a:solidFill>
          <a:ln/>
        </p:spPr>
      </p:sp>
      <p:sp>
        <p:nvSpPr>
          <p:cNvPr id="7" name="Shape 5"/>
          <p:cNvSpPr/>
          <p:nvPr/>
        </p:nvSpPr>
        <p:spPr>
          <a:xfrm>
            <a:off x="739110" y="2875788"/>
            <a:ext cx="10713750" cy="137892"/>
          </a:xfrm>
          <a:prstGeom prst="rect">
            <a:avLst/>
          </a:prstGeom>
          <a:solidFill>
            <a:srgbClr val="0E0F12"/>
          </a:solidFill>
          <a:ln/>
        </p:spPr>
      </p:sp>
      <p:sp>
        <p:nvSpPr>
          <p:cNvPr id="8" name="Shape 6"/>
          <p:cNvSpPr/>
          <p:nvPr/>
        </p:nvSpPr>
        <p:spPr>
          <a:xfrm>
            <a:off x="731520" y="3013680"/>
            <a:ext cx="10728930" cy="0"/>
          </a:xfrm>
          <a:prstGeom prst="line">
            <a:avLst/>
          </a:prstGeom>
          <a:noFill/>
          <a:ln w="7620">
            <a:solidFill>
              <a:srgbClr val="1D1E21"/>
            </a:solidFill>
            <a:prstDash val="solid"/>
          </a:ln>
        </p:spPr>
      </p:sp>
      <p:sp>
        <p:nvSpPr>
          <p:cNvPr id="9" name="Text 7"/>
          <p:cNvSpPr txBox="1"/>
          <p:nvPr/>
        </p:nvSpPr>
        <p:spPr>
          <a:xfrm>
            <a:off x="838230" y="2806476"/>
            <a:ext cx="60798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terminal</a:t>
            </a:r>
            <a:endParaRPr lang="en-US" sz="780" dirty="0"/>
          </a:p>
        </p:txBody>
      </p:sp>
      <p:sp>
        <p:nvSpPr>
          <p:cNvPr id="10" name="Shape 8"/>
          <p:cNvSpPr/>
          <p:nvPr/>
        </p:nvSpPr>
        <p:spPr>
          <a:xfrm>
            <a:off x="1433688" y="2806111"/>
            <a:ext cx="383408" cy="139446"/>
          </a:xfrm>
          <a:prstGeom prst="roundRect">
            <a:avLst>
              <a:gd name="adj" fmla="val 50033"/>
            </a:avLst>
          </a:prstGeom>
          <a:solidFill>
            <a:srgbClr val="181D2D"/>
          </a:solidFill>
          <a:ln/>
        </p:spPr>
      </p:sp>
      <p:sp>
        <p:nvSpPr>
          <p:cNvPr id="11" name="Text 9"/>
          <p:cNvSpPr txBox="1"/>
          <p:nvPr/>
        </p:nvSpPr>
        <p:spPr>
          <a:xfrm>
            <a:off x="1423172" y="2821290"/>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3120390"/>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mkdir -p ~/.hermes/skills/my-category/my-skill</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tulis SKILL.md di situ</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-q "/my-skill bantu saya dengan hal itu"</a:t>
            </a:r>
            <a:endParaRPr lang="en-US" sz="900" dirty="0"/>
          </a:p>
        </p:txBody>
      </p:sp>
      <p:sp>
        <p:nvSpPr>
          <p:cNvPr id="13" name="Shape 11"/>
          <p:cNvSpPr/>
          <p:nvPr/>
        </p:nvSpPr>
        <p:spPr>
          <a:xfrm>
            <a:off x="731520" y="4019520"/>
            <a:ext cx="10728930" cy="1602486"/>
          </a:xfrm>
          <a:prstGeom prst="roundRect">
            <a:avLst>
              <a:gd name="adj" fmla="val 5706"/>
            </a:avLst>
          </a:prstGeom>
          <a:solidFill>
            <a:srgbClr val="0E0F12"/>
          </a:solidFill>
          <a:ln w="7620">
            <a:solidFill>
              <a:srgbClr val="1D1E21"/>
            </a:solidFill>
            <a:prstDash val="solid"/>
          </a:ln>
        </p:spPr>
      </p:sp>
      <p:sp>
        <p:nvSpPr>
          <p:cNvPr id="14" name="Shape 12"/>
          <p:cNvSpPr/>
          <p:nvPr/>
        </p:nvSpPr>
        <p:spPr>
          <a:xfrm>
            <a:off x="731520" y="4060668"/>
            <a:ext cx="15270" cy="1520190"/>
          </a:xfrm>
          <a:prstGeom prst="rect">
            <a:avLst/>
          </a:prstGeom>
          <a:solidFill>
            <a:srgbClr val="2F3032"/>
          </a:solidFill>
          <a:ln/>
        </p:spPr>
      </p:sp>
      <p:sp>
        <p:nvSpPr>
          <p:cNvPr id="15" name="Text 13"/>
          <p:cNvSpPr txBox="1"/>
          <p:nvPr/>
        </p:nvSpPr>
        <p:spPr>
          <a:xfrm>
            <a:off x="914400" y="4171950"/>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SKILL YANG BAGUS UNTUK LATIHAN INI</a:t>
            </a:r>
            <a:endParaRPr lang="en-US" sz="840" dirty="0"/>
          </a:p>
        </p:txBody>
      </p:sp>
      <p:sp>
        <p:nvSpPr>
          <p:cNvPr id="16" name="Shape 14"/>
          <p:cNvSpPr/>
          <p:nvPr/>
        </p:nvSpPr>
        <p:spPr>
          <a:xfrm>
            <a:off x="914400" y="4482480"/>
            <a:ext cx="106710" cy="106710"/>
          </a:xfrm>
          <a:prstGeom prst="roundRect">
            <a:avLst>
              <a:gd name="adj" fmla="val 21423"/>
            </a:avLst>
          </a:prstGeom>
          <a:ln w="11430">
            <a:solidFill>
              <a:srgbClr val="4C5464"/>
            </a:solidFill>
            <a:prstDash val="solid"/>
          </a:ln>
        </p:spPr>
      </p:sp>
      <p:sp>
        <p:nvSpPr>
          <p:cNvPr id="17" name="Text 15"/>
          <p:cNvSpPr txBox="1"/>
          <p:nvPr/>
        </p:nvSpPr>
        <p:spPr>
          <a:xfrm>
            <a:off x="1112550" y="442267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Sesuatu yang Anda jelaskan berulang kali ke orang lain</a:t>
            </a:r>
            <a:endParaRPr lang="en-US" sz="1080" dirty="0"/>
          </a:p>
        </p:txBody>
      </p:sp>
      <p:sp>
        <p:nvSpPr>
          <p:cNvPr id="18" name="Shape 16"/>
          <p:cNvSpPr/>
          <p:nvPr/>
        </p:nvSpPr>
        <p:spPr>
          <a:xfrm>
            <a:off x="914400" y="4765121"/>
            <a:ext cx="106710" cy="106710"/>
          </a:xfrm>
          <a:prstGeom prst="roundRect">
            <a:avLst>
              <a:gd name="adj" fmla="val 21423"/>
            </a:avLst>
          </a:prstGeom>
          <a:ln w="11430">
            <a:solidFill>
              <a:srgbClr val="4C5464"/>
            </a:solidFill>
            <a:prstDash val="solid"/>
          </a:ln>
        </p:spPr>
      </p:sp>
      <p:sp>
        <p:nvSpPr>
          <p:cNvPr id="19" name="Text 17"/>
          <p:cNvSpPr txBox="1"/>
          <p:nvPr/>
        </p:nvSpPr>
        <p:spPr>
          <a:xfrm>
            <a:off x="1112550" y="470532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Punya langkah yang jelas, bukan opini</a:t>
            </a:r>
            <a:endParaRPr lang="en-US" sz="1080" dirty="0"/>
          </a:p>
        </p:txBody>
      </p:sp>
      <p:sp>
        <p:nvSpPr>
          <p:cNvPr id="20" name="Shape 18"/>
          <p:cNvSpPr/>
          <p:nvPr/>
        </p:nvSpPr>
        <p:spPr>
          <a:xfrm>
            <a:off x="914400" y="5047854"/>
            <a:ext cx="106710" cy="106710"/>
          </a:xfrm>
          <a:prstGeom prst="roundRect">
            <a:avLst>
              <a:gd name="adj" fmla="val 21423"/>
            </a:avLst>
          </a:prstGeom>
          <a:ln w="11430">
            <a:solidFill>
              <a:srgbClr val="4C5464"/>
            </a:solidFill>
            <a:prstDash val="solid"/>
          </a:ln>
        </p:spPr>
      </p:sp>
      <p:sp>
        <p:nvSpPr>
          <p:cNvPr id="21" name="Text 19"/>
          <p:cNvSpPr txBox="1"/>
          <p:nvPr/>
        </p:nvSpPr>
        <p:spPr>
          <a:xfrm>
            <a:off x="1112550" y="498805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Cukup sempit: "deploy Python ke Fly.io", bukan "semua DevOps"</a:t>
            </a:r>
            <a:endParaRPr lang="en-US" sz="1080" dirty="0"/>
          </a:p>
        </p:txBody>
      </p:sp>
      <p:sp>
        <p:nvSpPr>
          <p:cNvPr id="22" name="Shape 20"/>
          <p:cNvSpPr/>
          <p:nvPr/>
        </p:nvSpPr>
        <p:spPr>
          <a:xfrm>
            <a:off x="914400" y="5330586"/>
            <a:ext cx="106710" cy="106710"/>
          </a:xfrm>
          <a:prstGeom prst="roundRect">
            <a:avLst>
              <a:gd name="adj" fmla="val 21423"/>
            </a:avLst>
          </a:prstGeom>
          <a:ln w="11430">
            <a:solidFill>
              <a:srgbClr val="4C5464"/>
            </a:solidFill>
            <a:prstDash val="solid"/>
          </a:ln>
        </p:spPr>
      </p:sp>
      <p:sp>
        <p:nvSpPr>
          <p:cNvPr id="23" name="Text 21"/>
          <p:cNvSpPr txBox="1"/>
          <p:nvPr/>
        </p:nvSpPr>
        <p:spPr>
          <a:xfrm>
            <a:off x="1112550" y="527078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Anda tahu cara memeriksa hasilnya benar</a:t>
            </a:r>
            <a:endParaRPr lang="en-US" sz="1080" dirty="0"/>
          </a:p>
        </p:txBody>
      </p:sp>
      <p:sp>
        <p:nvSpPr>
          <p:cNvPr id="24" name="Text 22"/>
          <p:cNvSpPr txBox="1"/>
          <p:nvPr/>
        </p:nvSpPr>
        <p:spPr>
          <a:xfrm>
            <a:off x="731520" y="5865876"/>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Tidak ada registrasi. Taruh di ~/.hermes/skills/ dan langsung hidup.</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43 / 61</a:t>
            </a:r>
            <a:endParaRPr lang="en-US" sz="78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43</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Menulis skill pertama</a:t>
            </a:r>
            <a:endParaRPr lang="en-US" sz="2592" dirty="0"/>
          </a:p>
        </p:txBody>
      </p:sp>
      <p:sp>
        <p:nvSpPr>
          <p:cNvPr id="5" name="Shape 3"/>
          <p:cNvSpPr/>
          <p:nvPr/>
        </p:nvSpPr>
        <p:spPr>
          <a:xfrm>
            <a:off x="731520" y="1577614"/>
            <a:ext cx="10728930" cy="882122"/>
          </a:xfrm>
          <a:prstGeom prst="roundRect">
            <a:avLst>
              <a:gd name="adj" fmla="val 8811"/>
            </a:avLst>
          </a:prstGeom>
          <a:solidFill>
            <a:srgbClr val="06070A"/>
          </a:solidFill>
          <a:ln w="7620">
            <a:solidFill>
              <a:srgbClr val="1D1E21"/>
            </a:solidFill>
            <a:prstDash val="solid"/>
          </a:ln>
        </p:spPr>
      </p:sp>
      <p:sp>
        <p:nvSpPr>
          <p:cNvPr id="6" name="Shape 4"/>
          <p:cNvSpPr/>
          <p:nvPr/>
        </p:nvSpPr>
        <p:spPr>
          <a:xfrm>
            <a:off x="739110" y="1585204"/>
            <a:ext cx="10713750" cy="226863"/>
          </a:xfrm>
          <a:prstGeom prst="roundRect">
            <a:avLst>
              <a:gd name="adj" fmla="val 31399"/>
            </a:avLst>
          </a:prstGeom>
          <a:solidFill>
            <a:srgbClr val="0E0F12"/>
          </a:solidFill>
          <a:ln/>
        </p:spPr>
      </p:sp>
      <p:sp>
        <p:nvSpPr>
          <p:cNvPr id="7" name="Shape 5"/>
          <p:cNvSpPr/>
          <p:nvPr/>
        </p:nvSpPr>
        <p:spPr>
          <a:xfrm>
            <a:off x="739110" y="1694840"/>
            <a:ext cx="10713750" cy="117226"/>
          </a:xfrm>
          <a:prstGeom prst="rect">
            <a:avLst/>
          </a:prstGeom>
          <a:solidFill>
            <a:srgbClr val="0E0F12"/>
          </a:solidFill>
          <a:ln/>
        </p:spPr>
      </p:sp>
      <p:sp>
        <p:nvSpPr>
          <p:cNvPr id="8" name="Shape 6"/>
          <p:cNvSpPr/>
          <p:nvPr/>
        </p:nvSpPr>
        <p:spPr>
          <a:xfrm>
            <a:off x="731520" y="1812066"/>
            <a:ext cx="10728930" cy="0"/>
          </a:xfrm>
          <a:prstGeom prst="line">
            <a:avLst/>
          </a:prstGeom>
          <a:noFill/>
          <a:ln w="7620">
            <a:solidFill>
              <a:srgbClr val="1D1E21"/>
            </a:solidFill>
            <a:prstDash val="solid"/>
          </a:ln>
        </p:spPr>
      </p:sp>
      <p:sp>
        <p:nvSpPr>
          <p:cNvPr id="9" name="Text 7"/>
          <p:cNvSpPr txBox="1"/>
          <p:nvPr/>
        </p:nvSpPr>
        <p:spPr>
          <a:xfrm>
            <a:off x="822228" y="1635862"/>
            <a:ext cx="754014" cy="134691"/>
          </a:xfrm>
          <a:prstGeom prst="rect">
            <a:avLst/>
          </a:prstGeom>
          <a:noFill/>
          <a:ln/>
        </p:spPr>
        <p:txBody>
          <a:bodyPr wrap="square" lIns="0" tIns="0" rIns="0" bIns="0" rtlCol="0" anchor="t"/>
          <a:lstStyle/>
          <a:p>
            <a:pPr algn="l" indent="0" marL="0">
              <a:lnSpc>
                <a:spcPts val="928"/>
              </a:lnSpc>
              <a:buNone/>
            </a:pPr>
            <a:r>
              <a:rPr lang="en-US" sz="663" dirty="0">
                <a:solidFill>
                  <a:srgbClr val="B9C0CD"/>
                </a:solidFill>
                <a:latin typeface="Courier New" pitchFamily="34" charset="0"/>
                <a:ea typeface="Courier New" pitchFamily="34" charset="-122"/>
                <a:cs typeface="Courier New" pitchFamily="34" charset="-120"/>
              </a:rPr>
              <a:t>tiga langkah</a:t>
            </a:r>
            <a:endParaRPr lang="en-US" sz="663" dirty="0"/>
          </a:p>
        </p:txBody>
      </p:sp>
      <p:sp>
        <p:nvSpPr>
          <p:cNvPr id="10" name="Shape 8"/>
          <p:cNvSpPr/>
          <p:nvPr/>
        </p:nvSpPr>
        <p:spPr>
          <a:xfrm>
            <a:off x="1542501" y="1635587"/>
            <a:ext cx="330464" cy="118506"/>
          </a:xfrm>
          <a:prstGeom prst="roundRect">
            <a:avLst>
              <a:gd name="adj" fmla="val 50000"/>
            </a:avLst>
          </a:prstGeom>
          <a:solidFill>
            <a:srgbClr val="181D2D"/>
          </a:solidFill>
          <a:ln/>
        </p:spPr>
      </p:sp>
      <p:sp>
        <p:nvSpPr>
          <p:cNvPr id="11" name="Text 9"/>
          <p:cNvSpPr txBox="1"/>
          <p:nvPr/>
        </p:nvSpPr>
        <p:spPr>
          <a:xfrm>
            <a:off x="1532443" y="1648480"/>
            <a:ext cx="350672" cy="106893"/>
          </a:xfrm>
          <a:prstGeom prst="rect">
            <a:avLst/>
          </a:prstGeom>
          <a:noFill/>
          <a:ln/>
        </p:spPr>
        <p:txBody>
          <a:bodyPr wrap="square" lIns="0" tIns="0" rIns="0" bIns="0" rtlCol="0" anchor="t"/>
          <a:lstStyle/>
          <a:p>
            <a:pPr algn="ctr" indent="0" marL="0">
              <a:lnSpc>
                <a:spcPts val="729"/>
              </a:lnSpc>
              <a:buNone/>
            </a:pPr>
            <a:r>
              <a:rPr lang="en-US" sz="561" spc="45" kern="0" dirty="0">
                <a:solidFill>
                  <a:srgbClr val="7F9CFF"/>
                </a:solidFill>
                <a:latin typeface="Courier New" pitchFamily="34" charset="0"/>
                <a:ea typeface="Courier New" pitchFamily="34" charset="-122"/>
                <a:cs typeface="Courier New" pitchFamily="34" charset="-120"/>
              </a:rPr>
              <a:t>BASH</a:t>
            </a:r>
            <a:endParaRPr lang="en-US" sz="561" dirty="0"/>
          </a:p>
        </p:txBody>
      </p:sp>
      <p:sp>
        <p:nvSpPr>
          <p:cNvPr id="12" name="Text 10"/>
          <p:cNvSpPr txBox="1"/>
          <p:nvPr/>
        </p:nvSpPr>
        <p:spPr>
          <a:xfrm>
            <a:off x="835122" y="1902775"/>
            <a:ext cx="10521726" cy="485729"/>
          </a:xfrm>
          <a:prstGeom prst="rect">
            <a:avLst/>
          </a:prstGeom>
          <a:noFill/>
          <a:ln/>
        </p:spPr>
        <p:txBody>
          <a:bodyPr wrap="square" lIns="0" tIns="0" rIns="0" bIns="0" rtlCol="0" anchor="t"/>
          <a:lstStyle/>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mkdir -p ~/.hermes/skills/my-category/my-skill</a:t>
            </a:r>
            <a:endParaRPr lang="en-US" sz="765" dirty="0"/>
          </a:p>
          <a:p>
            <a:pPr indent="0" marL="0">
              <a:lnSpc>
                <a:spcPts val="1224"/>
              </a:lnSpc>
              <a:buNone/>
            </a:pPr>
            <a:r>
              <a:rPr lang="en-US" sz="765" dirty="0">
                <a:solidFill>
                  <a:srgbClr val="4C5464"/>
                </a:solidFill>
                <a:latin typeface="Courier New" pitchFamily="34" charset="0"/>
                <a:ea typeface="Courier New" pitchFamily="34" charset="-122"/>
                <a:cs typeface="Courier New" pitchFamily="34" charset="-120"/>
              </a:rPr>
              <a:t># tulis SKILL.md</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hermes chat -q "/my-skill bantu saya dengan hal itu"</a:t>
            </a:r>
            <a:endParaRPr lang="en-US" sz="765" dirty="0"/>
          </a:p>
        </p:txBody>
      </p:sp>
      <p:sp>
        <p:nvSpPr>
          <p:cNvPr id="13" name="Text 11"/>
          <p:cNvSpPr txBox="1"/>
          <p:nvPr/>
        </p:nvSpPr>
        <p:spPr>
          <a:xfrm>
            <a:off x="731520" y="2667030"/>
            <a:ext cx="5127224" cy="470276"/>
          </a:xfrm>
          <a:prstGeom prst="rect">
            <a:avLst/>
          </a:prstGeom>
          <a:noFill/>
          <a:ln/>
        </p:spPr>
        <p:txBody>
          <a:bodyPr wrap="square" lIns="0" tIns="0" rIns="0" bIns="0" rtlCol="0" anchor="t"/>
          <a:lstStyle/>
          <a:p>
            <a:pPr algn="l" indent="0" marL="0">
              <a:lnSpc>
                <a:spcPts val="1739"/>
              </a:lnSpc>
              <a:buNone/>
            </a:pPr>
            <a:r>
              <a:rPr lang="en-US" sz="1122" dirty="0">
                <a:solidFill>
                  <a:srgbClr val="7B8494"/>
                </a:solidFill>
                <a:latin typeface="Arial" pitchFamily="34" charset="0"/>
                <a:ea typeface="Arial" pitchFamily="34" charset="-122"/>
                <a:cs typeface="Arial" pitchFamily="34" charset="-120"/>
              </a:rPr>
              <a:t>Skill muncul otomatis — tidak ada registrasi. Taruh di ~/.hermes/skills/ dan </a:t>
            </a:r>
            <a:br/>
            <a:r>
              <a:rPr lang="en-US" sz="1122" dirty="0">
                <a:solidFill>
                  <a:srgbClr val="7B8494"/>
                </a:solidFill>
                <a:latin typeface="Arial" pitchFamily="34" charset="0"/>
                <a:ea typeface="Arial" pitchFamily="34" charset="-122"/>
                <a:cs typeface="Arial" pitchFamily="34" charset="-120"/>
              </a:rPr>
              <a:t>langsung hidup. Kalau tidak muncul di sesi yang sedang jalan, pakai /reset.</a:t>
            </a:r>
            <a:endParaRPr lang="en-US" sz="1122" dirty="0"/>
          </a:p>
        </p:txBody>
      </p:sp>
      <p:sp>
        <p:nvSpPr>
          <p:cNvPr id="14" name="Shape 12"/>
          <p:cNvSpPr/>
          <p:nvPr/>
        </p:nvSpPr>
        <p:spPr>
          <a:xfrm>
            <a:off x="731520" y="3315980"/>
            <a:ext cx="10728930" cy="1121786"/>
          </a:xfrm>
          <a:prstGeom prst="roundRect">
            <a:avLst>
              <a:gd name="adj" fmla="val 6929"/>
            </a:avLst>
          </a:prstGeom>
          <a:solidFill>
            <a:srgbClr val="132420"/>
          </a:solidFill>
          <a:ln w="7620">
            <a:solidFill>
              <a:srgbClr val="1D1E21"/>
            </a:solidFill>
            <a:prstDash val="solid"/>
          </a:ln>
        </p:spPr>
      </p:sp>
      <p:sp>
        <p:nvSpPr>
          <p:cNvPr id="15" name="Shape 13"/>
          <p:cNvSpPr/>
          <p:nvPr/>
        </p:nvSpPr>
        <p:spPr>
          <a:xfrm>
            <a:off x="731520" y="3351002"/>
            <a:ext cx="12984" cy="1051834"/>
          </a:xfrm>
          <a:prstGeom prst="rect">
            <a:avLst/>
          </a:prstGeom>
          <a:solidFill>
            <a:srgbClr val="62DFB0"/>
          </a:solidFill>
          <a:ln/>
        </p:spPr>
      </p:sp>
      <p:sp>
        <p:nvSpPr>
          <p:cNvPr id="16" name="Text 14"/>
          <p:cNvSpPr txBox="1"/>
          <p:nvPr/>
        </p:nvSpPr>
        <p:spPr>
          <a:xfrm>
            <a:off x="886968" y="3445551"/>
            <a:ext cx="10693725" cy="140543"/>
          </a:xfrm>
          <a:prstGeom prst="rect">
            <a:avLst/>
          </a:prstGeom>
          <a:noFill/>
          <a:ln/>
        </p:spPr>
        <p:txBody>
          <a:bodyPr wrap="square" lIns="0" tIns="0" rIns="0" bIns="0" rtlCol="0" anchor="t"/>
          <a:lstStyle/>
          <a:p>
            <a:pPr algn="l" indent="0" marL="0">
              <a:lnSpc>
                <a:spcPts val="964"/>
              </a:lnSpc>
              <a:buNone/>
            </a:pPr>
            <a:r>
              <a:rPr lang="en-US" sz="714" b="1" spc="43" kern="0" dirty="0">
                <a:solidFill>
                  <a:srgbClr val="62DFB0"/>
                </a:solidFill>
                <a:latin typeface="Arial" pitchFamily="34" charset="0"/>
                <a:ea typeface="Arial" pitchFamily="34" charset="-122"/>
                <a:cs typeface="Arial" pitchFamily="34" charset="-120"/>
              </a:rPr>
              <a:t>JAGA SKILL TETAP FOKUS</a:t>
            </a:r>
            <a:endParaRPr lang="en-US" sz="714" dirty="0"/>
          </a:p>
        </p:txBody>
      </p:sp>
      <p:sp>
        <p:nvSpPr>
          <p:cNvPr id="17" name="Shape 15"/>
          <p:cNvSpPr/>
          <p:nvPr/>
        </p:nvSpPr>
        <p:spPr>
          <a:xfrm>
            <a:off x="886968" y="3709446"/>
            <a:ext cx="90708" cy="90708"/>
          </a:xfrm>
          <a:prstGeom prst="roundRect">
            <a:avLst>
              <a:gd name="adj" fmla="val 21371"/>
            </a:avLst>
          </a:prstGeom>
          <a:ln w="11430">
            <a:solidFill>
              <a:srgbClr val="62DFB0"/>
            </a:solidFill>
            <a:prstDash val="solid"/>
          </a:ln>
        </p:spPr>
      </p:sp>
      <p:sp>
        <p:nvSpPr>
          <p:cNvPr id="18" name="Text 16"/>
          <p:cNvSpPr txBox="1"/>
          <p:nvPr/>
        </p:nvSpPr>
        <p:spPr>
          <a:xfrm>
            <a:off x="1055400" y="3658606"/>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"Semua DevOps" → terlalu panjang dan kabur, tidak akan terpakai</a:t>
            </a:r>
            <a:endParaRPr lang="en-US" sz="918" dirty="0"/>
          </a:p>
        </p:txBody>
      </p:sp>
      <p:sp>
        <p:nvSpPr>
          <p:cNvPr id="19" name="Shape 17"/>
          <p:cNvSpPr/>
          <p:nvPr/>
        </p:nvSpPr>
        <p:spPr>
          <a:xfrm>
            <a:off x="886968" y="3949751"/>
            <a:ext cx="90708" cy="90708"/>
          </a:xfrm>
          <a:prstGeom prst="roundRect">
            <a:avLst>
              <a:gd name="adj" fmla="val 21371"/>
            </a:avLst>
          </a:prstGeom>
          <a:ln w="11430">
            <a:solidFill>
              <a:srgbClr val="62DFB0"/>
            </a:solidFill>
            <a:prstDash val="solid"/>
          </a:ln>
        </p:spPr>
      </p:sp>
      <p:sp>
        <p:nvSpPr>
          <p:cNvPr id="20" name="Text 18"/>
          <p:cNvSpPr txBox="1"/>
          <p:nvPr/>
        </p:nvSpPr>
        <p:spPr>
          <a:xfrm>
            <a:off x="1055400" y="3898910"/>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"Deploy aplikasi Python ke Fly.io" → cukup spesifik untuk benar-benar berguna</a:t>
            </a:r>
            <a:endParaRPr lang="en-US" sz="918" dirty="0"/>
          </a:p>
        </p:txBody>
      </p:sp>
      <p:sp>
        <p:nvSpPr>
          <p:cNvPr id="21" name="Shape 19"/>
          <p:cNvSpPr/>
          <p:nvPr/>
        </p:nvSpPr>
        <p:spPr>
          <a:xfrm>
            <a:off x="886968" y="4190055"/>
            <a:ext cx="90708" cy="90708"/>
          </a:xfrm>
          <a:prstGeom prst="roundRect">
            <a:avLst>
              <a:gd name="adj" fmla="val 21371"/>
            </a:avLst>
          </a:prstGeom>
          <a:ln w="11430">
            <a:solidFill>
              <a:srgbClr val="62DFB0"/>
            </a:solidFill>
            <a:prstDash val="solid"/>
          </a:ln>
        </p:spPr>
      </p:sp>
      <p:sp>
        <p:nvSpPr>
          <p:cNvPr id="22" name="Text 20"/>
          <p:cNvSpPr txBox="1"/>
          <p:nvPr/>
        </p:nvSpPr>
        <p:spPr>
          <a:xfrm>
            <a:off x="1055400" y="4139214"/>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Kalau ada dua tugas berbeda, buat dua skill</a:t>
            </a:r>
            <a:endParaRPr lang="en-US" sz="918" dirty="0"/>
          </a:p>
        </p:txBody>
      </p:sp>
      <p:sp>
        <p:nvSpPr>
          <p:cNvPr id="23" name="Shape 21"/>
          <p:cNvSpPr/>
          <p:nvPr/>
        </p:nvSpPr>
        <p:spPr>
          <a:xfrm>
            <a:off x="731520" y="4645061"/>
            <a:ext cx="10728930" cy="1362090"/>
          </a:xfrm>
          <a:prstGeom prst="roundRect">
            <a:avLst>
              <a:gd name="adj" fmla="val 5706"/>
            </a:avLst>
          </a:prstGeom>
          <a:solidFill>
            <a:srgbClr val="2A201B"/>
          </a:solidFill>
          <a:ln w="7620">
            <a:solidFill>
              <a:srgbClr val="1D1E21"/>
            </a:solidFill>
            <a:prstDash val="solid"/>
          </a:ln>
        </p:spPr>
      </p:sp>
      <p:sp>
        <p:nvSpPr>
          <p:cNvPr id="24" name="Shape 22"/>
          <p:cNvSpPr/>
          <p:nvPr/>
        </p:nvSpPr>
        <p:spPr>
          <a:xfrm>
            <a:off x="731520" y="4680082"/>
            <a:ext cx="12984" cy="1292139"/>
          </a:xfrm>
          <a:prstGeom prst="rect">
            <a:avLst/>
          </a:prstGeom>
          <a:solidFill>
            <a:srgbClr val="FFB27A"/>
          </a:solidFill>
          <a:ln/>
        </p:spPr>
      </p:sp>
      <p:sp>
        <p:nvSpPr>
          <p:cNvPr id="25" name="Text 23"/>
          <p:cNvSpPr txBox="1"/>
          <p:nvPr/>
        </p:nvSpPr>
        <p:spPr>
          <a:xfrm>
            <a:off x="886968" y="4774631"/>
            <a:ext cx="10693725" cy="140543"/>
          </a:xfrm>
          <a:prstGeom prst="rect">
            <a:avLst/>
          </a:prstGeom>
          <a:noFill/>
          <a:ln/>
        </p:spPr>
        <p:txBody>
          <a:bodyPr wrap="square" lIns="0" tIns="0" rIns="0" bIns="0" rtlCol="0" anchor="t"/>
          <a:lstStyle/>
          <a:p>
            <a:pPr algn="l" indent="0" marL="0">
              <a:lnSpc>
                <a:spcPts val="964"/>
              </a:lnSpc>
              <a:buNone/>
            </a:pPr>
            <a:r>
              <a:rPr lang="en-US" sz="714" b="1" spc="43" kern="0" dirty="0">
                <a:solidFill>
                  <a:srgbClr val="7B8494"/>
                </a:solidFill>
                <a:latin typeface="Arial" pitchFamily="34" charset="0"/>
                <a:ea typeface="Arial" pitchFamily="34" charset="-122"/>
                <a:cs typeface="Arial" pitchFamily="34" charset="-120"/>
              </a:rPr>
              <a:t>KALAU SKILL TIDAK TERPANGGIL</a:t>
            </a:r>
            <a:endParaRPr lang="en-US" sz="714" dirty="0"/>
          </a:p>
        </p:txBody>
      </p:sp>
      <p:sp>
        <p:nvSpPr>
          <p:cNvPr id="26" name="Shape 24"/>
          <p:cNvSpPr/>
          <p:nvPr/>
        </p:nvSpPr>
        <p:spPr>
          <a:xfrm>
            <a:off x="886968" y="5038527"/>
            <a:ext cx="90708" cy="90708"/>
          </a:xfrm>
          <a:prstGeom prst="roundRect">
            <a:avLst>
              <a:gd name="adj" fmla="val 21371"/>
            </a:avLst>
          </a:prstGeom>
          <a:ln w="11430">
            <a:solidFill>
              <a:srgbClr val="FFB27A"/>
            </a:solidFill>
            <a:prstDash val="solid"/>
          </a:ln>
        </p:spPr>
      </p:sp>
      <p:sp>
        <p:nvSpPr>
          <p:cNvPr id="27" name="Text 25"/>
          <p:cNvSpPr txBox="1"/>
          <p:nvPr/>
        </p:nvSpPr>
        <p:spPr>
          <a:xfrm>
            <a:off x="1055400" y="4987686"/>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Periksa description di frontmatter — itu yang dibaca agent untuk memutuskan</a:t>
            </a:r>
            <a:endParaRPr lang="en-US" sz="918" dirty="0"/>
          </a:p>
        </p:txBody>
      </p:sp>
      <p:sp>
        <p:nvSpPr>
          <p:cNvPr id="28" name="Shape 26"/>
          <p:cNvSpPr/>
          <p:nvPr/>
        </p:nvSpPr>
        <p:spPr>
          <a:xfrm>
            <a:off x="886968" y="5278831"/>
            <a:ext cx="90708" cy="90708"/>
          </a:xfrm>
          <a:prstGeom prst="roundRect">
            <a:avLst>
              <a:gd name="adj" fmla="val 21371"/>
            </a:avLst>
          </a:prstGeom>
          <a:ln w="11430">
            <a:solidFill>
              <a:srgbClr val="FFB27A"/>
            </a:solidFill>
            <a:prstDash val="solid"/>
          </a:ln>
        </p:spPr>
      </p:sp>
      <p:sp>
        <p:nvSpPr>
          <p:cNvPr id="29" name="Text 27"/>
          <p:cNvSpPr txBox="1"/>
          <p:nvPr/>
        </p:nvSpPr>
        <p:spPr>
          <a:xfrm>
            <a:off x="1055400" y="5227991"/>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Periksa bagian When to Use</a:t>
            </a:r>
            <a:endParaRPr lang="en-US" sz="918" dirty="0"/>
          </a:p>
        </p:txBody>
      </p:sp>
      <p:sp>
        <p:nvSpPr>
          <p:cNvPr id="30" name="Shape 28"/>
          <p:cNvSpPr/>
          <p:nvPr/>
        </p:nvSpPr>
        <p:spPr>
          <a:xfrm>
            <a:off x="886968" y="5519136"/>
            <a:ext cx="90708" cy="90708"/>
          </a:xfrm>
          <a:prstGeom prst="roundRect">
            <a:avLst>
              <a:gd name="adj" fmla="val 21371"/>
            </a:avLst>
          </a:prstGeom>
          <a:ln w="11430">
            <a:solidFill>
              <a:srgbClr val="FFB27A"/>
            </a:solidFill>
            <a:prstDash val="solid"/>
          </a:ln>
        </p:spPr>
      </p:sp>
      <p:sp>
        <p:nvSpPr>
          <p:cNvPr id="31" name="Text 29"/>
          <p:cNvSpPr txBox="1"/>
          <p:nvPr/>
        </p:nvSpPr>
        <p:spPr>
          <a:xfrm>
            <a:off x="1055400" y="5468295"/>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Pastikan toolset skills aktif</a:t>
            </a:r>
            <a:endParaRPr lang="en-US" sz="918" dirty="0"/>
          </a:p>
        </p:txBody>
      </p:sp>
      <p:sp>
        <p:nvSpPr>
          <p:cNvPr id="32" name="Shape 30"/>
          <p:cNvSpPr/>
          <p:nvPr/>
        </p:nvSpPr>
        <p:spPr>
          <a:xfrm>
            <a:off x="886968" y="5759440"/>
            <a:ext cx="90708" cy="90708"/>
          </a:xfrm>
          <a:prstGeom prst="roundRect">
            <a:avLst>
              <a:gd name="adj" fmla="val 21371"/>
            </a:avLst>
          </a:prstGeom>
          <a:ln w="11430">
            <a:solidFill>
              <a:srgbClr val="FFB27A"/>
            </a:solidFill>
            <a:prstDash val="solid"/>
          </a:ln>
        </p:spPr>
      </p:sp>
      <p:sp>
        <p:nvSpPr>
          <p:cNvPr id="33" name="Text 31"/>
          <p:cNvSpPr txBox="1"/>
          <p:nvPr/>
        </p:nvSpPr>
        <p:spPr>
          <a:xfrm>
            <a:off x="1055400" y="5708599"/>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Coba di sesi baru</a:t>
            </a:r>
            <a:endParaRPr lang="en-US" sz="918" dirty="0"/>
          </a:p>
        </p:txBody>
      </p:sp>
      <p:sp>
        <p:nvSpPr>
          <p:cNvPr id="34" name="Text 3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43 / 61 · DETAIL</a:t>
            </a:r>
            <a:endParaRPr lang="en-US" sz="78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txBox="1"/>
          <p:nvPr/>
        </p:nvSpPr>
        <p:spPr>
          <a:xfrm>
            <a:off x="643463" y="1897380"/>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Checkpoint #5</a:t>
            </a:r>
            <a:endParaRPr lang="en-US" sz="960" dirty="0"/>
          </a:p>
        </p:txBody>
      </p:sp>
      <p:sp>
        <p:nvSpPr>
          <p:cNvPr id="3" name="Text 1"/>
          <p:cNvSpPr txBox="1"/>
          <p:nvPr/>
        </p:nvSpPr>
        <p:spPr>
          <a:xfrm>
            <a:off x="2214402" y="2324130"/>
            <a:ext cx="7763256" cy="768096"/>
          </a:xfrm>
          <a:prstGeom prst="rect">
            <a:avLst/>
          </a:prstGeom>
          <a:noFill/>
          <a:ln/>
        </p:spPr>
        <p:txBody>
          <a:bodyPr wrap="square" lIns="0" tIns="0" rIns="0" bIns="0" rtlCol="0" anchor="t"/>
          <a:lstStyle/>
          <a:p>
            <a:pPr algn="ctr"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Kemampuan baru</a:t>
            </a:r>
            <a:endParaRPr lang="en-US" sz="4800" dirty="0"/>
          </a:p>
        </p:txBody>
      </p:sp>
      <p:sp>
        <p:nvSpPr>
          <p:cNvPr id="4" name="Shape 2"/>
          <p:cNvSpPr/>
          <p:nvPr/>
        </p:nvSpPr>
        <p:spPr>
          <a:xfrm>
            <a:off x="731520" y="3214116"/>
            <a:ext cx="10728930" cy="1319754"/>
          </a:xfrm>
          <a:prstGeom prst="roundRect">
            <a:avLst>
              <a:gd name="adj" fmla="val 6929"/>
            </a:avLst>
          </a:prstGeom>
          <a:solidFill>
            <a:srgbClr val="132420"/>
          </a:solidFill>
          <a:ln w="7620">
            <a:solidFill>
              <a:srgbClr val="1D1E21"/>
            </a:solidFill>
            <a:prstDash val="solid"/>
          </a:ln>
        </p:spPr>
      </p:sp>
      <p:sp>
        <p:nvSpPr>
          <p:cNvPr id="5" name="Shape 3"/>
          <p:cNvSpPr/>
          <p:nvPr/>
        </p:nvSpPr>
        <p:spPr>
          <a:xfrm>
            <a:off x="731520" y="3255264"/>
            <a:ext cx="15270" cy="1237458"/>
          </a:xfrm>
          <a:prstGeom prst="rect">
            <a:avLst/>
          </a:prstGeom>
          <a:solidFill>
            <a:srgbClr val="62DFB0"/>
          </a:solidFill>
          <a:ln/>
        </p:spPr>
      </p:sp>
      <p:sp>
        <p:nvSpPr>
          <p:cNvPr id="6" name="Text 4"/>
          <p:cNvSpPr txBox="1"/>
          <p:nvPr/>
        </p:nvSpPr>
        <p:spPr>
          <a:xfrm>
            <a:off x="914400" y="3366546"/>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KRITERIA LULUS</a:t>
            </a:r>
            <a:endParaRPr lang="en-US" sz="840" dirty="0"/>
          </a:p>
        </p:txBody>
      </p:sp>
      <p:sp>
        <p:nvSpPr>
          <p:cNvPr id="7" name="Shape 5"/>
          <p:cNvSpPr/>
          <p:nvPr/>
        </p:nvSpPr>
        <p:spPr>
          <a:xfrm>
            <a:off x="914400" y="3677077"/>
            <a:ext cx="106710" cy="106710"/>
          </a:xfrm>
          <a:prstGeom prst="roundRect">
            <a:avLst>
              <a:gd name="adj" fmla="val 21423"/>
            </a:avLst>
          </a:prstGeom>
          <a:ln w="11430">
            <a:solidFill>
              <a:srgbClr val="62DFB0"/>
            </a:solidFill>
            <a:prstDash val="solid"/>
          </a:ln>
        </p:spPr>
      </p:sp>
      <p:sp>
        <p:nvSpPr>
          <p:cNvPr id="8" name="Text 6"/>
          <p:cNvSpPr txBox="1"/>
          <p:nvPr/>
        </p:nvSpPr>
        <p:spPr>
          <a:xfrm>
            <a:off x="1112550" y="361718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Skill dibuat</a:t>
            </a:r>
            <a:endParaRPr lang="en-US" sz="1080" dirty="0"/>
          </a:p>
        </p:txBody>
      </p:sp>
      <p:sp>
        <p:nvSpPr>
          <p:cNvPr id="9" name="Shape 7"/>
          <p:cNvSpPr/>
          <p:nvPr/>
        </p:nvSpPr>
        <p:spPr>
          <a:xfrm>
            <a:off x="914400" y="3959718"/>
            <a:ext cx="106710" cy="106710"/>
          </a:xfrm>
          <a:prstGeom prst="roundRect">
            <a:avLst>
              <a:gd name="adj" fmla="val 21423"/>
            </a:avLst>
          </a:prstGeom>
          <a:ln w="11430">
            <a:solidFill>
              <a:srgbClr val="62DFB0"/>
            </a:solidFill>
            <a:prstDash val="solid"/>
          </a:ln>
        </p:spPr>
      </p:sp>
      <p:sp>
        <p:nvSpPr>
          <p:cNvPr id="10" name="Text 8"/>
          <p:cNvSpPr txBox="1"/>
          <p:nvPr/>
        </p:nvSpPr>
        <p:spPr>
          <a:xfrm>
            <a:off x="1112550" y="389991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Skill termuat</a:t>
            </a:r>
            <a:endParaRPr lang="en-US" sz="1080" dirty="0"/>
          </a:p>
        </p:txBody>
      </p:sp>
      <p:sp>
        <p:nvSpPr>
          <p:cNvPr id="11" name="Shape 9"/>
          <p:cNvSpPr/>
          <p:nvPr/>
        </p:nvSpPr>
        <p:spPr>
          <a:xfrm>
            <a:off x="914400" y="4242450"/>
            <a:ext cx="106710" cy="106710"/>
          </a:xfrm>
          <a:prstGeom prst="roundRect">
            <a:avLst>
              <a:gd name="adj" fmla="val 21423"/>
            </a:avLst>
          </a:prstGeom>
          <a:ln w="11430">
            <a:solidFill>
              <a:srgbClr val="62DFB0"/>
            </a:solidFill>
            <a:prstDash val="solid"/>
          </a:ln>
        </p:spPr>
      </p:sp>
      <p:sp>
        <p:nvSpPr>
          <p:cNvPr id="12" name="Text 10"/>
          <p:cNvSpPr txBox="1"/>
          <p:nvPr/>
        </p:nvSpPr>
        <p:spPr>
          <a:xfrm>
            <a:off x="1112550" y="418264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Skill tereksekusi</a:t>
            </a:r>
            <a:endParaRPr lang="en-US" sz="1080" dirty="0"/>
          </a:p>
        </p:txBody>
      </p:sp>
      <p:sp>
        <p:nvSpPr>
          <p:cNvPr id="13" name="Text 11"/>
          <p:cNvSpPr txBox="1"/>
          <p:nvPr/>
        </p:nvSpPr>
        <p:spPr>
          <a:xfrm>
            <a:off x="643463" y="4777740"/>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Checkpoint terbesar hari ini.</a:t>
            </a:r>
            <a:endParaRPr lang="en-US" sz="96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44 / 61</a:t>
            </a:r>
            <a:endParaRPr lang="en-US" sz="78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44</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Verifikasi Checkpoint #5</a:t>
            </a:r>
            <a:endParaRPr lang="en-US" sz="2592" dirty="0"/>
          </a:p>
        </p:txBody>
      </p:sp>
      <p:sp>
        <p:nvSpPr>
          <p:cNvPr id="5" name="Shape 3"/>
          <p:cNvSpPr/>
          <p:nvPr/>
        </p:nvSpPr>
        <p:spPr>
          <a:xfrm>
            <a:off x="731520" y="1577614"/>
            <a:ext cx="10728930" cy="854964"/>
          </a:xfrm>
          <a:prstGeom prst="roundRect">
            <a:avLst>
              <a:gd name="adj" fmla="val 1069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87343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dalam VPS</a:t>
            </a:r>
            <a:endParaRPr lang="en-US" sz="780" dirty="0"/>
          </a:p>
        </p:txBody>
      </p:sp>
      <p:sp>
        <p:nvSpPr>
          <p:cNvPr id="10" name="Shape 8"/>
          <p:cNvSpPr/>
          <p:nvPr/>
        </p:nvSpPr>
        <p:spPr>
          <a:xfrm>
            <a:off x="1685696" y="1645737"/>
            <a:ext cx="383408" cy="139446"/>
          </a:xfrm>
          <a:prstGeom prst="roundRect">
            <a:avLst>
              <a:gd name="adj" fmla="val 50033"/>
            </a:avLst>
          </a:prstGeom>
          <a:solidFill>
            <a:srgbClr val="181D2D"/>
          </a:solidFill>
          <a:ln/>
        </p:spPr>
      </p:sp>
      <p:sp>
        <p:nvSpPr>
          <p:cNvPr id="11" name="Text 9"/>
          <p:cNvSpPr txBox="1"/>
          <p:nvPr/>
        </p:nvSpPr>
        <p:spPr>
          <a:xfrm>
            <a:off x="1675181"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38862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skills list | grep my-skill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-q "/my-skill &lt;tugas&gt;"</a:t>
            </a:r>
            <a:endParaRPr lang="en-US" sz="900" dirty="0"/>
          </a:p>
        </p:txBody>
      </p:sp>
      <p:sp>
        <p:nvSpPr>
          <p:cNvPr id="13" name="Text 11"/>
          <p:cNvSpPr txBox="1"/>
          <p:nvPr/>
        </p:nvSpPr>
        <p:spPr>
          <a:xfrm>
            <a:off x="731520" y="2676357"/>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Termuat dan tereksekusi itu dua hal berbeda: yang pertama berarti Hermes </a:t>
            </a:r>
            <a:br/>
            <a:r>
              <a:rPr lang="en-US" sz="1320" dirty="0">
                <a:solidFill>
                  <a:srgbClr val="7B8494"/>
                </a:solidFill>
                <a:latin typeface="Arial" pitchFamily="34" charset="0"/>
                <a:ea typeface="Arial" pitchFamily="34" charset="-122"/>
                <a:cs typeface="Arial" pitchFamily="34" charset="-120"/>
              </a:rPr>
              <a:t>melihat skill Anda, yang kedua berarti ia benar-benar mengikuti prosedurnya.</a:t>
            </a:r>
            <a:endParaRPr lang="en-US" sz="132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44 / 61 · DETAIL</a:t>
            </a:r>
            <a:endParaRPr lang="en-US" sz="78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Shape 0"/>
          <p:cNvSpPr/>
          <p:nvPr/>
        </p:nvSpPr>
        <p:spPr>
          <a:xfrm>
            <a:off x="731520" y="1417320"/>
            <a:ext cx="198150" cy="0"/>
          </a:xfrm>
          <a:prstGeom prst="line">
            <a:avLst/>
          </a:prstGeom>
          <a:noFill/>
          <a:ln w="7620">
            <a:solidFill>
              <a:srgbClr val="323C5E"/>
            </a:solidFill>
            <a:prstDash val="solid"/>
          </a:ln>
        </p:spPr>
      </p:sp>
      <p:sp>
        <p:nvSpPr>
          <p:cNvPr id="3" name="Text 1"/>
          <p:cNvSpPr txBox="1"/>
          <p:nvPr/>
        </p:nvSpPr>
        <p:spPr>
          <a:xfrm>
            <a:off x="1021110" y="134645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08 · GOOGLE WORKSPACE</a:t>
            </a:r>
            <a:endParaRPr lang="en-US" sz="900" dirty="0"/>
          </a:p>
        </p:txBody>
      </p:sp>
      <p:sp>
        <p:nvSpPr>
          <p:cNvPr id="4" name="Text 2"/>
          <p:cNvSpPr txBox="1"/>
          <p:nvPr/>
        </p:nvSpPr>
        <p:spPr>
          <a:xfrm>
            <a:off x="731520" y="173891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Mission 06 — Connect Hermes to Your Workspace</a:t>
            </a:r>
            <a:endParaRPr lang="en-US" sz="960" dirty="0"/>
          </a:p>
        </p:txBody>
      </p:sp>
      <p:sp>
        <p:nvSpPr>
          <p:cNvPr id="5" name="Text 3"/>
          <p:cNvSpPr txBox="1"/>
          <p:nvPr/>
        </p:nvSpPr>
        <p:spPr>
          <a:xfrm>
            <a:off x="731520" y="2165574"/>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Sekarang dengan data </a:t>
            </a:r>
            <a:br/>
            <a:r>
              <a:rPr lang="en-US" sz="4800" b="1" spc="-96" kern="0" dirty="0">
                <a:solidFill>
                  <a:srgbClr val="F4F6FA"/>
                </a:solidFill>
                <a:latin typeface="Arial" pitchFamily="34" charset="0"/>
                <a:ea typeface="Arial" pitchFamily="34" charset="-122"/>
                <a:cs typeface="Arial" pitchFamily="34" charset="-120"/>
              </a:rPr>
              <a:t>kerja Anda sendiri.</a:t>
            </a:r>
            <a:endParaRPr lang="en-US" sz="4800" dirty="0"/>
          </a:p>
        </p:txBody>
      </p:sp>
      <p:sp>
        <p:nvSpPr>
          <p:cNvPr id="6" name="Shape 4"/>
          <p:cNvSpPr/>
          <p:nvPr/>
        </p:nvSpPr>
        <p:spPr>
          <a:xfrm>
            <a:off x="731520" y="3701766"/>
            <a:ext cx="1208014" cy="305592"/>
          </a:xfrm>
          <a:prstGeom prst="roundRect">
            <a:avLst>
              <a:gd name="adj" fmla="val 19958"/>
            </a:avLst>
          </a:prstGeom>
          <a:solidFill>
            <a:srgbClr val="2A201B"/>
          </a:solidFill>
          <a:ln w="7620">
            <a:solidFill>
              <a:srgbClr val="5B4333"/>
            </a:solidFill>
            <a:prstDash val="solid"/>
          </a:ln>
        </p:spPr>
      </p:sp>
      <p:sp>
        <p:nvSpPr>
          <p:cNvPr id="7" name="Text 5"/>
          <p:cNvSpPr txBox="1"/>
          <p:nvPr/>
        </p:nvSpPr>
        <p:spPr>
          <a:xfrm>
            <a:off x="714878" y="3770346"/>
            <a:ext cx="124138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PERTANYAAN</a:t>
            </a:r>
            <a:endParaRPr lang="en-US" sz="1020" dirty="0"/>
          </a:p>
        </p:txBody>
      </p:sp>
      <p:sp>
        <p:nvSpPr>
          <p:cNvPr id="8" name="Shape 6"/>
          <p:cNvSpPr/>
          <p:nvPr/>
        </p:nvSpPr>
        <p:spPr>
          <a:xfrm>
            <a:off x="1954804" y="3854562"/>
            <a:ext cx="221010" cy="0"/>
          </a:xfrm>
          <a:prstGeom prst="line">
            <a:avLst/>
          </a:prstGeom>
          <a:noFill/>
          <a:ln w="7620">
            <a:solidFill>
              <a:srgbClr val="2F3032"/>
            </a:solidFill>
            <a:prstDash val="solid"/>
            <a:tailEnd type="triangle"/>
          </a:ln>
        </p:spPr>
      </p:sp>
      <p:sp>
        <p:nvSpPr>
          <p:cNvPr id="9" name="Shape 7"/>
          <p:cNvSpPr/>
          <p:nvPr/>
        </p:nvSpPr>
        <p:spPr>
          <a:xfrm>
            <a:off x="2198675" y="3701766"/>
            <a:ext cx="834573" cy="305592"/>
          </a:xfrm>
          <a:prstGeom prst="roundRect">
            <a:avLst>
              <a:gd name="adj" fmla="val 19958"/>
            </a:avLst>
          </a:prstGeom>
          <a:solidFill>
            <a:srgbClr val="181D2D"/>
          </a:solidFill>
          <a:ln w="7620">
            <a:solidFill>
              <a:srgbClr val="323C5E"/>
            </a:solidFill>
            <a:prstDash val="solid"/>
          </a:ln>
        </p:spPr>
      </p:sp>
      <p:sp>
        <p:nvSpPr>
          <p:cNvPr id="10" name="Text 8"/>
          <p:cNvSpPr txBox="1"/>
          <p:nvPr/>
        </p:nvSpPr>
        <p:spPr>
          <a:xfrm>
            <a:off x="2184776" y="3770346"/>
            <a:ext cx="86227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HERMES</a:t>
            </a:r>
            <a:endParaRPr lang="en-US" sz="1020" dirty="0"/>
          </a:p>
        </p:txBody>
      </p:sp>
      <p:sp>
        <p:nvSpPr>
          <p:cNvPr id="11" name="Shape 9"/>
          <p:cNvSpPr/>
          <p:nvPr/>
        </p:nvSpPr>
        <p:spPr>
          <a:xfrm>
            <a:off x="3048427" y="3854562"/>
            <a:ext cx="221010" cy="0"/>
          </a:xfrm>
          <a:prstGeom prst="line">
            <a:avLst/>
          </a:prstGeom>
          <a:noFill/>
          <a:ln w="7620">
            <a:solidFill>
              <a:srgbClr val="2F3032"/>
            </a:solidFill>
            <a:prstDash val="solid"/>
            <a:tailEnd type="triangle"/>
          </a:ln>
        </p:spPr>
      </p:sp>
      <p:sp>
        <p:nvSpPr>
          <p:cNvPr id="12" name="Shape 10"/>
          <p:cNvSpPr/>
          <p:nvPr/>
        </p:nvSpPr>
        <p:spPr>
          <a:xfrm>
            <a:off x="3292297" y="3701766"/>
            <a:ext cx="1208014" cy="305592"/>
          </a:xfrm>
          <a:prstGeom prst="roundRect">
            <a:avLst>
              <a:gd name="adj" fmla="val 19958"/>
            </a:avLst>
          </a:prstGeom>
          <a:solidFill>
            <a:srgbClr val="0E0F12"/>
          </a:solidFill>
          <a:ln w="7620">
            <a:solidFill>
              <a:srgbClr val="1D1E21"/>
            </a:solidFill>
            <a:prstDash val="solid"/>
          </a:ln>
        </p:spPr>
      </p:sp>
      <p:sp>
        <p:nvSpPr>
          <p:cNvPr id="13" name="Text 11"/>
          <p:cNvSpPr txBox="1"/>
          <p:nvPr/>
        </p:nvSpPr>
        <p:spPr>
          <a:xfrm>
            <a:off x="3275564" y="3770346"/>
            <a:ext cx="1241389"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B9C0CD"/>
                </a:solidFill>
                <a:latin typeface="Courier New" pitchFamily="34" charset="0"/>
                <a:ea typeface="Courier New" pitchFamily="34" charset="-122"/>
                <a:cs typeface="Courier New" pitchFamily="34" charset="-120"/>
              </a:rPr>
              <a:t>GOOGLE API</a:t>
            </a:r>
            <a:endParaRPr lang="en-US" sz="1020" dirty="0"/>
          </a:p>
        </p:txBody>
      </p:sp>
      <p:sp>
        <p:nvSpPr>
          <p:cNvPr id="14" name="Shape 12"/>
          <p:cNvSpPr/>
          <p:nvPr/>
        </p:nvSpPr>
        <p:spPr>
          <a:xfrm>
            <a:off x="4515582" y="3854562"/>
            <a:ext cx="221010" cy="0"/>
          </a:xfrm>
          <a:prstGeom prst="line">
            <a:avLst/>
          </a:prstGeom>
          <a:noFill/>
          <a:ln w="7620">
            <a:solidFill>
              <a:srgbClr val="2F3032"/>
            </a:solidFill>
            <a:prstDash val="solid"/>
            <a:tailEnd type="triangle"/>
          </a:ln>
        </p:spPr>
      </p:sp>
      <p:sp>
        <p:nvSpPr>
          <p:cNvPr id="15" name="Shape 13"/>
          <p:cNvSpPr/>
          <p:nvPr/>
        </p:nvSpPr>
        <p:spPr>
          <a:xfrm>
            <a:off x="4759361" y="3701766"/>
            <a:ext cx="1021293" cy="305592"/>
          </a:xfrm>
          <a:prstGeom prst="roundRect">
            <a:avLst>
              <a:gd name="adj" fmla="val 19958"/>
            </a:avLst>
          </a:prstGeom>
          <a:solidFill>
            <a:srgbClr val="132420"/>
          </a:solidFill>
          <a:ln w="7620">
            <a:solidFill>
              <a:srgbClr val="295244"/>
            </a:solidFill>
            <a:prstDash val="solid"/>
          </a:ln>
        </p:spPr>
      </p:sp>
      <p:sp>
        <p:nvSpPr>
          <p:cNvPr id="16" name="Text 14"/>
          <p:cNvSpPr txBox="1"/>
          <p:nvPr/>
        </p:nvSpPr>
        <p:spPr>
          <a:xfrm>
            <a:off x="4744090" y="3770346"/>
            <a:ext cx="105183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ARTIFACT</a:t>
            </a:r>
            <a:endParaRPr lang="en-US" sz="1020" dirty="0"/>
          </a:p>
        </p:txBody>
      </p:sp>
      <p:sp>
        <p:nvSpPr>
          <p:cNvPr id="17" name="Text 15"/>
          <p:cNvSpPr txBox="1"/>
          <p:nvPr/>
        </p:nvSpPr>
        <p:spPr>
          <a:xfrm>
            <a:off x="731520" y="4251228"/>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Baca</a:t>
            </a:r>
            <a:endParaRPr lang="en-US" sz="1320" dirty="0"/>
          </a:p>
        </p:txBody>
      </p:sp>
      <p:sp>
        <p:nvSpPr>
          <p:cNvPr id="18" name="Shape 16"/>
          <p:cNvSpPr/>
          <p:nvPr/>
        </p:nvSpPr>
        <p:spPr>
          <a:xfrm>
            <a:off x="731520" y="4552158"/>
            <a:ext cx="552572" cy="230154"/>
          </a:xfrm>
          <a:prstGeom prst="roundRect">
            <a:avLst>
              <a:gd name="adj" fmla="val 49980"/>
            </a:avLst>
          </a:prstGeom>
          <a:solidFill>
            <a:srgbClr val="0E0F12"/>
          </a:solidFill>
          <a:ln w="7620">
            <a:solidFill>
              <a:srgbClr val="1D1E21"/>
            </a:solidFill>
            <a:prstDash val="solid"/>
          </a:ln>
        </p:spPr>
      </p:sp>
      <p:sp>
        <p:nvSpPr>
          <p:cNvPr id="19" name="Text 17"/>
          <p:cNvSpPr txBox="1"/>
          <p:nvPr/>
        </p:nvSpPr>
        <p:spPr>
          <a:xfrm>
            <a:off x="719724" y="4597878"/>
            <a:ext cx="576163"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Gmail</a:t>
            </a:r>
            <a:endParaRPr lang="en-US" sz="840" dirty="0"/>
          </a:p>
        </p:txBody>
      </p:sp>
      <p:sp>
        <p:nvSpPr>
          <p:cNvPr id="20" name="Shape 18"/>
          <p:cNvSpPr/>
          <p:nvPr/>
        </p:nvSpPr>
        <p:spPr>
          <a:xfrm>
            <a:off x="1345082" y="4552158"/>
            <a:ext cx="552572" cy="230154"/>
          </a:xfrm>
          <a:prstGeom prst="roundRect">
            <a:avLst>
              <a:gd name="adj" fmla="val 49980"/>
            </a:avLst>
          </a:prstGeom>
          <a:solidFill>
            <a:srgbClr val="0E0F12"/>
          </a:solidFill>
          <a:ln w="7620">
            <a:solidFill>
              <a:srgbClr val="1D1E21"/>
            </a:solidFill>
            <a:prstDash val="solid"/>
          </a:ln>
        </p:spPr>
      </p:sp>
      <p:sp>
        <p:nvSpPr>
          <p:cNvPr id="21" name="Text 19"/>
          <p:cNvSpPr txBox="1"/>
          <p:nvPr/>
        </p:nvSpPr>
        <p:spPr>
          <a:xfrm>
            <a:off x="1333287" y="4597878"/>
            <a:ext cx="576163"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Drive</a:t>
            </a:r>
            <a:endParaRPr lang="en-US" sz="840" dirty="0"/>
          </a:p>
        </p:txBody>
      </p:sp>
      <p:sp>
        <p:nvSpPr>
          <p:cNvPr id="22" name="Shape 20"/>
          <p:cNvSpPr/>
          <p:nvPr/>
        </p:nvSpPr>
        <p:spPr>
          <a:xfrm>
            <a:off x="1958645" y="4552158"/>
            <a:ext cx="756117" cy="230154"/>
          </a:xfrm>
          <a:prstGeom prst="roundRect">
            <a:avLst>
              <a:gd name="adj" fmla="val 49980"/>
            </a:avLst>
          </a:prstGeom>
          <a:solidFill>
            <a:srgbClr val="0E0F12"/>
          </a:solidFill>
          <a:ln w="7620">
            <a:solidFill>
              <a:srgbClr val="1D1E21"/>
            </a:solidFill>
            <a:prstDash val="solid"/>
          </a:ln>
        </p:spPr>
      </p:sp>
      <p:sp>
        <p:nvSpPr>
          <p:cNvPr id="23" name="Text 21"/>
          <p:cNvSpPr txBox="1"/>
          <p:nvPr/>
        </p:nvSpPr>
        <p:spPr>
          <a:xfrm>
            <a:off x="1945386" y="4597878"/>
            <a:ext cx="782726"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Calendar</a:t>
            </a:r>
            <a:endParaRPr lang="en-US" sz="840" dirty="0"/>
          </a:p>
        </p:txBody>
      </p:sp>
      <p:sp>
        <p:nvSpPr>
          <p:cNvPr id="24" name="Shape 22"/>
          <p:cNvSpPr/>
          <p:nvPr/>
        </p:nvSpPr>
        <p:spPr>
          <a:xfrm>
            <a:off x="2775753" y="4552158"/>
            <a:ext cx="756117" cy="230154"/>
          </a:xfrm>
          <a:prstGeom prst="roundRect">
            <a:avLst>
              <a:gd name="adj" fmla="val 49980"/>
            </a:avLst>
          </a:prstGeom>
          <a:solidFill>
            <a:srgbClr val="0E0F12"/>
          </a:solidFill>
          <a:ln w="7620">
            <a:solidFill>
              <a:srgbClr val="1D1E21"/>
            </a:solidFill>
            <a:prstDash val="solid"/>
          </a:ln>
        </p:spPr>
      </p:sp>
      <p:sp>
        <p:nvSpPr>
          <p:cNvPr id="25" name="Text 23"/>
          <p:cNvSpPr txBox="1"/>
          <p:nvPr/>
        </p:nvSpPr>
        <p:spPr>
          <a:xfrm>
            <a:off x="2762494" y="4597878"/>
            <a:ext cx="782726"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Contacts</a:t>
            </a:r>
            <a:endParaRPr lang="en-US" sz="840" dirty="0"/>
          </a:p>
        </p:txBody>
      </p:sp>
      <p:sp>
        <p:nvSpPr>
          <p:cNvPr id="26" name="Text 24"/>
          <p:cNvSpPr txBox="1"/>
          <p:nvPr/>
        </p:nvSpPr>
        <p:spPr>
          <a:xfrm>
            <a:off x="6278910" y="4251228"/>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Tulis</a:t>
            </a:r>
            <a:endParaRPr lang="en-US" sz="1320" dirty="0"/>
          </a:p>
        </p:txBody>
      </p:sp>
      <p:sp>
        <p:nvSpPr>
          <p:cNvPr id="27" name="Shape 25"/>
          <p:cNvSpPr/>
          <p:nvPr/>
        </p:nvSpPr>
        <p:spPr>
          <a:xfrm>
            <a:off x="6278910" y="4552158"/>
            <a:ext cx="620420" cy="230154"/>
          </a:xfrm>
          <a:prstGeom prst="roundRect">
            <a:avLst>
              <a:gd name="adj" fmla="val 49980"/>
            </a:avLst>
          </a:prstGeom>
          <a:solidFill>
            <a:srgbClr val="0E0F12"/>
          </a:solidFill>
          <a:ln w="7620">
            <a:solidFill>
              <a:srgbClr val="1D1E21"/>
            </a:solidFill>
            <a:prstDash val="solid"/>
          </a:ln>
        </p:spPr>
      </p:sp>
      <p:sp>
        <p:nvSpPr>
          <p:cNvPr id="28" name="Text 26"/>
          <p:cNvSpPr txBox="1"/>
          <p:nvPr/>
        </p:nvSpPr>
        <p:spPr>
          <a:xfrm>
            <a:off x="6266566" y="4597878"/>
            <a:ext cx="64501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Sheets</a:t>
            </a:r>
            <a:endParaRPr lang="en-US" sz="840" dirty="0"/>
          </a:p>
        </p:txBody>
      </p:sp>
      <p:sp>
        <p:nvSpPr>
          <p:cNvPr id="29" name="Shape 27"/>
          <p:cNvSpPr/>
          <p:nvPr/>
        </p:nvSpPr>
        <p:spPr>
          <a:xfrm>
            <a:off x="6960321" y="4552158"/>
            <a:ext cx="484723" cy="230154"/>
          </a:xfrm>
          <a:prstGeom prst="roundRect">
            <a:avLst>
              <a:gd name="adj" fmla="val 49980"/>
            </a:avLst>
          </a:prstGeom>
          <a:solidFill>
            <a:srgbClr val="0E0F12"/>
          </a:solidFill>
          <a:ln w="7620">
            <a:solidFill>
              <a:srgbClr val="1D1E21"/>
            </a:solidFill>
            <a:prstDash val="solid"/>
          </a:ln>
        </p:spPr>
      </p:sp>
      <p:sp>
        <p:nvSpPr>
          <p:cNvPr id="30" name="Text 28"/>
          <p:cNvSpPr txBox="1"/>
          <p:nvPr/>
        </p:nvSpPr>
        <p:spPr>
          <a:xfrm>
            <a:off x="6949074" y="4597878"/>
            <a:ext cx="507309"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Docs</a:t>
            </a:r>
            <a:endParaRPr lang="en-US" sz="840" dirty="0"/>
          </a:p>
        </p:txBody>
      </p:sp>
      <p:sp>
        <p:nvSpPr>
          <p:cNvPr id="31" name="Shape 29"/>
          <p:cNvSpPr/>
          <p:nvPr/>
        </p:nvSpPr>
        <p:spPr>
          <a:xfrm>
            <a:off x="7506035" y="4552158"/>
            <a:ext cx="891814" cy="230154"/>
          </a:xfrm>
          <a:prstGeom prst="roundRect">
            <a:avLst>
              <a:gd name="adj" fmla="val 49980"/>
            </a:avLst>
          </a:prstGeom>
          <a:solidFill>
            <a:srgbClr val="0E0F12"/>
          </a:solidFill>
          <a:ln w="7620">
            <a:solidFill>
              <a:srgbClr val="1D1E21"/>
            </a:solidFill>
            <a:prstDash val="solid"/>
          </a:ln>
        </p:spPr>
      </p:sp>
      <p:sp>
        <p:nvSpPr>
          <p:cNvPr id="32" name="Text 30"/>
          <p:cNvSpPr txBox="1"/>
          <p:nvPr/>
        </p:nvSpPr>
        <p:spPr>
          <a:xfrm>
            <a:off x="7491679" y="4597878"/>
            <a:ext cx="92043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Gmail send</a:t>
            </a:r>
            <a:endParaRPr lang="en-US" sz="840" dirty="0"/>
          </a:p>
        </p:txBody>
      </p:sp>
      <p:sp>
        <p:nvSpPr>
          <p:cNvPr id="33" name="Shape 31"/>
          <p:cNvSpPr/>
          <p:nvPr/>
        </p:nvSpPr>
        <p:spPr>
          <a:xfrm>
            <a:off x="8458840" y="4552158"/>
            <a:ext cx="1231057" cy="230154"/>
          </a:xfrm>
          <a:prstGeom prst="roundRect">
            <a:avLst>
              <a:gd name="adj" fmla="val 49980"/>
            </a:avLst>
          </a:prstGeom>
          <a:solidFill>
            <a:srgbClr val="0E0F12"/>
          </a:solidFill>
          <a:ln w="7620">
            <a:solidFill>
              <a:srgbClr val="1D1E21"/>
            </a:solidFill>
            <a:prstDash val="solid"/>
          </a:ln>
        </p:spPr>
      </p:sp>
      <p:sp>
        <p:nvSpPr>
          <p:cNvPr id="34" name="Text 32"/>
          <p:cNvSpPr txBox="1"/>
          <p:nvPr/>
        </p:nvSpPr>
        <p:spPr>
          <a:xfrm>
            <a:off x="8441924" y="4597878"/>
            <a:ext cx="126479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Calendar create</a:t>
            </a:r>
            <a:endParaRPr lang="en-US" sz="840" dirty="0"/>
          </a:p>
        </p:txBody>
      </p:sp>
      <p:sp>
        <p:nvSpPr>
          <p:cNvPr id="35" name="Text 33"/>
          <p:cNvSpPr txBox="1"/>
          <p:nvPr/>
        </p:nvSpPr>
        <p:spPr>
          <a:xfrm>
            <a:off x="731520" y="4980462"/>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Lewat gws</a:t>
            </a:r>
            <a:endParaRPr lang="en-US" sz="1320" dirty="0"/>
          </a:p>
        </p:txBody>
      </p:sp>
      <p:sp>
        <p:nvSpPr>
          <p:cNvPr id="36" name="Shape 34"/>
          <p:cNvSpPr/>
          <p:nvPr/>
        </p:nvSpPr>
        <p:spPr>
          <a:xfrm>
            <a:off x="731520" y="5281392"/>
            <a:ext cx="620420" cy="230154"/>
          </a:xfrm>
          <a:prstGeom prst="roundRect">
            <a:avLst>
              <a:gd name="adj" fmla="val 49980"/>
            </a:avLst>
          </a:prstGeom>
          <a:solidFill>
            <a:srgbClr val="0E0F12"/>
          </a:solidFill>
          <a:ln w="7620">
            <a:solidFill>
              <a:srgbClr val="1D1E21"/>
            </a:solidFill>
            <a:prstDash val="solid"/>
          </a:ln>
        </p:spPr>
      </p:sp>
      <p:sp>
        <p:nvSpPr>
          <p:cNvPr id="37" name="Text 35"/>
          <p:cNvSpPr txBox="1"/>
          <p:nvPr/>
        </p:nvSpPr>
        <p:spPr>
          <a:xfrm>
            <a:off x="719267" y="5327112"/>
            <a:ext cx="64501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Slides</a:t>
            </a:r>
            <a:endParaRPr lang="en-US" sz="840" dirty="0"/>
          </a:p>
        </p:txBody>
      </p:sp>
      <p:sp>
        <p:nvSpPr>
          <p:cNvPr id="38" name="Shape 36"/>
          <p:cNvSpPr/>
          <p:nvPr/>
        </p:nvSpPr>
        <p:spPr>
          <a:xfrm>
            <a:off x="1412931" y="5281392"/>
            <a:ext cx="552572" cy="230154"/>
          </a:xfrm>
          <a:prstGeom prst="roundRect">
            <a:avLst>
              <a:gd name="adj" fmla="val 49980"/>
            </a:avLst>
          </a:prstGeom>
          <a:solidFill>
            <a:srgbClr val="0E0F12"/>
          </a:solidFill>
          <a:ln w="7620">
            <a:solidFill>
              <a:srgbClr val="1D1E21"/>
            </a:solidFill>
            <a:prstDash val="solid"/>
          </a:ln>
        </p:spPr>
      </p:sp>
      <p:sp>
        <p:nvSpPr>
          <p:cNvPr id="39" name="Text 37"/>
          <p:cNvSpPr txBox="1"/>
          <p:nvPr/>
        </p:nvSpPr>
        <p:spPr>
          <a:xfrm>
            <a:off x="1401135" y="5327112"/>
            <a:ext cx="576163"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Forms</a:t>
            </a:r>
            <a:endParaRPr lang="en-US" sz="840" dirty="0"/>
          </a:p>
        </p:txBody>
      </p:sp>
      <p:sp>
        <p:nvSpPr>
          <p:cNvPr id="40" name="Shape 38"/>
          <p:cNvSpPr/>
          <p:nvPr/>
        </p:nvSpPr>
        <p:spPr>
          <a:xfrm>
            <a:off x="2026493" y="5281392"/>
            <a:ext cx="552572" cy="230154"/>
          </a:xfrm>
          <a:prstGeom prst="roundRect">
            <a:avLst>
              <a:gd name="adj" fmla="val 49980"/>
            </a:avLst>
          </a:prstGeom>
          <a:solidFill>
            <a:srgbClr val="0E0F12"/>
          </a:solidFill>
          <a:ln w="7620">
            <a:solidFill>
              <a:srgbClr val="1D1E21"/>
            </a:solidFill>
            <a:prstDash val="solid"/>
          </a:ln>
        </p:spPr>
      </p:sp>
      <p:sp>
        <p:nvSpPr>
          <p:cNvPr id="41" name="Text 39"/>
          <p:cNvSpPr txBox="1"/>
          <p:nvPr/>
        </p:nvSpPr>
        <p:spPr>
          <a:xfrm>
            <a:off x="2014698" y="5327112"/>
            <a:ext cx="576163"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Tasks</a:t>
            </a:r>
            <a:endParaRPr lang="en-US" sz="840" dirty="0"/>
          </a:p>
        </p:txBody>
      </p:sp>
      <p:sp>
        <p:nvSpPr>
          <p:cNvPr id="42" name="Shape 40"/>
          <p:cNvSpPr/>
          <p:nvPr/>
        </p:nvSpPr>
        <p:spPr>
          <a:xfrm>
            <a:off x="2640056" y="5281392"/>
            <a:ext cx="484723" cy="230154"/>
          </a:xfrm>
          <a:prstGeom prst="roundRect">
            <a:avLst>
              <a:gd name="adj" fmla="val 49980"/>
            </a:avLst>
          </a:prstGeom>
          <a:solidFill>
            <a:srgbClr val="0E0F12"/>
          </a:solidFill>
          <a:ln w="7620">
            <a:solidFill>
              <a:srgbClr val="1D1E21"/>
            </a:solidFill>
            <a:prstDash val="solid"/>
          </a:ln>
        </p:spPr>
      </p:sp>
      <p:sp>
        <p:nvSpPr>
          <p:cNvPr id="43" name="Text 41"/>
          <p:cNvSpPr txBox="1"/>
          <p:nvPr/>
        </p:nvSpPr>
        <p:spPr>
          <a:xfrm>
            <a:off x="2628809" y="5327112"/>
            <a:ext cx="507309"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Chat</a:t>
            </a:r>
            <a:endParaRPr lang="en-US" sz="840" dirty="0"/>
          </a:p>
        </p:txBody>
      </p:sp>
      <p:sp>
        <p:nvSpPr>
          <p:cNvPr id="44" name="Text 4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45 / 61</a:t>
            </a:r>
            <a:endParaRPr lang="en-US" sz="78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Shape 0"/>
          <p:cNvSpPr/>
          <p:nvPr/>
        </p:nvSpPr>
        <p:spPr>
          <a:xfrm>
            <a:off x="731520" y="1662288"/>
            <a:ext cx="198150" cy="0"/>
          </a:xfrm>
          <a:prstGeom prst="line">
            <a:avLst/>
          </a:prstGeom>
          <a:noFill/>
          <a:ln w="7620">
            <a:solidFill>
              <a:srgbClr val="323C5E"/>
            </a:solidFill>
            <a:prstDash val="solid"/>
          </a:ln>
        </p:spPr>
      </p:sp>
      <p:sp>
        <p:nvSpPr>
          <p:cNvPr id="3" name="Text 1"/>
          <p:cNvSpPr txBox="1"/>
          <p:nvPr/>
        </p:nvSpPr>
        <p:spPr>
          <a:xfrm>
            <a:off x="1021110" y="159142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08 · GOOGLE WORKSPACE</a:t>
            </a:r>
            <a:endParaRPr lang="en-US" sz="900" dirty="0"/>
          </a:p>
        </p:txBody>
      </p:sp>
      <p:sp>
        <p:nvSpPr>
          <p:cNvPr id="4" name="Text 2"/>
          <p:cNvSpPr txBox="1"/>
          <p:nvPr/>
        </p:nvSpPr>
        <p:spPr>
          <a:xfrm>
            <a:off x="731520" y="1983882"/>
            <a:ext cx="7763256" cy="768096"/>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OAuth, bukan password.</a:t>
            </a:r>
            <a:endParaRPr lang="en-US" sz="4800" dirty="0"/>
          </a:p>
        </p:txBody>
      </p:sp>
      <p:sp>
        <p:nvSpPr>
          <p:cNvPr id="5" name="Text 3"/>
          <p:cNvSpPr txBox="1"/>
          <p:nvPr/>
        </p:nvSpPr>
        <p:spPr>
          <a:xfrm>
            <a:off x="731520" y="2873868"/>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Anda tidak pernah menyerahkan password Google ke Hermes. Yang diberikan </a:t>
            </a:r>
            <a:br/>
            <a:r>
              <a:rPr lang="en-US" sz="1320" dirty="0">
                <a:solidFill>
                  <a:srgbClr val="7B8494"/>
                </a:solidFill>
                <a:latin typeface="Arial" pitchFamily="34" charset="0"/>
                <a:ea typeface="Arial" pitchFamily="34" charset="-122"/>
                <a:cs typeface="Arial" pitchFamily="34" charset="-120"/>
              </a:rPr>
              <a:t>adalah izin terbatas yang bisa dicabut.</a:t>
            </a:r>
            <a:endParaRPr lang="en-US" sz="1320" dirty="0"/>
          </a:p>
        </p:txBody>
      </p:sp>
      <p:sp>
        <p:nvSpPr>
          <p:cNvPr id="6" name="Shape 4"/>
          <p:cNvSpPr/>
          <p:nvPr/>
        </p:nvSpPr>
        <p:spPr>
          <a:xfrm>
            <a:off x="731520" y="3637392"/>
            <a:ext cx="3515319" cy="555498"/>
          </a:xfrm>
          <a:prstGeom prst="roundRect">
            <a:avLst>
              <a:gd name="adj" fmla="val 10979"/>
            </a:avLst>
          </a:prstGeom>
          <a:solidFill>
            <a:srgbClr val="0E0F12"/>
          </a:solidFill>
          <a:ln w="7620">
            <a:solidFill>
              <a:srgbClr val="1D1E21"/>
            </a:solidFill>
            <a:prstDash val="solid"/>
          </a:ln>
        </p:spPr>
      </p:sp>
      <p:sp>
        <p:nvSpPr>
          <p:cNvPr id="7" name="Text 5"/>
          <p:cNvSpPr txBox="1"/>
          <p:nvPr/>
        </p:nvSpPr>
        <p:spPr>
          <a:xfrm>
            <a:off x="868680" y="3744102"/>
            <a:ext cx="3304916"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4C5464"/>
                </a:solidFill>
                <a:latin typeface="Courier New" pitchFamily="34" charset="0"/>
                <a:ea typeface="Courier New" pitchFamily="34" charset="-122"/>
                <a:cs typeface="Courier New" pitchFamily="34" charset="-120"/>
              </a:rPr>
              <a:t>01</a:t>
            </a:r>
            <a:endParaRPr lang="en-US" sz="780" dirty="0"/>
          </a:p>
        </p:txBody>
      </p:sp>
      <p:sp>
        <p:nvSpPr>
          <p:cNvPr id="8" name="Text 6"/>
          <p:cNvSpPr txBox="1"/>
          <p:nvPr/>
        </p:nvSpPr>
        <p:spPr>
          <a:xfrm>
            <a:off x="868680" y="3926251"/>
            <a:ext cx="3304916" cy="182880"/>
          </a:xfrm>
          <a:prstGeom prst="rect">
            <a:avLst/>
          </a:prstGeom>
          <a:noFill/>
          <a:ln/>
        </p:spPr>
        <p:txBody>
          <a:bodyPr wrap="square" lIns="0" tIns="0" rIns="0" bIns="0" rtlCol="0" anchor="t"/>
          <a:lstStyle/>
          <a:p>
            <a:pPr algn="l" indent="0" marL="0">
              <a:lnSpc>
                <a:spcPts val="1260"/>
              </a:lnSpc>
              <a:buNone/>
            </a:pPr>
            <a:r>
              <a:rPr lang="en-US" sz="900" spc="72" kern="0" dirty="0">
                <a:solidFill>
                  <a:srgbClr val="B9C0CD"/>
                </a:solidFill>
                <a:latin typeface="Courier New" pitchFamily="34" charset="0"/>
                <a:ea typeface="Courier New" pitchFamily="34" charset="-122"/>
                <a:cs typeface="Courier New" pitchFamily="34" charset="-120"/>
              </a:rPr>
              <a:t>CLOUD PROJECT</a:t>
            </a:r>
            <a:endParaRPr lang="en-US" sz="900" dirty="0"/>
          </a:p>
        </p:txBody>
      </p:sp>
      <p:sp>
        <p:nvSpPr>
          <p:cNvPr id="9" name="Shape 7"/>
          <p:cNvSpPr/>
          <p:nvPr/>
        </p:nvSpPr>
        <p:spPr>
          <a:xfrm>
            <a:off x="4338279" y="3637392"/>
            <a:ext cx="3515319" cy="555498"/>
          </a:xfrm>
          <a:prstGeom prst="roundRect">
            <a:avLst>
              <a:gd name="adj" fmla="val 10979"/>
            </a:avLst>
          </a:prstGeom>
          <a:solidFill>
            <a:srgbClr val="0E0F12"/>
          </a:solidFill>
          <a:ln w="7620">
            <a:solidFill>
              <a:srgbClr val="1D1E21"/>
            </a:solidFill>
            <a:prstDash val="solid"/>
          </a:ln>
        </p:spPr>
      </p:sp>
      <p:sp>
        <p:nvSpPr>
          <p:cNvPr id="10" name="Text 8"/>
          <p:cNvSpPr txBox="1"/>
          <p:nvPr/>
        </p:nvSpPr>
        <p:spPr>
          <a:xfrm>
            <a:off x="4475439" y="3744102"/>
            <a:ext cx="3304916"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4C5464"/>
                </a:solidFill>
                <a:latin typeface="Courier New" pitchFamily="34" charset="0"/>
                <a:ea typeface="Courier New" pitchFamily="34" charset="-122"/>
                <a:cs typeface="Courier New" pitchFamily="34" charset="-120"/>
              </a:rPr>
              <a:t>02</a:t>
            </a:r>
            <a:endParaRPr lang="en-US" sz="780" dirty="0"/>
          </a:p>
        </p:txBody>
      </p:sp>
      <p:sp>
        <p:nvSpPr>
          <p:cNvPr id="11" name="Text 9"/>
          <p:cNvSpPr txBox="1"/>
          <p:nvPr/>
        </p:nvSpPr>
        <p:spPr>
          <a:xfrm>
            <a:off x="4475439" y="3926251"/>
            <a:ext cx="3304916" cy="182880"/>
          </a:xfrm>
          <a:prstGeom prst="rect">
            <a:avLst/>
          </a:prstGeom>
          <a:noFill/>
          <a:ln/>
        </p:spPr>
        <p:txBody>
          <a:bodyPr wrap="square" lIns="0" tIns="0" rIns="0" bIns="0" rtlCol="0" anchor="t"/>
          <a:lstStyle/>
          <a:p>
            <a:pPr algn="l" indent="0" marL="0">
              <a:lnSpc>
                <a:spcPts val="1260"/>
              </a:lnSpc>
              <a:buNone/>
            </a:pPr>
            <a:r>
              <a:rPr lang="en-US" sz="900" spc="72" kern="0" dirty="0">
                <a:solidFill>
                  <a:srgbClr val="B9C0CD"/>
                </a:solidFill>
                <a:latin typeface="Courier New" pitchFamily="34" charset="0"/>
                <a:ea typeface="Courier New" pitchFamily="34" charset="-122"/>
                <a:cs typeface="Courier New" pitchFamily="34" charset="-120"/>
              </a:rPr>
              <a:t>ENABLE API</a:t>
            </a:r>
            <a:endParaRPr lang="en-US" sz="900" dirty="0"/>
          </a:p>
        </p:txBody>
      </p:sp>
      <p:sp>
        <p:nvSpPr>
          <p:cNvPr id="12" name="Shape 10"/>
          <p:cNvSpPr/>
          <p:nvPr/>
        </p:nvSpPr>
        <p:spPr>
          <a:xfrm>
            <a:off x="7945130" y="3637392"/>
            <a:ext cx="3515319" cy="555498"/>
          </a:xfrm>
          <a:prstGeom prst="roundRect">
            <a:avLst>
              <a:gd name="adj" fmla="val 10979"/>
            </a:avLst>
          </a:prstGeom>
          <a:solidFill>
            <a:srgbClr val="181D2D"/>
          </a:solidFill>
          <a:ln w="7620">
            <a:solidFill>
              <a:srgbClr val="323C5E"/>
            </a:solidFill>
            <a:prstDash val="solid"/>
          </a:ln>
        </p:spPr>
      </p:sp>
      <p:sp>
        <p:nvSpPr>
          <p:cNvPr id="13" name="Shape 11"/>
          <p:cNvSpPr/>
          <p:nvPr/>
        </p:nvSpPr>
        <p:spPr>
          <a:xfrm>
            <a:off x="7945130" y="3664824"/>
            <a:ext cx="15270" cy="500634"/>
          </a:xfrm>
          <a:prstGeom prst="rect">
            <a:avLst/>
          </a:prstGeom>
          <a:solidFill>
            <a:srgbClr val="7F9CFF"/>
          </a:solidFill>
          <a:ln/>
        </p:spPr>
      </p:sp>
      <p:sp>
        <p:nvSpPr>
          <p:cNvPr id="14" name="Text 12"/>
          <p:cNvSpPr txBox="1"/>
          <p:nvPr/>
        </p:nvSpPr>
        <p:spPr>
          <a:xfrm>
            <a:off x="8082290" y="3744102"/>
            <a:ext cx="3304916"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4C5464"/>
                </a:solidFill>
                <a:latin typeface="Courier New" pitchFamily="34" charset="0"/>
                <a:ea typeface="Courier New" pitchFamily="34" charset="-122"/>
                <a:cs typeface="Courier New" pitchFamily="34" charset="-120"/>
              </a:rPr>
              <a:t>03</a:t>
            </a:r>
            <a:endParaRPr lang="en-US" sz="780" dirty="0"/>
          </a:p>
        </p:txBody>
      </p:sp>
      <p:sp>
        <p:nvSpPr>
          <p:cNvPr id="15" name="Text 13"/>
          <p:cNvSpPr txBox="1"/>
          <p:nvPr/>
        </p:nvSpPr>
        <p:spPr>
          <a:xfrm>
            <a:off x="8082290" y="3926251"/>
            <a:ext cx="3304916" cy="182880"/>
          </a:xfrm>
          <a:prstGeom prst="rect">
            <a:avLst/>
          </a:prstGeom>
          <a:noFill/>
          <a:ln/>
        </p:spPr>
        <p:txBody>
          <a:bodyPr wrap="square" lIns="0" tIns="0" rIns="0" bIns="0" rtlCol="0" anchor="t"/>
          <a:lstStyle/>
          <a:p>
            <a:pPr algn="l" indent="0" marL="0">
              <a:lnSpc>
                <a:spcPts val="1260"/>
              </a:lnSpc>
              <a:buNone/>
            </a:pPr>
            <a:r>
              <a:rPr lang="en-US" sz="900" spc="72" kern="0" dirty="0">
                <a:solidFill>
                  <a:srgbClr val="7F9CFF"/>
                </a:solidFill>
                <a:latin typeface="Courier New" pitchFamily="34" charset="0"/>
                <a:ea typeface="Courier New" pitchFamily="34" charset="-122"/>
                <a:cs typeface="Courier New" pitchFamily="34" charset="-120"/>
              </a:rPr>
              <a:t>OAUTH CLIENT</a:t>
            </a:r>
            <a:endParaRPr lang="en-US" sz="900" dirty="0"/>
          </a:p>
        </p:txBody>
      </p:sp>
      <p:sp>
        <p:nvSpPr>
          <p:cNvPr id="16" name="Shape 14"/>
          <p:cNvSpPr/>
          <p:nvPr/>
        </p:nvSpPr>
        <p:spPr>
          <a:xfrm>
            <a:off x="2534900" y="4284330"/>
            <a:ext cx="3515319" cy="555498"/>
          </a:xfrm>
          <a:prstGeom prst="roundRect">
            <a:avLst>
              <a:gd name="adj" fmla="val 10979"/>
            </a:avLst>
          </a:prstGeom>
          <a:solidFill>
            <a:srgbClr val="2A201B"/>
          </a:solidFill>
          <a:ln w="7620">
            <a:solidFill>
              <a:srgbClr val="5B4333"/>
            </a:solidFill>
            <a:prstDash val="solid"/>
          </a:ln>
        </p:spPr>
      </p:sp>
      <p:sp>
        <p:nvSpPr>
          <p:cNvPr id="17" name="Shape 15"/>
          <p:cNvSpPr/>
          <p:nvPr/>
        </p:nvSpPr>
        <p:spPr>
          <a:xfrm>
            <a:off x="2534900" y="4311762"/>
            <a:ext cx="15270" cy="500634"/>
          </a:xfrm>
          <a:prstGeom prst="rect">
            <a:avLst/>
          </a:prstGeom>
          <a:solidFill>
            <a:srgbClr val="FFB27A"/>
          </a:solidFill>
          <a:ln/>
        </p:spPr>
      </p:sp>
      <p:sp>
        <p:nvSpPr>
          <p:cNvPr id="18" name="Text 16"/>
          <p:cNvSpPr txBox="1"/>
          <p:nvPr/>
        </p:nvSpPr>
        <p:spPr>
          <a:xfrm>
            <a:off x="2672060" y="4391040"/>
            <a:ext cx="3304916"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4C5464"/>
                </a:solidFill>
                <a:latin typeface="Courier New" pitchFamily="34" charset="0"/>
                <a:ea typeface="Courier New" pitchFamily="34" charset="-122"/>
                <a:cs typeface="Courier New" pitchFamily="34" charset="-120"/>
              </a:rPr>
              <a:t>04</a:t>
            </a:r>
            <a:endParaRPr lang="en-US" sz="780" dirty="0"/>
          </a:p>
        </p:txBody>
      </p:sp>
      <p:sp>
        <p:nvSpPr>
          <p:cNvPr id="19" name="Text 17"/>
          <p:cNvSpPr txBox="1"/>
          <p:nvPr/>
        </p:nvSpPr>
        <p:spPr>
          <a:xfrm>
            <a:off x="2672060" y="4573189"/>
            <a:ext cx="3304916" cy="182880"/>
          </a:xfrm>
          <a:prstGeom prst="rect">
            <a:avLst/>
          </a:prstGeom>
          <a:noFill/>
          <a:ln/>
        </p:spPr>
        <p:txBody>
          <a:bodyPr wrap="square" lIns="0" tIns="0" rIns="0" bIns="0" rtlCol="0" anchor="t"/>
          <a:lstStyle/>
          <a:p>
            <a:pPr algn="l" indent="0" marL="0">
              <a:lnSpc>
                <a:spcPts val="1260"/>
              </a:lnSpc>
              <a:buNone/>
            </a:pPr>
            <a:r>
              <a:rPr lang="en-US" sz="900" spc="72" kern="0" dirty="0">
                <a:solidFill>
                  <a:srgbClr val="FFB27A"/>
                </a:solidFill>
                <a:latin typeface="Courier New" pitchFamily="34" charset="0"/>
                <a:ea typeface="Courier New" pitchFamily="34" charset="-122"/>
                <a:cs typeface="Courier New" pitchFamily="34" charset="-120"/>
              </a:rPr>
              <a:t>AUTHORIZE</a:t>
            </a:r>
            <a:endParaRPr lang="en-US" sz="900" dirty="0"/>
          </a:p>
        </p:txBody>
      </p:sp>
      <p:sp>
        <p:nvSpPr>
          <p:cNvPr id="20" name="Shape 18"/>
          <p:cNvSpPr/>
          <p:nvPr/>
        </p:nvSpPr>
        <p:spPr>
          <a:xfrm>
            <a:off x="6141750" y="4284330"/>
            <a:ext cx="3515319" cy="555498"/>
          </a:xfrm>
          <a:prstGeom prst="roundRect">
            <a:avLst>
              <a:gd name="adj" fmla="val 10979"/>
            </a:avLst>
          </a:prstGeom>
          <a:solidFill>
            <a:srgbClr val="132420"/>
          </a:solidFill>
          <a:ln w="7620">
            <a:solidFill>
              <a:srgbClr val="295244"/>
            </a:solidFill>
            <a:prstDash val="solid"/>
          </a:ln>
        </p:spPr>
      </p:sp>
      <p:sp>
        <p:nvSpPr>
          <p:cNvPr id="21" name="Shape 19"/>
          <p:cNvSpPr/>
          <p:nvPr/>
        </p:nvSpPr>
        <p:spPr>
          <a:xfrm>
            <a:off x="6141750" y="4311762"/>
            <a:ext cx="15270" cy="500634"/>
          </a:xfrm>
          <a:prstGeom prst="rect">
            <a:avLst/>
          </a:prstGeom>
          <a:solidFill>
            <a:srgbClr val="62DFB0"/>
          </a:solidFill>
          <a:ln/>
        </p:spPr>
      </p:sp>
      <p:sp>
        <p:nvSpPr>
          <p:cNvPr id="22" name="Text 20"/>
          <p:cNvSpPr txBox="1"/>
          <p:nvPr/>
        </p:nvSpPr>
        <p:spPr>
          <a:xfrm>
            <a:off x="6278910" y="4391040"/>
            <a:ext cx="3304916"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4C5464"/>
                </a:solidFill>
                <a:latin typeface="Courier New" pitchFamily="34" charset="0"/>
                <a:ea typeface="Courier New" pitchFamily="34" charset="-122"/>
                <a:cs typeface="Courier New" pitchFamily="34" charset="-120"/>
              </a:rPr>
              <a:t>05</a:t>
            </a:r>
            <a:endParaRPr lang="en-US" sz="780" dirty="0"/>
          </a:p>
        </p:txBody>
      </p:sp>
      <p:sp>
        <p:nvSpPr>
          <p:cNvPr id="23" name="Text 21"/>
          <p:cNvSpPr txBox="1"/>
          <p:nvPr/>
        </p:nvSpPr>
        <p:spPr>
          <a:xfrm>
            <a:off x="6278910" y="4573189"/>
            <a:ext cx="3304916" cy="182880"/>
          </a:xfrm>
          <a:prstGeom prst="rect">
            <a:avLst/>
          </a:prstGeom>
          <a:noFill/>
          <a:ln/>
        </p:spPr>
        <p:txBody>
          <a:bodyPr wrap="square" lIns="0" tIns="0" rIns="0" bIns="0" rtlCol="0" anchor="t"/>
          <a:lstStyle/>
          <a:p>
            <a:pPr algn="l" indent="0" marL="0">
              <a:lnSpc>
                <a:spcPts val="1260"/>
              </a:lnSpc>
              <a:buNone/>
            </a:pPr>
            <a:r>
              <a:rPr lang="en-US" sz="900" spc="72" kern="0" dirty="0">
                <a:solidFill>
                  <a:srgbClr val="62DFB0"/>
                </a:solidFill>
                <a:latin typeface="Courier New" pitchFamily="34" charset="0"/>
                <a:ea typeface="Courier New" pitchFamily="34" charset="-122"/>
                <a:cs typeface="Courier New" pitchFamily="34" charset="-120"/>
              </a:rPr>
              <a:t>TOKEN</a:t>
            </a:r>
            <a:endParaRPr lang="en-US" sz="900" dirty="0"/>
          </a:p>
        </p:txBody>
      </p:sp>
      <p:sp>
        <p:nvSpPr>
          <p:cNvPr id="24" name="Text 22"/>
          <p:cNvSpPr txBox="1"/>
          <p:nvPr/>
        </p:nvSpPr>
        <p:spPr>
          <a:xfrm>
            <a:off x="731520" y="5083698"/>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Kalau Anda hanya butuh email, ada jalan yang jauh lebih pendek — skill himalaya, 2 menit, tanpa Cloud project.</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46 / 61</a:t>
            </a:r>
            <a:endParaRPr lang="en-US" sz="78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46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Empat langkah resmi</a:t>
            </a:r>
            <a:endParaRPr lang="en-US" sz="2592" dirty="0"/>
          </a:p>
        </p:txBody>
      </p:sp>
      <p:sp>
        <p:nvSpPr>
          <p:cNvPr id="5" name="Shape 3"/>
          <p:cNvSpPr/>
          <p:nvPr/>
        </p:nvSpPr>
        <p:spPr>
          <a:xfrm>
            <a:off x="731520" y="1577614"/>
            <a:ext cx="10728930" cy="1410188"/>
          </a:xfrm>
          <a:prstGeom prst="roundRect">
            <a:avLst>
              <a:gd name="adj" fmla="val 5706"/>
            </a:avLst>
          </a:prstGeom>
          <a:solidFill>
            <a:srgbClr val="0E0F12"/>
          </a:solidFill>
          <a:ln w="7620">
            <a:solidFill>
              <a:srgbClr val="1D1E21"/>
            </a:solidFill>
            <a:prstDash val="solid"/>
          </a:ln>
        </p:spPr>
      </p:sp>
      <p:sp>
        <p:nvSpPr>
          <p:cNvPr id="6" name="Shape 4"/>
          <p:cNvSpPr/>
          <p:nvPr/>
        </p:nvSpPr>
        <p:spPr>
          <a:xfrm>
            <a:off x="731520" y="1613825"/>
            <a:ext cx="13442" cy="1337767"/>
          </a:xfrm>
          <a:prstGeom prst="rect">
            <a:avLst/>
          </a:prstGeom>
          <a:solidFill>
            <a:srgbClr val="2F3032"/>
          </a:solidFill>
          <a:ln/>
        </p:spPr>
      </p:sp>
      <p:sp>
        <p:nvSpPr>
          <p:cNvPr id="7" name="Text 5"/>
          <p:cNvSpPr txBox="1"/>
          <p:nvPr/>
        </p:nvSpPr>
        <p:spPr>
          <a:xfrm>
            <a:off x="892454" y="1711665"/>
            <a:ext cx="10682478" cy="145481"/>
          </a:xfrm>
          <a:prstGeom prst="rect">
            <a:avLst/>
          </a:prstGeom>
          <a:noFill/>
          <a:ln/>
        </p:spPr>
        <p:txBody>
          <a:bodyPr wrap="square" lIns="0" tIns="0" rIns="0" bIns="0" rtlCol="0" anchor="t"/>
          <a:lstStyle/>
          <a:p>
            <a:pPr algn="l" indent="0" marL="0">
              <a:lnSpc>
                <a:spcPts val="998"/>
              </a:lnSpc>
              <a:buNone/>
            </a:pPr>
            <a:r>
              <a:rPr lang="en-US" sz="739" b="1" spc="44" kern="0" dirty="0">
                <a:solidFill>
                  <a:srgbClr val="7B8494"/>
                </a:solidFill>
                <a:latin typeface="Arial" pitchFamily="34" charset="0"/>
                <a:ea typeface="Arial" pitchFamily="34" charset="-122"/>
                <a:cs typeface="Arial" pitchFamily="34" charset="-120"/>
              </a:rPr>
              <a:t>ALUR PENUH</a:t>
            </a:r>
            <a:endParaRPr lang="en-US" sz="739" dirty="0"/>
          </a:p>
        </p:txBody>
      </p:sp>
      <p:sp>
        <p:nvSpPr>
          <p:cNvPr id="8" name="Shape 6"/>
          <p:cNvSpPr/>
          <p:nvPr/>
        </p:nvSpPr>
        <p:spPr>
          <a:xfrm>
            <a:off x="892454" y="1984980"/>
            <a:ext cx="93909" cy="93909"/>
          </a:xfrm>
          <a:prstGeom prst="roundRect">
            <a:avLst>
              <a:gd name="adj" fmla="val 21422"/>
            </a:avLst>
          </a:prstGeom>
          <a:ln w="11430">
            <a:solidFill>
              <a:srgbClr val="4C5464"/>
            </a:solidFill>
            <a:prstDash val="solid"/>
          </a:ln>
        </p:spPr>
      </p:sp>
      <p:sp>
        <p:nvSpPr>
          <p:cNvPr id="9" name="Text 7"/>
          <p:cNvSpPr txBox="1"/>
          <p:nvPr/>
        </p:nvSpPr>
        <p:spPr>
          <a:xfrm>
            <a:off x="1066830" y="1932310"/>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Buat Google Cloud project dan aktifkan API yang diperlukan (Gmail, Calendar, Drive, Sheets, Docs, People)</a:t>
            </a:r>
            <a:endParaRPr lang="en-US" sz="950" dirty="0"/>
          </a:p>
        </p:txBody>
      </p:sp>
      <p:sp>
        <p:nvSpPr>
          <p:cNvPr id="10" name="Shape 8"/>
          <p:cNvSpPr/>
          <p:nvPr/>
        </p:nvSpPr>
        <p:spPr>
          <a:xfrm>
            <a:off x="892454" y="2233696"/>
            <a:ext cx="93909" cy="93909"/>
          </a:xfrm>
          <a:prstGeom prst="roundRect">
            <a:avLst>
              <a:gd name="adj" fmla="val 21422"/>
            </a:avLst>
          </a:prstGeom>
          <a:ln w="11430">
            <a:solidFill>
              <a:srgbClr val="4C5464"/>
            </a:solidFill>
            <a:prstDash val="solid"/>
          </a:ln>
        </p:spPr>
      </p:sp>
      <p:sp>
        <p:nvSpPr>
          <p:cNvPr id="11" name="Text 9"/>
          <p:cNvSpPr txBox="1"/>
          <p:nvPr/>
        </p:nvSpPr>
        <p:spPr>
          <a:xfrm>
            <a:off x="1066830" y="2181118"/>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Buat kredensial OAuth 2.0 tipe Desktop app, unduh JSON client secret</a:t>
            </a:r>
            <a:endParaRPr lang="en-US" sz="950" dirty="0"/>
          </a:p>
        </p:txBody>
      </p:sp>
      <p:sp>
        <p:nvSpPr>
          <p:cNvPr id="12" name="Shape 10"/>
          <p:cNvSpPr/>
          <p:nvPr/>
        </p:nvSpPr>
        <p:spPr>
          <a:xfrm>
            <a:off x="892454" y="2482505"/>
            <a:ext cx="93909" cy="93909"/>
          </a:xfrm>
          <a:prstGeom prst="roundRect">
            <a:avLst>
              <a:gd name="adj" fmla="val 21422"/>
            </a:avLst>
          </a:prstGeom>
          <a:ln w="11430">
            <a:solidFill>
              <a:srgbClr val="4C5464"/>
            </a:solidFill>
            <a:prstDash val="solid"/>
          </a:ln>
        </p:spPr>
      </p:sp>
      <p:sp>
        <p:nvSpPr>
          <p:cNvPr id="13" name="Text 11"/>
          <p:cNvSpPr txBox="1"/>
          <p:nvPr/>
        </p:nvSpPr>
        <p:spPr>
          <a:xfrm>
            <a:off x="1066830" y="2429835"/>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Otorisasi — Hermes membuat auth URL, Anda menyetujui di browser, menempelkan kembali URL redirect</a:t>
            </a:r>
            <a:endParaRPr lang="en-US" sz="950" dirty="0"/>
          </a:p>
        </p:txBody>
      </p:sp>
      <p:sp>
        <p:nvSpPr>
          <p:cNvPr id="14" name="Shape 12"/>
          <p:cNvSpPr/>
          <p:nvPr/>
        </p:nvSpPr>
        <p:spPr>
          <a:xfrm>
            <a:off x="892454" y="2731313"/>
            <a:ext cx="93909" cy="93909"/>
          </a:xfrm>
          <a:prstGeom prst="roundRect">
            <a:avLst>
              <a:gd name="adj" fmla="val 21422"/>
            </a:avLst>
          </a:prstGeom>
          <a:ln w="11430">
            <a:solidFill>
              <a:srgbClr val="4C5464"/>
            </a:solidFill>
            <a:prstDash val="solid"/>
          </a:ln>
        </p:spPr>
      </p:sp>
      <p:sp>
        <p:nvSpPr>
          <p:cNvPr id="15" name="Text 13"/>
          <p:cNvSpPr txBox="1"/>
          <p:nvPr/>
        </p:nvSpPr>
        <p:spPr>
          <a:xfrm>
            <a:off x="1066830" y="2678643"/>
            <a:ext cx="10503804" cy="199156"/>
          </a:xfrm>
          <a:prstGeom prst="rect">
            <a:avLst/>
          </a:prstGeom>
          <a:noFill/>
          <a:ln/>
        </p:spPr>
        <p:txBody>
          <a:bodyPr wrap="square" lIns="0" tIns="0" rIns="0" bIns="0" rtlCol="0" anchor="t"/>
          <a:lstStyle/>
          <a:p>
            <a:pPr algn="l" indent="0" marL="0">
              <a:lnSpc>
                <a:spcPts val="1378"/>
              </a:lnSpc>
              <a:buNone/>
            </a:pPr>
            <a:r>
              <a:rPr lang="en-US" sz="950" dirty="0">
                <a:solidFill>
                  <a:srgbClr val="B9C0CD"/>
                </a:solidFill>
                <a:latin typeface="Arial" pitchFamily="34" charset="0"/>
                <a:ea typeface="Arial" pitchFamily="34" charset="-122"/>
                <a:cs typeface="Arial" pitchFamily="34" charset="-120"/>
              </a:rPr>
              <a:t>Selesai — token diperbarui otomatis sejak titik ini</a:t>
            </a:r>
            <a:endParaRPr lang="en-US" sz="950" dirty="0"/>
          </a:p>
        </p:txBody>
      </p:sp>
      <p:sp>
        <p:nvSpPr>
          <p:cNvPr id="16" name="Text 14"/>
          <p:cNvSpPr txBox="1"/>
          <p:nvPr/>
        </p:nvSpPr>
        <p:spPr>
          <a:xfrm>
            <a:off x="731520" y="3202320"/>
            <a:ext cx="5307635" cy="944118"/>
          </a:xfrm>
          <a:prstGeom prst="rect">
            <a:avLst/>
          </a:prstGeom>
          <a:noFill/>
          <a:ln/>
        </p:spPr>
        <p:txBody>
          <a:bodyPr wrap="square" lIns="0" tIns="0" rIns="0" bIns="0" rtlCol="0" anchor="t"/>
          <a:lstStyle/>
          <a:p>
            <a:pPr algn="l" indent="0" marL="0">
              <a:lnSpc>
                <a:spcPts val="1800"/>
              </a:lnSpc>
              <a:buNone/>
            </a:pPr>
            <a:r>
              <a:rPr lang="en-US" sz="1162" dirty="0">
                <a:solidFill>
                  <a:srgbClr val="7B8494"/>
                </a:solidFill>
                <a:latin typeface="Arial" pitchFamily="34" charset="0"/>
                <a:ea typeface="Arial" pitchFamily="34" charset="-122"/>
                <a:cs typeface="Arial" pitchFamily="34" charset="-120"/>
              </a:rPr>
              <a:t>Alternatif email-saja: kalau yang Anda butuhkan hanya email tanpa </a:t>
            </a:r>
            <a:br/>
            <a:r>
              <a:rPr lang="en-US" sz="1162" dirty="0">
                <a:solidFill>
                  <a:srgbClr val="7B8494"/>
                </a:solidFill>
                <a:latin typeface="Arial" pitchFamily="34" charset="0"/>
                <a:ea typeface="Arial" pitchFamily="34" charset="-122"/>
                <a:cs typeface="Arial" pitchFamily="34" charset="-120"/>
              </a:rPr>
              <a:t>Calendar/Drive/Sheets, dokumentasi resmi menyarankan skill himalaya — </a:t>
            </a:r>
            <a:br/>
            <a:r>
              <a:rPr lang="en-US" sz="1162" dirty="0">
                <a:solidFill>
                  <a:srgbClr val="7B8494"/>
                </a:solidFill>
                <a:latin typeface="Arial" pitchFamily="34" charset="0"/>
                <a:ea typeface="Arial" pitchFamily="34" charset="-122"/>
                <a:cs typeface="Arial" pitchFamily="34" charset="-120"/>
              </a:rPr>
              <a:t>bekerja dengan App Password Gmail, selesai dalam 2 menit, tanpa perlu </a:t>
            </a:r>
            <a:br/>
            <a:r>
              <a:rPr lang="en-US" sz="1162" dirty="0">
                <a:solidFill>
                  <a:srgbClr val="7B8494"/>
                </a:solidFill>
                <a:latin typeface="Arial" pitchFamily="34" charset="0"/>
                <a:ea typeface="Arial" pitchFamily="34" charset="-122"/>
                <a:cs typeface="Arial" pitchFamily="34" charset="-120"/>
              </a:rPr>
              <a:t>Google Cloud project sama sekali.</a:t>
            </a:r>
            <a:endParaRPr lang="en-US" sz="1162" dirty="0"/>
          </a:p>
        </p:txBody>
      </p:sp>
      <p:sp>
        <p:nvSpPr>
          <p:cNvPr id="17" name="Shape 15"/>
          <p:cNvSpPr/>
          <p:nvPr/>
        </p:nvSpPr>
        <p:spPr>
          <a:xfrm>
            <a:off x="731520" y="4331604"/>
            <a:ext cx="10728930" cy="1717975"/>
          </a:xfrm>
          <a:prstGeom prst="roundRect">
            <a:avLst>
              <a:gd name="adj" fmla="val 4684"/>
            </a:avLst>
          </a:prstGeom>
          <a:solidFill>
            <a:srgbClr val="06070A"/>
          </a:solidFill>
          <a:ln w="7620">
            <a:solidFill>
              <a:srgbClr val="1D1E21"/>
            </a:solidFill>
            <a:prstDash val="solid"/>
          </a:ln>
        </p:spPr>
      </p:sp>
      <p:sp>
        <p:nvSpPr>
          <p:cNvPr id="18" name="Shape 16"/>
          <p:cNvSpPr/>
          <p:nvPr/>
        </p:nvSpPr>
        <p:spPr>
          <a:xfrm>
            <a:off x="739110" y="4339194"/>
            <a:ext cx="10713750" cy="235092"/>
          </a:xfrm>
          <a:prstGeom prst="roundRect">
            <a:avLst>
              <a:gd name="adj" fmla="val 31389"/>
            </a:avLst>
          </a:prstGeom>
          <a:solidFill>
            <a:srgbClr val="0E0F12"/>
          </a:solidFill>
          <a:ln/>
        </p:spPr>
      </p:sp>
      <p:sp>
        <p:nvSpPr>
          <p:cNvPr id="19" name="Shape 17"/>
          <p:cNvSpPr/>
          <p:nvPr/>
        </p:nvSpPr>
        <p:spPr>
          <a:xfrm>
            <a:off x="739110" y="4452945"/>
            <a:ext cx="10713750" cy="121341"/>
          </a:xfrm>
          <a:prstGeom prst="rect">
            <a:avLst/>
          </a:prstGeom>
          <a:solidFill>
            <a:srgbClr val="0E0F12"/>
          </a:solidFill>
          <a:ln/>
        </p:spPr>
      </p:sp>
      <p:sp>
        <p:nvSpPr>
          <p:cNvPr id="20" name="Shape 18"/>
          <p:cNvSpPr/>
          <p:nvPr/>
        </p:nvSpPr>
        <p:spPr>
          <a:xfrm>
            <a:off x="731520" y="4574286"/>
            <a:ext cx="10728930" cy="0"/>
          </a:xfrm>
          <a:prstGeom prst="line">
            <a:avLst/>
          </a:prstGeom>
          <a:noFill/>
          <a:ln w="7620">
            <a:solidFill>
              <a:srgbClr val="1D1E21"/>
            </a:solidFill>
            <a:prstDash val="solid"/>
          </a:ln>
        </p:spPr>
      </p:sp>
      <p:sp>
        <p:nvSpPr>
          <p:cNvPr id="21" name="Text 19"/>
          <p:cNvSpPr txBox="1"/>
          <p:nvPr/>
        </p:nvSpPr>
        <p:spPr>
          <a:xfrm>
            <a:off x="825429" y="4391955"/>
            <a:ext cx="2451964" cy="139446"/>
          </a:xfrm>
          <a:prstGeom prst="rect">
            <a:avLst/>
          </a:prstGeom>
          <a:noFill/>
          <a:ln/>
        </p:spPr>
        <p:txBody>
          <a:bodyPr wrap="square" lIns="0" tIns="0" rIns="0" bIns="0" rtlCol="0" anchor="t"/>
          <a:lstStyle/>
          <a:p>
            <a:pPr algn="l" indent="0" marL="0">
              <a:lnSpc>
                <a:spcPts val="961"/>
              </a:lnSpc>
              <a:buNone/>
            </a:pPr>
            <a:r>
              <a:rPr lang="en-US" sz="686" dirty="0">
                <a:solidFill>
                  <a:srgbClr val="B9C0CD"/>
                </a:solidFill>
                <a:latin typeface="Courier New" pitchFamily="34" charset="0"/>
                <a:ea typeface="Courier New" pitchFamily="34" charset="-122"/>
                <a:cs typeface="Courier New" pitchFamily="34" charset="-120"/>
              </a:rPr>
              <a:t>scope yang diminta bundel ini — 8, tetap</a:t>
            </a:r>
            <a:endParaRPr lang="en-US" sz="686" dirty="0"/>
          </a:p>
        </p:txBody>
      </p:sp>
      <p:sp>
        <p:nvSpPr>
          <p:cNvPr id="22" name="Shape 20"/>
          <p:cNvSpPr/>
          <p:nvPr/>
        </p:nvSpPr>
        <p:spPr>
          <a:xfrm>
            <a:off x="3160532" y="4391589"/>
            <a:ext cx="341071" cy="122712"/>
          </a:xfrm>
          <a:prstGeom prst="roundRect">
            <a:avLst>
              <a:gd name="adj" fmla="val 50000"/>
            </a:avLst>
          </a:prstGeom>
          <a:solidFill>
            <a:srgbClr val="181D2D"/>
          </a:solidFill>
          <a:ln/>
        </p:spPr>
      </p:sp>
      <p:sp>
        <p:nvSpPr>
          <p:cNvPr id="23" name="Text 21"/>
          <p:cNvSpPr txBox="1"/>
          <p:nvPr/>
        </p:nvSpPr>
        <p:spPr>
          <a:xfrm>
            <a:off x="3150291" y="4405031"/>
            <a:ext cx="361371" cy="110642"/>
          </a:xfrm>
          <a:prstGeom prst="rect">
            <a:avLst/>
          </a:prstGeom>
          <a:noFill/>
          <a:ln/>
        </p:spPr>
        <p:txBody>
          <a:bodyPr wrap="square" lIns="0" tIns="0" rIns="0" bIns="0" rtlCol="0" anchor="t"/>
          <a:lstStyle/>
          <a:p>
            <a:pPr algn="ctr" indent="0" marL="0">
              <a:lnSpc>
                <a:spcPts val="755"/>
              </a:lnSpc>
              <a:buNone/>
            </a:pPr>
            <a:r>
              <a:rPr lang="en-US" sz="581" spc="46" kern="0" dirty="0">
                <a:solidFill>
                  <a:srgbClr val="7F9CFF"/>
                </a:solidFill>
                <a:latin typeface="Courier New" pitchFamily="34" charset="0"/>
                <a:ea typeface="Courier New" pitchFamily="34" charset="-122"/>
                <a:cs typeface="Courier New" pitchFamily="34" charset="-120"/>
              </a:rPr>
              <a:t>TEXT</a:t>
            </a:r>
            <a:endParaRPr lang="en-US" sz="581" dirty="0"/>
          </a:p>
        </p:txBody>
      </p:sp>
      <p:sp>
        <p:nvSpPr>
          <p:cNvPr id="24" name="Text 22"/>
          <p:cNvSpPr txBox="1"/>
          <p:nvPr/>
        </p:nvSpPr>
        <p:spPr>
          <a:xfrm>
            <a:off x="838779" y="4668195"/>
            <a:ext cx="10514411" cy="1307592"/>
          </a:xfrm>
          <a:prstGeom prst="rect">
            <a:avLst/>
          </a:prstGeom>
          <a:noFill/>
          <a:ln/>
        </p:spPr>
        <p:txBody>
          <a:bodyPr wrap="square" lIns="0" tIns="0" rIns="0" bIns="0" rtlCol="0" anchor="t"/>
          <a:lstStyle/>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https://www.googleapis.com/auth/gmail.readonly</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https://www.googleapis.com/auth/gmail.send</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https://www.googleapis.com/auth/gmail.modify</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https://www.googleapis.com/auth/calendar</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https://www.googleapis.com/auth/drive</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https://www.googleapis.com/auth/contacts.readonly</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https://www.googleapis.com/auth/spreadsheets</a:t>
            </a:r>
            <a:endParaRPr lang="en-US" sz="792" dirty="0"/>
          </a:p>
          <a:p>
            <a:pPr indent="0" marL="0">
              <a:lnSpc>
                <a:spcPts val="1267"/>
              </a:lnSpc>
              <a:buNone/>
            </a:pPr>
            <a:r>
              <a:rPr lang="en-US" sz="792" dirty="0">
                <a:solidFill>
                  <a:srgbClr val="B9C0CD"/>
                </a:solidFill>
                <a:latin typeface="Courier New" pitchFamily="34" charset="0"/>
                <a:ea typeface="Courier New" pitchFamily="34" charset="-122"/>
                <a:cs typeface="Courier New" pitchFamily="34" charset="-120"/>
              </a:rPr>
              <a:t>https://www.googleapis.com/auth/documents</a:t>
            </a:r>
            <a:endParaRPr lang="en-US" sz="792"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46 / 61 · DETAIL</a:t>
            </a:r>
            <a:endParaRPr lang="en-US" sz="78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46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Empat langkah resmi (lanjutan)</a:t>
            </a:r>
            <a:endParaRPr lang="en-US" sz="2592" dirty="0"/>
          </a:p>
        </p:txBody>
      </p:sp>
      <p:sp>
        <p:nvSpPr>
          <p:cNvPr id="5" name="Shape 3"/>
          <p:cNvSpPr/>
          <p:nvPr/>
        </p:nvSpPr>
        <p:spPr>
          <a:xfrm>
            <a:off x="731520" y="1577614"/>
            <a:ext cx="10728930" cy="1319754"/>
          </a:xfrm>
          <a:prstGeom prst="roundRect">
            <a:avLst>
              <a:gd name="adj" fmla="val 6929"/>
            </a:avLst>
          </a:prstGeom>
          <a:solidFill>
            <a:srgbClr val="2A201B"/>
          </a:solidFill>
          <a:ln w="7620">
            <a:solidFill>
              <a:srgbClr val="1D1E21"/>
            </a:solidFill>
            <a:prstDash val="solid"/>
          </a:ln>
        </p:spPr>
      </p:sp>
      <p:sp>
        <p:nvSpPr>
          <p:cNvPr id="6" name="Shape 4"/>
          <p:cNvSpPr/>
          <p:nvPr/>
        </p:nvSpPr>
        <p:spPr>
          <a:xfrm>
            <a:off x="731520" y="1618762"/>
            <a:ext cx="15270" cy="1237458"/>
          </a:xfrm>
          <a:prstGeom prst="rect">
            <a:avLst/>
          </a:prstGeom>
          <a:solidFill>
            <a:srgbClr val="FFB27A"/>
          </a:solidFill>
          <a:ln/>
        </p:spPr>
      </p:sp>
      <p:sp>
        <p:nvSpPr>
          <p:cNvPr id="7" name="Text 5"/>
          <p:cNvSpPr txBox="1"/>
          <p:nvPr/>
        </p:nvSpPr>
        <p:spPr>
          <a:xfrm>
            <a:off x="914400" y="172995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YANG PERLU ANDA SADARI TENTANG SCOPE INI</a:t>
            </a:r>
            <a:endParaRPr lang="en-US" sz="840" dirty="0"/>
          </a:p>
        </p:txBody>
      </p:sp>
      <p:sp>
        <p:nvSpPr>
          <p:cNvPr id="8" name="Shape 6"/>
          <p:cNvSpPr/>
          <p:nvPr/>
        </p:nvSpPr>
        <p:spPr>
          <a:xfrm>
            <a:off x="914400" y="2040484"/>
            <a:ext cx="106710" cy="106710"/>
          </a:xfrm>
          <a:prstGeom prst="roundRect">
            <a:avLst>
              <a:gd name="adj" fmla="val 21423"/>
            </a:avLst>
          </a:prstGeom>
          <a:ln w="11430">
            <a:solidFill>
              <a:srgbClr val="FFB27A"/>
            </a:solidFill>
            <a:prstDash val="solid"/>
          </a:ln>
        </p:spPr>
      </p:sp>
      <p:sp>
        <p:nvSpPr>
          <p:cNvPr id="9" name="Text 7"/>
          <p:cNvSpPr txBox="1"/>
          <p:nvPr/>
        </p:nvSpPr>
        <p:spPr>
          <a:xfrm>
            <a:off x="1112550" y="198068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Tidak ada presentations — Slides memang tidak tercakup</a:t>
            </a:r>
            <a:endParaRPr lang="en-US" sz="1080" dirty="0"/>
          </a:p>
        </p:txBody>
      </p:sp>
      <p:sp>
        <p:nvSpPr>
          <p:cNvPr id="10" name="Shape 8"/>
          <p:cNvSpPr/>
          <p:nvPr/>
        </p:nvSpPr>
        <p:spPr>
          <a:xfrm>
            <a:off x="914400" y="2323216"/>
            <a:ext cx="106710" cy="106710"/>
          </a:xfrm>
          <a:prstGeom prst="roundRect">
            <a:avLst>
              <a:gd name="adj" fmla="val 21423"/>
            </a:avLst>
          </a:prstGeom>
          <a:ln w="11430">
            <a:solidFill>
              <a:srgbClr val="FFB27A"/>
            </a:solidFill>
            <a:prstDash val="solid"/>
          </a:ln>
        </p:spPr>
      </p:sp>
      <p:sp>
        <p:nvSpPr>
          <p:cNvPr id="11" name="Text 9"/>
          <p:cNvSpPr txBox="1"/>
          <p:nvPr/>
        </p:nvSpPr>
        <p:spPr>
          <a:xfrm>
            <a:off x="1112550" y="226341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drive adalah Drive PENUH, bukan drive.file</a:t>
            </a:r>
            <a:endParaRPr lang="en-US" sz="1080" dirty="0"/>
          </a:p>
        </p:txBody>
      </p:sp>
      <p:sp>
        <p:nvSpPr>
          <p:cNvPr id="12" name="Shape 10"/>
          <p:cNvSpPr/>
          <p:nvPr/>
        </p:nvSpPr>
        <p:spPr>
          <a:xfrm>
            <a:off x="914400" y="2605949"/>
            <a:ext cx="106710" cy="106710"/>
          </a:xfrm>
          <a:prstGeom prst="roundRect">
            <a:avLst>
              <a:gd name="adj" fmla="val 21423"/>
            </a:avLst>
          </a:prstGeom>
          <a:ln w="11430">
            <a:solidFill>
              <a:srgbClr val="FFB27A"/>
            </a:solidFill>
            <a:prstDash val="solid"/>
          </a:ln>
        </p:spPr>
      </p:sp>
      <p:sp>
        <p:nvSpPr>
          <p:cNvPr id="13" name="Text 11"/>
          <p:cNvSpPr txBox="1"/>
          <p:nvPr/>
        </p:nvSpPr>
        <p:spPr>
          <a:xfrm>
            <a:off x="1112550" y="254605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Daftarnya tetap: versi setup.py ini tidak bisa mempersempit scope</a:t>
            </a:r>
            <a:endParaRPr lang="en-US" sz="108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46 / 61 · DETAIL</a:t>
            </a:r>
            <a:endParaRPr lang="en-US" sz="78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Shape 0"/>
          <p:cNvSpPr/>
          <p:nvPr/>
        </p:nvSpPr>
        <p:spPr>
          <a:xfrm>
            <a:off x="731520" y="915132"/>
            <a:ext cx="198150" cy="0"/>
          </a:xfrm>
          <a:prstGeom prst="line">
            <a:avLst/>
          </a:prstGeom>
          <a:noFill/>
          <a:ln w="7620">
            <a:solidFill>
              <a:srgbClr val="323C5E"/>
            </a:solidFill>
            <a:prstDash val="solid"/>
          </a:ln>
        </p:spPr>
      </p:sp>
      <p:sp>
        <p:nvSpPr>
          <p:cNvPr id="3" name="Text 1"/>
          <p:cNvSpPr txBox="1"/>
          <p:nvPr/>
        </p:nvSpPr>
        <p:spPr>
          <a:xfrm>
            <a:off x="1021110" y="84426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08 · GOOGLE WORKSPACE</a:t>
            </a:r>
            <a:endParaRPr lang="en-US" sz="900" dirty="0"/>
          </a:p>
        </p:txBody>
      </p:sp>
      <p:sp>
        <p:nvSpPr>
          <p:cNvPr id="4" name="Text 2"/>
          <p:cNvSpPr txBox="1"/>
          <p:nvPr/>
        </p:nvSpPr>
        <p:spPr>
          <a:xfrm>
            <a:off x="731520" y="1236726"/>
            <a:ext cx="7763256" cy="2060418"/>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Project, API, dan OAuth </a:t>
            </a:r>
            <a:br/>
            <a:r>
              <a:rPr lang="en-US" sz="4800" b="1" spc="-96" kern="0" dirty="0">
                <a:solidFill>
                  <a:srgbClr val="F4F6FA"/>
                </a:solidFill>
                <a:latin typeface="Arial" pitchFamily="34" charset="0"/>
                <a:ea typeface="Arial" pitchFamily="34" charset="-122"/>
                <a:cs typeface="Arial" pitchFamily="34" charset="-120"/>
              </a:rPr>
              <a:t>client — milik Anda </a:t>
            </a:r>
            <a:br/>
            <a:r>
              <a:rPr lang="en-US" sz="4800" b="1" spc="-96" kern="0" dirty="0">
                <a:solidFill>
                  <a:srgbClr val="F4F6FA"/>
                </a:solidFill>
                <a:latin typeface="Arial" pitchFamily="34" charset="0"/>
                <a:ea typeface="Arial" pitchFamily="34" charset="-122"/>
                <a:cs typeface="Arial" pitchFamily="34" charset="-120"/>
              </a:rPr>
              <a:t>sendiri.</a:t>
            </a:r>
            <a:endParaRPr lang="en-US" sz="4800" dirty="0"/>
          </a:p>
        </p:txBody>
      </p:sp>
      <p:sp>
        <p:nvSpPr>
          <p:cNvPr id="5" name="Shape 3"/>
          <p:cNvSpPr/>
          <p:nvPr/>
        </p:nvSpPr>
        <p:spPr>
          <a:xfrm>
            <a:off x="731520" y="3419124"/>
            <a:ext cx="10728930" cy="2167860"/>
          </a:xfrm>
          <a:prstGeom prst="roundRect">
            <a:avLst>
              <a:gd name="adj" fmla="val 4218"/>
            </a:avLst>
          </a:prstGeom>
          <a:solidFill>
            <a:srgbClr val="0E0F12"/>
          </a:solidFill>
          <a:ln w="7620">
            <a:solidFill>
              <a:srgbClr val="1D1E21"/>
            </a:solidFill>
            <a:prstDash val="solid"/>
          </a:ln>
        </p:spPr>
      </p:sp>
      <p:sp>
        <p:nvSpPr>
          <p:cNvPr id="6" name="Shape 4"/>
          <p:cNvSpPr/>
          <p:nvPr/>
        </p:nvSpPr>
        <p:spPr>
          <a:xfrm>
            <a:off x="731520" y="3460272"/>
            <a:ext cx="15270" cy="2085564"/>
          </a:xfrm>
          <a:prstGeom prst="rect">
            <a:avLst/>
          </a:prstGeom>
          <a:solidFill>
            <a:srgbClr val="2F3032"/>
          </a:solidFill>
          <a:ln/>
        </p:spPr>
      </p:sp>
      <p:sp>
        <p:nvSpPr>
          <p:cNvPr id="7" name="Text 5"/>
          <p:cNvSpPr txBox="1"/>
          <p:nvPr/>
        </p:nvSpPr>
        <p:spPr>
          <a:xfrm>
            <a:off x="914400" y="3571464"/>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ENAM API YANG HARUS DIAKTIFKAN</a:t>
            </a:r>
            <a:endParaRPr lang="en-US" sz="840" dirty="0"/>
          </a:p>
        </p:txBody>
      </p:sp>
      <p:sp>
        <p:nvSpPr>
          <p:cNvPr id="8" name="Shape 6"/>
          <p:cNvSpPr/>
          <p:nvPr/>
        </p:nvSpPr>
        <p:spPr>
          <a:xfrm>
            <a:off x="914400" y="3881994"/>
            <a:ext cx="106710" cy="106710"/>
          </a:xfrm>
          <a:prstGeom prst="roundRect">
            <a:avLst>
              <a:gd name="adj" fmla="val 21423"/>
            </a:avLst>
          </a:prstGeom>
          <a:ln w="11430">
            <a:solidFill>
              <a:srgbClr val="4C5464"/>
            </a:solidFill>
            <a:prstDash val="solid"/>
          </a:ln>
        </p:spPr>
      </p:sp>
      <p:sp>
        <p:nvSpPr>
          <p:cNvPr id="9" name="Text 7"/>
          <p:cNvSpPr txBox="1"/>
          <p:nvPr/>
        </p:nvSpPr>
        <p:spPr>
          <a:xfrm>
            <a:off x="1112550" y="382219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Gmail API</a:t>
            </a:r>
            <a:endParaRPr lang="en-US" sz="1080" dirty="0"/>
          </a:p>
        </p:txBody>
      </p:sp>
      <p:sp>
        <p:nvSpPr>
          <p:cNvPr id="10" name="Shape 8"/>
          <p:cNvSpPr/>
          <p:nvPr/>
        </p:nvSpPr>
        <p:spPr>
          <a:xfrm>
            <a:off x="914400" y="4164726"/>
            <a:ext cx="106710" cy="106710"/>
          </a:xfrm>
          <a:prstGeom prst="roundRect">
            <a:avLst>
              <a:gd name="adj" fmla="val 21423"/>
            </a:avLst>
          </a:prstGeom>
          <a:ln w="11430">
            <a:solidFill>
              <a:srgbClr val="4C5464"/>
            </a:solidFill>
            <a:prstDash val="solid"/>
          </a:ln>
        </p:spPr>
      </p:sp>
      <p:sp>
        <p:nvSpPr>
          <p:cNvPr id="11" name="Text 9"/>
          <p:cNvSpPr txBox="1"/>
          <p:nvPr/>
        </p:nvSpPr>
        <p:spPr>
          <a:xfrm>
            <a:off x="1112550" y="410492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Google Calendar API</a:t>
            </a:r>
            <a:endParaRPr lang="en-US" sz="1080" dirty="0"/>
          </a:p>
        </p:txBody>
      </p:sp>
      <p:sp>
        <p:nvSpPr>
          <p:cNvPr id="12" name="Shape 10"/>
          <p:cNvSpPr/>
          <p:nvPr/>
        </p:nvSpPr>
        <p:spPr>
          <a:xfrm>
            <a:off x="914400" y="4447367"/>
            <a:ext cx="106710" cy="106710"/>
          </a:xfrm>
          <a:prstGeom prst="roundRect">
            <a:avLst>
              <a:gd name="adj" fmla="val 21423"/>
            </a:avLst>
          </a:prstGeom>
          <a:ln w="11430">
            <a:solidFill>
              <a:srgbClr val="4C5464"/>
            </a:solidFill>
            <a:prstDash val="solid"/>
          </a:ln>
        </p:spPr>
      </p:sp>
      <p:sp>
        <p:nvSpPr>
          <p:cNvPr id="13" name="Text 11"/>
          <p:cNvSpPr txBox="1"/>
          <p:nvPr/>
        </p:nvSpPr>
        <p:spPr>
          <a:xfrm>
            <a:off x="1112550" y="438756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Google Drive API</a:t>
            </a:r>
            <a:endParaRPr lang="en-US" sz="1080" dirty="0"/>
          </a:p>
        </p:txBody>
      </p:sp>
      <p:sp>
        <p:nvSpPr>
          <p:cNvPr id="14" name="Shape 12"/>
          <p:cNvSpPr/>
          <p:nvPr/>
        </p:nvSpPr>
        <p:spPr>
          <a:xfrm>
            <a:off x="914400" y="4730100"/>
            <a:ext cx="106710" cy="106710"/>
          </a:xfrm>
          <a:prstGeom prst="roundRect">
            <a:avLst>
              <a:gd name="adj" fmla="val 21423"/>
            </a:avLst>
          </a:prstGeom>
          <a:ln w="11430">
            <a:solidFill>
              <a:srgbClr val="4C5464"/>
            </a:solidFill>
            <a:prstDash val="solid"/>
          </a:ln>
        </p:spPr>
      </p:sp>
      <p:sp>
        <p:nvSpPr>
          <p:cNvPr id="15" name="Text 13"/>
          <p:cNvSpPr txBox="1"/>
          <p:nvPr/>
        </p:nvSpPr>
        <p:spPr>
          <a:xfrm>
            <a:off x="1112550" y="467029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Google Sheets API</a:t>
            </a:r>
            <a:endParaRPr lang="en-US" sz="1080" dirty="0"/>
          </a:p>
        </p:txBody>
      </p:sp>
      <p:sp>
        <p:nvSpPr>
          <p:cNvPr id="16" name="Shape 14"/>
          <p:cNvSpPr/>
          <p:nvPr/>
        </p:nvSpPr>
        <p:spPr>
          <a:xfrm>
            <a:off x="914400" y="5012832"/>
            <a:ext cx="106710" cy="106710"/>
          </a:xfrm>
          <a:prstGeom prst="roundRect">
            <a:avLst>
              <a:gd name="adj" fmla="val 21423"/>
            </a:avLst>
          </a:prstGeom>
          <a:ln w="11430">
            <a:solidFill>
              <a:srgbClr val="4C5464"/>
            </a:solidFill>
            <a:prstDash val="solid"/>
          </a:ln>
        </p:spPr>
      </p:sp>
      <p:sp>
        <p:nvSpPr>
          <p:cNvPr id="17" name="Text 15"/>
          <p:cNvSpPr txBox="1"/>
          <p:nvPr/>
        </p:nvSpPr>
        <p:spPr>
          <a:xfrm>
            <a:off x="1112550" y="495303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Google Docs API</a:t>
            </a:r>
            <a:endParaRPr lang="en-US" sz="1080" dirty="0"/>
          </a:p>
        </p:txBody>
      </p:sp>
      <p:sp>
        <p:nvSpPr>
          <p:cNvPr id="18" name="Shape 16"/>
          <p:cNvSpPr/>
          <p:nvPr/>
        </p:nvSpPr>
        <p:spPr>
          <a:xfrm>
            <a:off x="914400" y="5295565"/>
            <a:ext cx="106710" cy="106710"/>
          </a:xfrm>
          <a:prstGeom prst="roundRect">
            <a:avLst>
              <a:gd name="adj" fmla="val 21423"/>
            </a:avLst>
          </a:prstGeom>
          <a:ln w="11430">
            <a:solidFill>
              <a:srgbClr val="4C5464"/>
            </a:solidFill>
            <a:prstDash val="solid"/>
          </a:ln>
        </p:spPr>
      </p:sp>
      <p:sp>
        <p:nvSpPr>
          <p:cNvPr id="19" name="Text 17"/>
          <p:cNvSpPr txBox="1"/>
          <p:nvPr/>
        </p:nvSpPr>
        <p:spPr>
          <a:xfrm>
            <a:off x="1112550" y="523567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People API</a:t>
            </a:r>
            <a:endParaRPr lang="en-US" sz="1080" dirty="0"/>
          </a:p>
        </p:txBody>
      </p:sp>
      <p:sp>
        <p:nvSpPr>
          <p:cNvPr id="20" name="Text 18"/>
          <p:cNvSpPr txBox="1"/>
          <p:nvPr/>
        </p:nvSpPr>
        <p:spPr>
          <a:xfrm>
            <a:off x="731520" y="583085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Application type wajib "Desktop app" — bukan Web application.</a:t>
            </a:r>
            <a:endParaRPr lang="en-US" sz="960" dirty="0"/>
          </a:p>
        </p:txBody>
      </p:sp>
      <p:sp>
        <p:nvSpPr>
          <p:cNvPr id="21" name="Text 19"/>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47 / 61</a:t>
            </a:r>
            <a:endParaRPr lang="en-US" sz="78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47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Langkah di Google Cloud Console</a:t>
            </a:r>
            <a:endParaRPr lang="en-US" sz="2592" dirty="0"/>
          </a:p>
        </p:txBody>
      </p:sp>
      <p:sp>
        <p:nvSpPr>
          <p:cNvPr id="5" name="Text 3"/>
          <p:cNvSpPr txBox="1"/>
          <p:nvPr/>
        </p:nvSpPr>
        <p:spPr>
          <a:xfrm>
            <a:off x="731520" y="1577614"/>
            <a:ext cx="5668457" cy="764256"/>
          </a:xfrm>
          <a:prstGeom prst="rect">
            <a:avLst/>
          </a:prstGeom>
          <a:noFill/>
          <a:ln/>
        </p:spPr>
        <p:txBody>
          <a:bodyPr wrap="square" lIns="0" tIns="0" rIns="0" bIns="0" rtlCol="0" anchor="t"/>
          <a:lstStyle/>
          <a:p>
            <a:pPr algn="l" indent="0" marL="0">
              <a:lnSpc>
                <a:spcPts val="1923"/>
              </a:lnSpc>
              <a:buNone/>
            </a:pPr>
            <a:r>
              <a:rPr lang="en-US" sz="1241" dirty="0">
                <a:solidFill>
                  <a:srgbClr val="7B8494"/>
                </a:solidFill>
                <a:latin typeface="Arial" pitchFamily="34" charset="0"/>
                <a:ea typeface="Arial" pitchFamily="34" charset="-122"/>
                <a:cs typeface="Arial" pitchFamily="34" charset="-120"/>
              </a:rPr>
              <a:t>Anda mengerjakan ini sendiri, bukan memakai project trainer — supaya </a:t>
            </a:r>
            <a:br/>
            <a:r>
              <a:rPr lang="en-US" sz="1241" dirty="0">
                <a:solidFill>
                  <a:srgbClr val="7B8494"/>
                </a:solidFill>
                <a:latin typeface="Arial" pitchFamily="34" charset="0"/>
                <a:ea typeface="Arial" pitchFamily="34" charset="-122"/>
                <a:cs typeface="Arial" pitchFamily="34" charset="-120"/>
              </a:rPr>
              <a:t>setelah training Anda bisa mengulangnya untuk proyek lain. Kerjakan </a:t>
            </a:r>
            <a:br/>
            <a:r>
              <a:rPr lang="en-US" sz="1241" dirty="0">
                <a:solidFill>
                  <a:srgbClr val="7B8494"/>
                </a:solidFill>
                <a:latin typeface="Arial" pitchFamily="34" charset="0"/>
                <a:ea typeface="Arial" pitchFamily="34" charset="-122"/>
                <a:cs typeface="Arial" pitchFamily="34" charset="-120"/>
              </a:rPr>
              <a:t>berurutan; melewati langkah 4 adalah sebab error 403 paling umum.</a:t>
            </a:r>
            <a:endParaRPr lang="en-US" sz="1241" dirty="0"/>
          </a:p>
        </p:txBody>
      </p:sp>
      <p:sp>
        <p:nvSpPr>
          <p:cNvPr id="6" name="Shape 4"/>
          <p:cNvSpPr/>
          <p:nvPr/>
        </p:nvSpPr>
        <p:spPr>
          <a:xfrm>
            <a:off x="731520" y="2539563"/>
            <a:ext cx="10728930" cy="1772107"/>
          </a:xfrm>
          <a:prstGeom prst="roundRect">
            <a:avLst>
              <a:gd name="adj" fmla="val 4850"/>
            </a:avLst>
          </a:prstGeom>
          <a:solidFill>
            <a:srgbClr val="0E0F12"/>
          </a:solidFill>
          <a:ln w="7620">
            <a:solidFill>
              <a:srgbClr val="1D1E21"/>
            </a:solidFill>
            <a:prstDash val="solid"/>
          </a:ln>
        </p:spPr>
      </p:sp>
      <p:sp>
        <p:nvSpPr>
          <p:cNvPr id="7" name="Shape 5"/>
          <p:cNvSpPr/>
          <p:nvPr/>
        </p:nvSpPr>
        <p:spPr>
          <a:xfrm>
            <a:off x="731520" y="2578242"/>
            <a:ext cx="14356" cy="1694749"/>
          </a:xfrm>
          <a:prstGeom prst="rect">
            <a:avLst/>
          </a:prstGeom>
          <a:solidFill>
            <a:srgbClr val="2F3032"/>
          </a:solidFill>
          <a:ln/>
        </p:spPr>
      </p:sp>
      <p:sp>
        <p:nvSpPr>
          <p:cNvPr id="8" name="Text 6"/>
          <p:cNvSpPr txBox="1"/>
          <p:nvPr/>
        </p:nvSpPr>
        <p:spPr>
          <a:xfrm>
            <a:off x="903427" y="2682850"/>
            <a:ext cx="10659984" cy="155448"/>
          </a:xfrm>
          <a:prstGeom prst="rect">
            <a:avLst/>
          </a:prstGeom>
          <a:noFill/>
          <a:ln/>
        </p:spPr>
        <p:txBody>
          <a:bodyPr wrap="square" lIns="0" tIns="0" rIns="0" bIns="0" rtlCol="0" anchor="t"/>
          <a:lstStyle/>
          <a:p>
            <a:pPr algn="l" indent="0" marL="0">
              <a:lnSpc>
                <a:spcPts val="1066"/>
              </a:lnSpc>
              <a:buNone/>
            </a:pPr>
            <a:r>
              <a:rPr lang="en-US" sz="790" b="1" spc="47" kern="0" dirty="0">
                <a:solidFill>
                  <a:srgbClr val="7B8494"/>
                </a:solidFill>
                <a:latin typeface="Arial" pitchFamily="34" charset="0"/>
                <a:ea typeface="Arial" pitchFamily="34" charset="-122"/>
                <a:cs typeface="Arial" pitchFamily="34" charset="-120"/>
              </a:rPr>
              <a:t>LIMA LANGKAH</a:t>
            </a:r>
            <a:endParaRPr lang="en-US" sz="790" dirty="0"/>
          </a:p>
        </p:txBody>
      </p:sp>
      <p:sp>
        <p:nvSpPr>
          <p:cNvPr id="9" name="Shape 7"/>
          <p:cNvSpPr/>
          <p:nvPr/>
        </p:nvSpPr>
        <p:spPr>
          <a:xfrm>
            <a:off x="903427" y="2974726"/>
            <a:ext cx="100310" cy="100310"/>
          </a:xfrm>
          <a:prstGeom prst="roundRect">
            <a:avLst>
              <a:gd name="adj" fmla="val 21422"/>
            </a:avLst>
          </a:prstGeom>
          <a:ln w="11430">
            <a:solidFill>
              <a:srgbClr val="4C5464"/>
            </a:solidFill>
            <a:prstDash val="solid"/>
          </a:ln>
        </p:spPr>
      </p:sp>
      <p:sp>
        <p:nvSpPr>
          <p:cNvPr id="10" name="Text 8"/>
          <p:cNvSpPr txBox="1"/>
          <p:nvPr/>
        </p:nvSpPr>
        <p:spPr>
          <a:xfrm>
            <a:off x="1089690" y="2918490"/>
            <a:ext cx="10469148" cy="212689"/>
          </a:xfrm>
          <a:prstGeom prst="rect">
            <a:avLst/>
          </a:prstGeom>
          <a:noFill/>
          <a:ln/>
        </p:spPr>
        <p:txBody>
          <a:bodyPr wrap="square" lIns="0" tIns="0" rIns="0" bIns="0" rtlCol="0" anchor="t"/>
          <a:lstStyle/>
          <a:p>
            <a:pPr algn="l" indent="0" marL="0">
              <a:lnSpc>
                <a:spcPts val="1472"/>
              </a:lnSpc>
              <a:buNone/>
            </a:pPr>
            <a:r>
              <a:rPr lang="en-US" sz="1015" dirty="0">
                <a:solidFill>
                  <a:srgbClr val="B9C0CD"/>
                </a:solidFill>
                <a:latin typeface="Arial" pitchFamily="34" charset="0"/>
                <a:ea typeface="Arial" pitchFamily="34" charset="-122"/>
                <a:cs typeface="Arial" pitchFamily="34" charset="-120"/>
              </a:rPr>
              <a:t>1. Buat/pilih project — console.cloud.google.com/projectselector2/home/dashboard</a:t>
            </a:r>
            <a:endParaRPr lang="en-US" sz="1015" dirty="0"/>
          </a:p>
        </p:txBody>
      </p:sp>
      <p:sp>
        <p:nvSpPr>
          <p:cNvPr id="11" name="Shape 9"/>
          <p:cNvSpPr/>
          <p:nvPr/>
        </p:nvSpPr>
        <p:spPr>
          <a:xfrm>
            <a:off x="903427" y="3240451"/>
            <a:ext cx="100310" cy="100310"/>
          </a:xfrm>
          <a:prstGeom prst="roundRect">
            <a:avLst>
              <a:gd name="adj" fmla="val 21422"/>
            </a:avLst>
          </a:prstGeom>
          <a:ln w="11430">
            <a:solidFill>
              <a:srgbClr val="4C5464"/>
            </a:solidFill>
            <a:prstDash val="solid"/>
          </a:ln>
        </p:spPr>
      </p:sp>
      <p:sp>
        <p:nvSpPr>
          <p:cNvPr id="12" name="Text 10"/>
          <p:cNvSpPr txBox="1"/>
          <p:nvPr/>
        </p:nvSpPr>
        <p:spPr>
          <a:xfrm>
            <a:off x="1089690" y="3184215"/>
            <a:ext cx="10469148" cy="212689"/>
          </a:xfrm>
          <a:prstGeom prst="rect">
            <a:avLst/>
          </a:prstGeom>
          <a:noFill/>
          <a:ln/>
        </p:spPr>
        <p:txBody>
          <a:bodyPr wrap="square" lIns="0" tIns="0" rIns="0" bIns="0" rtlCol="0" anchor="t"/>
          <a:lstStyle/>
          <a:p>
            <a:pPr algn="l" indent="0" marL="0">
              <a:lnSpc>
                <a:spcPts val="1472"/>
              </a:lnSpc>
              <a:buNone/>
            </a:pPr>
            <a:r>
              <a:rPr lang="en-US" sz="1015" dirty="0">
                <a:solidFill>
                  <a:srgbClr val="B9C0CD"/>
                </a:solidFill>
                <a:latin typeface="Arial" pitchFamily="34" charset="0"/>
                <a:ea typeface="Arial" pitchFamily="34" charset="-122"/>
                <a:cs typeface="Arial" pitchFamily="34" charset="-120"/>
              </a:rPr>
              <a:t>2. Aktifkan enam API — console.cloud.google.com/apis/library</a:t>
            </a:r>
            <a:endParaRPr lang="en-US" sz="1015" dirty="0"/>
          </a:p>
        </p:txBody>
      </p:sp>
      <p:sp>
        <p:nvSpPr>
          <p:cNvPr id="13" name="Shape 11"/>
          <p:cNvSpPr/>
          <p:nvPr/>
        </p:nvSpPr>
        <p:spPr>
          <a:xfrm>
            <a:off x="903427" y="3506175"/>
            <a:ext cx="100310" cy="100310"/>
          </a:xfrm>
          <a:prstGeom prst="roundRect">
            <a:avLst>
              <a:gd name="adj" fmla="val 21422"/>
            </a:avLst>
          </a:prstGeom>
          <a:ln w="11430">
            <a:solidFill>
              <a:srgbClr val="4C5464"/>
            </a:solidFill>
            <a:prstDash val="solid"/>
          </a:ln>
        </p:spPr>
      </p:sp>
      <p:sp>
        <p:nvSpPr>
          <p:cNvPr id="14" name="Text 12"/>
          <p:cNvSpPr txBox="1"/>
          <p:nvPr/>
        </p:nvSpPr>
        <p:spPr>
          <a:xfrm>
            <a:off x="1089690" y="3449940"/>
            <a:ext cx="10469148" cy="212689"/>
          </a:xfrm>
          <a:prstGeom prst="rect">
            <a:avLst/>
          </a:prstGeom>
          <a:noFill/>
          <a:ln/>
        </p:spPr>
        <p:txBody>
          <a:bodyPr wrap="square" lIns="0" tIns="0" rIns="0" bIns="0" rtlCol="0" anchor="t"/>
          <a:lstStyle/>
          <a:p>
            <a:pPr algn="l" indent="0" marL="0">
              <a:lnSpc>
                <a:spcPts val="1472"/>
              </a:lnSpc>
              <a:buNone/>
            </a:pPr>
            <a:r>
              <a:rPr lang="en-US" sz="1015" dirty="0">
                <a:solidFill>
                  <a:srgbClr val="B9C0CD"/>
                </a:solidFill>
                <a:latin typeface="Arial" pitchFamily="34" charset="0"/>
                <a:ea typeface="Arial" pitchFamily="34" charset="-122"/>
                <a:cs typeface="Arial" pitchFamily="34" charset="-120"/>
              </a:rPr>
              <a:t>3. Buat OAuth client — console.cloud.google.com/apis/credentials → Create Credentials → OAuth 2.0 Client ID → Application type: Desktop app</a:t>
            </a:r>
            <a:endParaRPr lang="en-US" sz="1015" dirty="0"/>
          </a:p>
        </p:txBody>
      </p:sp>
      <p:sp>
        <p:nvSpPr>
          <p:cNvPr id="15" name="Shape 13"/>
          <p:cNvSpPr/>
          <p:nvPr/>
        </p:nvSpPr>
        <p:spPr>
          <a:xfrm>
            <a:off x="903427" y="3771900"/>
            <a:ext cx="100310" cy="100310"/>
          </a:xfrm>
          <a:prstGeom prst="roundRect">
            <a:avLst>
              <a:gd name="adj" fmla="val 21422"/>
            </a:avLst>
          </a:prstGeom>
          <a:ln w="11430">
            <a:solidFill>
              <a:srgbClr val="4C5464"/>
            </a:solidFill>
            <a:prstDash val="solid"/>
          </a:ln>
        </p:spPr>
      </p:sp>
      <p:sp>
        <p:nvSpPr>
          <p:cNvPr id="16" name="Text 14"/>
          <p:cNvSpPr txBox="1"/>
          <p:nvPr/>
        </p:nvSpPr>
        <p:spPr>
          <a:xfrm>
            <a:off x="1089690" y="3715664"/>
            <a:ext cx="10469148" cy="212689"/>
          </a:xfrm>
          <a:prstGeom prst="rect">
            <a:avLst/>
          </a:prstGeom>
          <a:noFill/>
          <a:ln/>
        </p:spPr>
        <p:txBody>
          <a:bodyPr wrap="square" lIns="0" tIns="0" rIns="0" bIns="0" rtlCol="0" anchor="t"/>
          <a:lstStyle/>
          <a:p>
            <a:pPr algn="l" indent="0" marL="0">
              <a:lnSpc>
                <a:spcPts val="1472"/>
              </a:lnSpc>
              <a:buNone/>
            </a:pPr>
            <a:r>
              <a:rPr lang="en-US" sz="1015" dirty="0">
                <a:solidFill>
                  <a:srgbClr val="B9C0CD"/>
                </a:solidFill>
                <a:latin typeface="Arial" pitchFamily="34" charset="0"/>
                <a:ea typeface="Arial" pitchFamily="34" charset="-122"/>
                <a:cs typeface="Arial" pitchFamily="34" charset="-120"/>
              </a:rPr>
              <a:t>4. Kalau app masih status Testing, tambahkan akun Anda sebagai test user — console.cloud.google.com/auth/audience → Audience → Test users → Add users</a:t>
            </a:r>
            <a:endParaRPr lang="en-US" sz="1015" dirty="0"/>
          </a:p>
        </p:txBody>
      </p:sp>
      <p:sp>
        <p:nvSpPr>
          <p:cNvPr id="17" name="Shape 15"/>
          <p:cNvSpPr/>
          <p:nvPr/>
        </p:nvSpPr>
        <p:spPr>
          <a:xfrm>
            <a:off x="903427" y="4037625"/>
            <a:ext cx="100310" cy="100310"/>
          </a:xfrm>
          <a:prstGeom prst="roundRect">
            <a:avLst>
              <a:gd name="adj" fmla="val 21422"/>
            </a:avLst>
          </a:prstGeom>
          <a:ln w="11430">
            <a:solidFill>
              <a:srgbClr val="4C5464"/>
            </a:solidFill>
            <a:prstDash val="solid"/>
          </a:ln>
        </p:spPr>
      </p:sp>
      <p:sp>
        <p:nvSpPr>
          <p:cNvPr id="18" name="Text 16"/>
          <p:cNvSpPr txBox="1"/>
          <p:nvPr/>
        </p:nvSpPr>
        <p:spPr>
          <a:xfrm>
            <a:off x="1089690" y="3981389"/>
            <a:ext cx="10469148" cy="212689"/>
          </a:xfrm>
          <a:prstGeom prst="rect">
            <a:avLst/>
          </a:prstGeom>
          <a:noFill/>
          <a:ln/>
        </p:spPr>
        <p:txBody>
          <a:bodyPr wrap="square" lIns="0" tIns="0" rIns="0" bIns="0" rtlCol="0" anchor="t"/>
          <a:lstStyle/>
          <a:p>
            <a:pPr algn="l" indent="0" marL="0">
              <a:lnSpc>
                <a:spcPts val="1472"/>
              </a:lnSpc>
              <a:buNone/>
            </a:pPr>
            <a:r>
              <a:rPr lang="en-US" sz="1015" dirty="0">
                <a:solidFill>
                  <a:srgbClr val="B9C0CD"/>
                </a:solidFill>
                <a:latin typeface="Arial" pitchFamily="34" charset="0"/>
                <a:ea typeface="Arial" pitchFamily="34" charset="-122"/>
                <a:cs typeface="Arial" pitchFamily="34" charset="-120"/>
              </a:rPr>
              <a:t>5. Unduh JSON client secret, catat path-nya</a:t>
            </a:r>
            <a:endParaRPr lang="en-US" sz="1015" dirty="0"/>
          </a:p>
        </p:txBody>
      </p:sp>
      <p:sp>
        <p:nvSpPr>
          <p:cNvPr id="19" name="Shape 17"/>
          <p:cNvSpPr/>
          <p:nvPr/>
        </p:nvSpPr>
        <p:spPr>
          <a:xfrm>
            <a:off x="731520" y="4540819"/>
            <a:ext cx="10728930" cy="1506383"/>
          </a:xfrm>
          <a:prstGeom prst="roundRect">
            <a:avLst>
              <a:gd name="adj" fmla="val 5706"/>
            </a:avLst>
          </a:prstGeom>
          <a:solidFill>
            <a:srgbClr val="2A201B"/>
          </a:solidFill>
          <a:ln w="7620">
            <a:solidFill>
              <a:srgbClr val="1D1E21"/>
            </a:solidFill>
            <a:prstDash val="solid"/>
          </a:ln>
        </p:spPr>
      </p:sp>
      <p:sp>
        <p:nvSpPr>
          <p:cNvPr id="20" name="Shape 18"/>
          <p:cNvSpPr/>
          <p:nvPr/>
        </p:nvSpPr>
        <p:spPr>
          <a:xfrm>
            <a:off x="731520" y="4579498"/>
            <a:ext cx="14356" cy="1429024"/>
          </a:xfrm>
          <a:prstGeom prst="rect">
            <a:avLst/>
          </a:prstGeom>
          <a:solidFill>
            <a:srgbClr val="FFB27A"/>
          </a:solidFill>
          <a:ln/>
        </p:spPr>
      </p:sp>
      <p:sp>
        <p:nvSpPr>
          <p:cNvPr id="21" name="Text 19"/>
          <p:cNvSpPr txBox="1"/>
          <p:nvPr/>
        </p:nvSpPr>
        <p:spPr>
          <a:xfrm>
            <a:off x="903427" y="4684105"/>
            <a:ext cx="10659984" cy="155448"/>
          </a:xfrm>
          <a:prstGeom prst="rect">
            <a:avLst/>
          </a:prstGeom>
          <a:noFill/>
          <a:ln/>
        </p:spPr>
        <p:txBody>
          <a:bodyPr wrap="square" lIns="0" tIns="0" rIns="0" bIns="0" rtlCol="0" anchor="t"/>
          <a:lstStyle/>
          <a:p>
            <a:pPr algn="l" indent="0" marL="0">
              <a:lnSpc>
                <a:spcPts val="1066"/>
              </a:lnSpc>
              <a:buNone/>
            </a:pPr>
            <a:r>
              <a:rPr lang="en-US" sz="790" b="1" spc="47" kern="0" dirty="0">
                <a:solidFill>
                  <a:srgbClr val="7B8494"/>
                </a:solidFill>
                <a:latin typeface="Arial" pitchFamily="34" charset="0"/>
                <a:ea typeface="Arial" pitchFamily="34" charset="-122"/>
                <a:cs typeface="Arial" pitchFamily="34" charset="-120"/>
              </a:rPr>
              <a:t>KESALAHAN YANG PALING SERING</a:t>
            </a:r>
            <a:endParaRPr lang="en-US" sz="790" dirty="0"/>
          </a:p>
        </p:txBody>
      </p:sp>
      <p:sp>
        <p:nvSpPr>
          <p:cNvPr id="22" name="Shape 20"/>
          <p:cNvSpPr/>
          <p:nvPr/>
        </p:nvSpPr>
        <p:spPr>
          <a:xfrm>
            <a:off x="903427" y="4975982"/>
            <a:ext cx="100310" cy="100310"/>
          </a:xfrm>
          <a:prstGeom prst="roundRect">
            <a:avLst>
              <a:gd name="adj" fmla="val 21422"/>
            </a:avLst>
          </a:prstGeom>
          <a:ln w="11430">
            <a:solidFill>
              <a:srgbClr val="FFB27A"/>
            </a:solidFill>
            <a:prstDash val="solid"/>
          </a:ln>
        </p:spPr>
      </p:sp>
      <p:sp>
        <p:nvSpPr>
          <p:cNvPr id="23" name="Text 21"/>
          <p:cNvSpPr txBox="1"/>
          <p:nvPr/>
        </p:nvSpPr>
        <p:spPr>
          <a:xfrm>
            <a:off x="1089690" y="4919746"/>
            <a:ext cx="10469148" cy="212689"/>
          </a:xfrm>
          <a:prstGeom prst="rect">
            <a:avLst/>
          </a:prstGeom>
          <a:noFill/>
          <a:ln/>
        </p:spPr>
        <p:txBody>
          <a:bodyPr wrap="square" lIns="0" tIns="0" rIns="0" bIns="0" rtlCol="0" anchor="t"/>
          <a:lstStyle/>
          <a:p>
            <a:pPr algn="l" indent="0" marL="0">
              <a:lnSpc>
                <a:spcPts val="1472"/>
              </a:lnSpc>
              <a:buNone/>
            </a:pPr>
            <a:r>
              <a:rPr lang="en-US" sz="1015" dirty="0">
                <a:solidFill>
                  <a:srgbClr val="B9C0CD"/>
                </a:solidFill>
                <a:latin typeface="Arial" pitchFamily="34" charset="0"/>
                <a:ea typeface="Arial" pitchFamily="34" charset="-122"/>
                <a:cs typeface="Arial" pitchFamily="34" charset="-120"/>
              </a:rPr>
              <a:t>Memilih "Web application" — alur paste-the-code tidak akan bekerja</a:t>
            </a:r>
            <a:endParaRPr lang="en-US" sz="1015" dirty="0"/>
          </a:p>
        </p:txBody>
      </p:sp>
      <p:sp>
        <p:nvSpPr>
          <p:cNvPr id="24" name="Shape 22"/>
          <p:cNvSpPr/>
          <p:nvPr/>
        </p:nvSpPr>
        <p:spPr>
          <a:xfrm>
            <a:off x="903427" y="5241707"/>
            <a:ext cx="100310" cy="100310"/>
          </a:xfrm>
          <a:prstGeom prst="roundRect">
            <a:avLst>
              <a:gd name="adj" fmla="val 21422"/>
            </a:avLst>
          </a:prstGeom>
          <a:ln w="11430">
            <a:solidFill>
              <a:srgbClr val="FFB27A"/>
            </a:solidFill>
            <a:prstDash val="solid"/>
          </a:ln>
        </p:spPr>
      </p:sp>
      <p:sp>
        <p:nvSpPr>
          <p:cNvPr id="25" name="Text 23"/>
          <p:cNvSpPr txBox="1"/>
          <p:nvPr/>
        </p:nvSpPr>
        <p:spPr>
          <a:xfrm>
            <a:off x="1089690" y="5185471"/>
            <a:ext cx="10469148" cy="212689"/>
          </a:xfrm>
          <a:prstGeom prst="rect">
            <a:avLst/>
          </a:prstGeom>
          <a:noFill/>
          <a:ln/>
        </p:spPr>
        <p:txBody>
          <a:bodyPr wrap="square" lIns="0" tIns="0" rIns="0" bIns="0" rtlCol="0" anchor="t"/>
          <a:lstStyle/>
          <a:p>
            <a:pPr algn="l" indent="0" marL="0">
              <a:lnSpc>
                <a:spcPts val="1472"/>
              </a:lnSpc>
              <a:buNone/>
            </a:pPr>
            <a:r>
              <a:rPr lang="en-US" sz="1015" dirty="0">
                <a:solidFill>
                  <a:srgbClr val="B9C0CD"/>
                </a:solidFill>
                <a:latin typeface="Arial" pitchFamily="34" charset="0"/>
                <a:ea typeface="Arial" pitchFamily="34" charset="-122"/>
                <a:cs typeface="Arial" pitchFamily="34" charset="-120"/>
              </a:rPr>
              <a:t>Melewati langkah 4 → Error 403: access_denied saat otorisasi</a:t>
            </a:r>
            <a:endParaRPr lang="en-US" sz="1015" dirty="0"/>
          </a:p>
        </p:txBody>
      </p:sp>
      <p:sp>
        <p:nvSpPr>
          <p:cNvPr id="26" name="Shape 24"/>
          <p:cNvSpPr/>
          <p:nvPr/>
        </p:nvSpPr>
        <p:spPr>
          <a:xfrm>
            <a:off x="903427" y="5507431"/>
            <a:ext cx="100310" cy="100310"/>
          </a:xfrm>
          <a:prstGeom prst="roundRect">
            <a:avLst>
              <a:gd name="adj" fmla="val 21422"/>
            </a:avLst>
          </a:prstGeom>
          <a:ln w="11430">
            <a:solidFill>
              <a:srgbClr val="FFB27A"/>
            </a:solidFill>
            <a:prstDash val="solid"/>
          </a:ln>
        </p:spPr>
      </p:sp>
      <p:sp>
        <p:nvSpPr>
          <p:cNvPr id="27" name="Text 25"/>
          <p:cNvSpPr txBox="1"/>
          <p:nvPr/>
        </p:nvSpPr>
        <p:spPr>
          <a:xfrm>
            <a:off x="1089690" y="5451196"/>
            <a:ext cx="10469148" cy="212689"/>
          </a:xfrm>
          <a:prstGeom prst="rect">
            <a:avLst/>
          </a:prstGeom>
          <a:noFill/>
          <a:ln/>
        </p:spPr>
        <p:txBody>
          <a:bodyPr wrap="square" lIns="0" tIns="0" rIns="0" bIns="0" rtlCol="0" anchor="t"/>
          <a:lstStyle/>
          <a:p>
            <a:pPr algn="l" indent="0" marL="0">
              <a:lnSpc>
                <a:spcPts val="1472"/>
              </a:lnSpc>
              <a:buNone/>
            </a:pPr>
            <a:r>
              <a:rPr lang="en-US" sz="1015" dirty="0">
                <a:solidFill>
                  <a:srgbClr val="B9C0CD"/>
                </a:solidFill>
                <a:latin typeface="Arial" pitchFamily="34" charset="0"/>
                <a:ea typeface="Arial" pitchFamily="34" charset="-122"/>
                <a:cs typeface="Arial" pitchFamily="34" charset="-120"/>
              </a:rPr>
              <a:t>Mengaktifkan hanya Gmail API lalu kaget Drive gagal</a:t>
            </a:r>
            <a:endParaRPr lang="en-US" sz="1015" dirty="0"/>
          </a:p>
        </p:txBody>
      </p:sp>
      <p:sp>
        <p:nvSpPr>
          <p:cNvPr id="28" name="Shape 26"/>
          <p:cNvSpPr/>
          <p:nvPr/>
        </p:nvSpPr>
        <p:spPr>
          <a:xfrm>
            <a:off x="903427" y="5773156"/>
            <a:ext cx="100310" cy="100310"/>
          </a:xfrm>
          <a:prstGeom prst="roundRect">
            <a:avLst>
              <a:gd name="adj" fmla="val 21422"/>
            </a:avLst>
          </a:prstGeom>
          <a:ln w="11430">
            <a:solidFill>
              <a:srgbClr val="FFB27A"/>
            </a:solidFill>
            <a:prstDash val="solid"/>
          </a:ln>
        </p:spPr>
      </p:sp>
      <p:sp>
        <p:nvSpPr>
          <p:cNvPr id="29" name="Text 27"/>
          <p:cNvSpPr txBox="1"/>
          <p:nvPr/>
        </p:nvSpPr>
        <p:spPr>
          <a:xfrm>
            <a:off x="1089690" y="5717012"/>
            <a:ext cx="10469148" cy="212689"/>
          </a:xfrm>
          <a:prstGeom prst="rect">
            <a:avLst/>
          </a:prstGeom>
          <a:noFill/>
          <a:ln/>
        </p:spPr>
        <p:txBody>
          <a:bodyPr wrap="square" lIns="0" tIns="0" rIns="0" bIns="0" rtlCol="0" anchor="t"/>
          <a:lstStyle/>
          <a:p>
            <a:pPr algn="l" indent="0" marL="0">
              <a:lnSpc>
                <a:spcPts val="1472"/>
              </a:lnSpc>
              <a:buNone/>
            </a:pPr>
            <a:r>
              <a:rPr lang="en-US" sz="1015" dirty="0">
                <a:solidFill>
                  <a:srgbClr val="B9C0CD"/>
                </a:solidFill>
                <a:latin typeface="Arial" pitchFamily="34" charset="0"/>
                <a:ea typeface="Arial" pitchFamily="34" charset="-122"/>
                <a:cs typeface="Arial" pitchFamily="34" charset="-120"/>
              </a:rPr>
              <a:t>Lupa di project mana OAuth client dibuat</a:t>
            </a:r>
            <a:endParaRPr lang="en-US" sz="1015" dirty="0"/>
          </a:p>
        </p:txBody>
      </p:sp>
      <p:sp>
        <p:nvSpPr>
          <p:cNvPr id="30" name="Text 2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47 / 61 · DETAIL</a:t>
            </a:r>
            <a:endParaRPr lang="en-US" sz="78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47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Langkah di Google Cloud Console (lanjutan)</a:t>
            </a:r>
            <a:endParaRPr lang="en-US" sz="2592" dirty="0"/>
          </a:p>
        </p:txBody>
      </p:sp>
      <p:sp>
        <p:nvSpPr>
          <p:cNvPr id="5" name="Shape 3"/>
          <p:cNvSpPr/>
          <p:nvPr/>
        </p:nvSpPr>
        <p:spPr>
          <a:xfrm>
            <a:off x="731520" y="1577614"/>
            <a:ext cx="10728930" cy="1586484"/>
          </a:xfrm>
          <a:prstGeom prst="roundRect">
            <a:avLst>
              <a:gd name="adj" fmla="val 5764"/>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2576688"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TODO — kebijakan Workspace organisasi</a:t>
            </a:r>
            <a:endParaRPr lang="en-US" sz="780" dirty="0"/>
          </a:p>
        </p:txBody>
      </p:sp>
      <p:sp>
        <p:nvSpPr>
          <p:cNvPr id="10" name="Shape 8"/>
          <p:cNvSpPr/>
          <p:nvPr/>
        </p:nvSpPr>
        <p:spPr>
          <a:xfrm>
            <a:off x="3302721" y="1645737"/>
            <a:ext cx="383408" cy="139446"/>
          </a:xfrm>
          <a:prstGeom prst="roundRect">
            <a:avLst>
              <a:gd name="adj" fmla="val 50033"/>
            </a:avLst>
          </a:prstGeom>
          <a:solidFill>
            <a:srgbClr val="181D2D"/>
          </a:solidFill>
          <a:ln/>
        </p:spPr>
      </p:sp>
      <p:sp>
        <p:nvSpPr>
          <p:cNvPr id="11" name="Text 9"/>
          <p:cNvSpPr txBox="1"/>
          <p:nvPr/>
        </p:nvSpPr>
        <p:spPr>
          <a:xfrm>
            <a:off x="3292206"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TEXT</a:t>
            </a:r>
            <a:endParaRPr lang="en-US" sz="660" dirty="0"/>
          </a:p>
        </p:txBody>
      </p:sp>
      <p:sp>
        <p:nvSpPr>
          <p:cNvPr id="12" name="Text 10"/>
          <p:cNvSpPr txBox="1"/>
          <p:nvPr/>
        </p:nvSpPr>
        <p:spPr>
          <a:xfrm>
            <a:off x="853410" y="1960108"/>
            <a:ext cx="10485150" cy="1120140"/>
          </a:xfrm>
          <a:prstGeom prst="rect">
            <a:avLst/>
          </a:prstGeom>
          <a:noFill/>
          <a:ln/>
        </p:spPr>
        <p:txBody>
          <a:bodyPr wrap="square" lIns="0" tIns="0" rIns="0" bIns="0" rtlCol="0" anchor="t"/>
          <a:lstStyle/>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TODO(trainer): konfirmasi ke IT sebelum hari-H</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 apakah domain memakai Google Advanced Protection</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 akun mana yang boleh dipakai peserta (kerja atau pribadi)</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Peserta dengan Advanced Protection TIDAK bisa menyelesaikan</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alur ini sampai admin meng-allowlist OAuth client ID.</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Sumber: docs/hermes-training-blueprint.md §7 item 6</a:t>
            </a:r>
            <a:endParaRPr lang="en-US" sz="900" dirty="0"/>
          </a:p>
        </p:txBody>
      </p:sp>
      <p:sp>
        <p:nvSpPr>
          <p:cNvPr id="13" name="Text 1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47 / 61 · DETAIL</a:t>
            </a:r>
            <a:endParaRPr lang="en-US" sz="78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Shape 0"/>
          <p:cNvSpPr/>
          <p:nvPr/>
        </p:nvSpPr>
        <p:spPr>
          <a:xfrm>
            <a:off x="731520" y="1631472"/>
            <a:ext cx="198150" cy="0"/>
          </a:xfrm>
          <a:prstGeom prst="line">
            <a:avLst/>
          </a:prstGeom>
          <a:noFill/>
          <a:ln w="7620">
            <a:solidFill>
              <a:srgbClr val="323C5E"/>
            </a:solidFill>
            <a:prstDash val="solid"/>
          </a:ln>
        </p:spPr>
      </p:sp>
      <p:sp>
        <p:nvSpPr>
          <p:cNvPr id="3" name="Text 1"/>
          <p:cNvSpPr txBox="1"/>
          <p:nvPr/>
        </p:nvSpPr>
        <p:spPr>
          <a:xfrm>
            <a:off x="1021110" y="156060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08 · GOOGLE WORKSPACE</a:t>
            </a:r>
            <a:endParaRPr lang="en-US" sz="900" dirty="0"/>
          </a:p>
        </p:txBody>
      </p:sp>
      <p:sp>
        <p:nvSpPr>
          <p:cNvPr id="4" name="Text 2"/>
          <p:cNvSpPr txBox="1"/>
          <p:nvPr/>
        </p:nvSpPr>
        <p:spPr>
          <a:xfrm>
            <a:off x="731520" y="195297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Browser di laptop, Hermes </a:t>
            </a:r>
            <a:br/>
            <a:r>
              <a:rPr lang="en-US" sz="4800" b="1" spc="-96" kern="0" dirty="0">
                <a:solidFill>
                  <a:srgbClr val="F4F6FA"/>
                </a:solidFill>
                <a:latin typeface="Arial" pitchFamily="34" charset="0"/>
                <a:ea typeface="Arial" pitchFamily="34" charset="-122"/>
                <a:cs typeface="Arial" pitchFamily="34" charset="-120"/>
              </a:rPr>
              <a:t>di VPS.</a:t>
            </a:r>
            <a:endParaRPr lang="en-US" sz="4800" dirty="0"/>
          </a:p>
        </p:txBody>
      </p:sp>
      <p:sp>
        <p:nvSpPr>
          <p:cNvPr id="5" name="Text 3"/>
          <p:cNvSpPr txBox="1"/>
          <p:nvPr/>
        </p:nvSpPr>
        <p:spPr>
          <a:xfrm>
            <a:off x="73152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DI VPS</a:t>
            </a:r>
            <a:endParaRPr lang="en-US" sz="840" dirty="0"/>
          </a:p>
        </p:txBody>
      </p:sp>
      <p:sp>
        <p:nvSpPr>
          <p:cNvPr id="6" name="Shape 4"/>
          <p:cNvSpPr/>
          <p:nvPr/>
        </p:nvSpPr>
        <p:spPr>
          <a:xfrm>
            <a:off x="731520" y="3870838"/>
            <a:ext cx="38130" cy="38130"/>
          </a:xfrm>
          <a:prstGeom prst="ellipse">
            <a:avLst/>
          </a:prstGeom>
          <a:solidFill>
            <a:srgbClr val="2F3032"/>
          </a:solidFill>
          <a:ln/>
        </p:spPr>
      </p:sp>
      <p:sp>
        <p:nvSpPr>
          <p:cNvPr id="7" name="Text 5"/>
          <p:cNvSpPr txBox="1"/>
          <p:nvPr/>
        </p:nvSpPr>
        <p:spPr>
          <a:xfrm>
            <a:off x="86109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Hermes membuat auth URL</a:t>
            </a:r>
            <a:endParaRPr lang="en-US" sz="1140" dirty="0"/>
          </a:p>
        </p:txBody>
      </p:sp>
      <p:sp>
        <p:nvSpPr>
          <p:cNvPr id="8" name="Shape 6"/>
          <p:cNvSpPr/>
          <p:nvPr/>
        </p:nvSpPr>
        <p:spPr>
          <a:xfrm>
            <a:off x="731520" y="4164909"/>
            <a:ext cx="38130" cy="38130"/>
          </a:xfrm>
          <a:prstGeom prst="ellipse">
            <a:avLst/>
          </a:prstGeom>
          <a:solidFill>
            <a:srgbClr val="2F3032"/>
          </a:solidFill>
          <a:ln/>
        </p:spPr>
      </p:sp>
      <p:sp>
        <p:nvSpPr>
          <p:cNvPr id="9" name="Text 7"/>
          <p:cNvSpPr txBox="1"/>
          <p:nvPr/>
        </p:nvSpPr>
        <p:spPr>
          <a:xfrm>
            <a:off x="86109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Anda tempelkan URL redirect kembali ke sini</a:t>
            </a:r>
            <a:endParaRPr lang="en-US" sz="1140" dirty="0"/>
          </a:p>
        </p:txBody>
      </p:sp>
      <p:sp>
        <p:nvSpPr>
          <p:cNvPr id="10" name="Shape 8"/>
          <p:cNvSpPr/>
          <p:nvPr/>
        </p:nvSpPr>
        <p:spPr>
          <a:xfrm>
            <a:off x="731520" y="4459072"/>
            <a:ext cx="38130" cy="38130"/>
          </a:xfrm>
          <a:prstGeom prst="ellipse">
            <a:avLst/>
          </a:prstGeom>
          <a:solidFill>
            <a:srgbClr val="2F3032"/>
          </a:solidFill>
          <a:ln/>
        </p:spPr>
      </p:sp>
      <p:sp>
        <p:nvSpPr>
          <p:cNvPr id="11" name="Text 9"/>
          <p:cNvSpPr txBox="1"/>
          <p:nvPr/>
        </p:nvSpPr>
        <p:spPr>
          <a:xfrm>
            <a:off x="86109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Token mendarat di ~/.hermes/google_token.json</a:t>
            </a:r>
            <a:endParaRPr lang="en-US" sz="1140" dirty="0"/>
          </a:p>
        </p:txBody>
      </p:sp>
      <p:sp>
        <p:nvSpPr>
          <p:cNvPr id="12" name="Shape 10"/>
          <p:cNvSpPr/>
          <p:nvPr/>
        </p:nvSpPr>
        <p:spPr>
          <a:xfrm>
            <a:off x="6092190" y="3489168"/>
            <a:ext cx="0" cy="1381476"/>
          </a:xfrm>
          <a:prstGeom prst="line">
            <a:avLst/>
          </a:prstGeom>
          <a:noFill/>
          <a:ln w="7620">
            <a:solidFill>
              <a:srgbClr val="2F3032"/>
            </a:solidFill>
            <a:prstDash val="solid"/>
          </a:ln>
        </p:spPr>
      </p:sp>
      <p:sp>
        <p:nvSpPr>
          <p:cNvPr id="13" name="Text 11"/>
          <p:cNvSpPr txBox="1"/>
          <p:nvPr/>
        </p:nvSpPr>
        <p:spPr>
          <a:xfrm>
            <a:off x="6404640" y="34891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DI LAPTOP</a:t>
            </a:r>
            <a:endParaRPr lang="en-US" sz="840" dirty="0"/>
          </a:p>
        </p:txBody>
      </p:sp>
      <p:sp>
        <p:nvSpPr>
          <p:cNvPr id="14" name="Shape 12"/>
          <p:cNvSpPr/>
          <p:nvPr/>
        </p:nvSpPr>
        <p:spPr>
          <a:xfrm>
            <a:off x="6404640" y="3870838"/>
            <a:ext cx="38130" cy="38130"/>
          </a:xfrm>
          <a:prstGeom prst="ellipse">
            <a:avLst/>
          </a:prstGeom>
          <a:solidFill>
            <a:srgbClr val="2F3032"/>
          </a:solidFill>
          <a:ln/>
        </p:spPr>
      </p:sp>
      <p:sp>
        <p:nvSpPr>
          <p:cNvPr id="15" name="Text 13"/>
          <p:cNvSpPr txBox="1"/>
          <p:nvPr/>
        </p:nvSpPr>
        <p:spPr>
          <a:xfrm>
            <a:off x="6534120" y="378561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Buka auth URL di browser</a:t>
            </a:r>
            <a:endParaRPr lang="en-US" sz="1140" dirty="0"/>
          </a:p>
        </p:txBody>
      </p:sp>
      <p:sp>
        <p:nvSpPr>
          <p:cNvPr id="16" name="Shape 14"/>
          <p:cNvSpPr/>
          <p:nvPr/>
        </p:nvSpPr>
        <p:spPr>
          <a:xfrm>
            <a:off x="6404640" y="4164909"/>
            <a:ext cx="38130" cy="38130"/>
          </a:xfrm>
          <a:prstGeom prst="ellipse">
            <a:avLst/>
          </a:prstGeom>
          <a:solidFill>
            <a:srgbClr val="2F3032"/>
          </a:solidFill>
          <a:ln/>
        </p:spPr>
      </p:sp>
      <p:sp>
        <p:nvSpPr>
          <p:cNvPr id="17" name="Text 15"/>
          <p:cNvSpPr txBox="1"/>
          <p:nvPr/>
        </p:nvSpPr>
        <p:spPr>
          <a:xfrm>
            <a:off x="6534120" y="407977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Setujui izinnya</a:t>
            </a:r>
            <a:endParaRPr lang="en-US" sz="1140" dirty="0"/>
          </a:p>
        </p:txBody>
      </p:sp>
      <p:sp>
        <p:nvSpPr>
          <p:cNvPr id="18" name="Shape 16"/>
          <p:cNvSpPr/>
          <p:nvPr/>
        </p:nvSpPr>
        <p:spPr>
          <a:xfrm>
            <a:off x="6404640" y="4459072"/>
            <a:ext cx="38130" cy="38130"/>
          </a:xfrm>
          <a:prstGeom prst="ellipse">
            <a:avLst/>
          </a:prstGeom>
          <a:solidFill>
            <a:srgbClr val="2F3032"/>
          </a:solidFill>
          <a:ln/>
        </p:spPr>
      </p:sp>
      <p:sp>
        <p:nvSpPr>
          <p:cNvPr id="19" name="Text 17"/>
          <p:cNvSpPr txBox="1"/>
          <p:nvPr/>
        </p:nvSpPr>
        <p:spPr>
          <a:xfrm>
            <a:off x="6534120" y="43738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Browser GAGAL membuka localhost:1 — ini normal</a:t>
            </a:r>
            <a:endParaRPr lang="en-US" sz="1140" dirty="0"/>
          </a:p>
        </p:txBody>
      </p:sp>
      <p:sp>
        <p:nvSpPr>
          <p:cNvPr id="20" name="Shape 18"/>
          <p:cNvSpPr/>
          <p:nvPr/>
        </p:nvSpPr>
        <p:spPr>
          <a:xfrm>
            <a:off x="6404640" y="4753234"/>
            <a:ext cx="38130" cy="38130"/>
          </a:xfrm>
          <a:prstGeom prst="ellipse">
            <a:avLst/>
          </a:prstGeom>
          <a:solidFill>
            <a:srgbClr val="2F3032"/>
          </a:solidFill>
          <a:ln/>
        </p:spPr>
      </p:sp>
      <p:sp>
        <p:nvSpPr>
          <p:cNvPr id="21" name="Text 19"/>
          <p:cNvSpPr txBox="1"/>
          <p:nvPr/>
        </p:nvSpPr>
        <p:spPr>
          <a:xfrm>
            <a:off x="6534120" y="46680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Salin SELURUH URL dari address bar</a:t>
            </a:r>
            <a:endParaRPr lang="en-US" sz="1140" dirty="0"/>
          </a:p>
        </p:txBody>
      </p:sp>
      <p:sp>
        <p:nvSpPr>
          <p:cNvPr id="22" name="Text 20"/>
          <p:cNvSpPr txBox="1"/>
          <p:nvPr/>
        </p:nvSpPr>
        <p:spPr>
          <a:xfrm>
            <a:off x="731520" y="511451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Tidak perlu SSH tunnel. Alurnya paste-the-code, bukan loopback listener.</a:t>
            </a:r>
            <a:endParaRPr lang="en-US" sz="96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48 / 61</a:t>
            </a:r>
            <a:endParaRPr lang="en-US" sz="78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48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Otorisasi headless — langkah persis</a:t>
            </a:r>
            <a:endParaRPr lang="en-US" sz="2592" dirty="0"/>
          </a:p>
        </p:txBody>
      </p:sp>
      <p:sp>
        <p:nvSpPr>
          <p:cNvPr id="5" name="Shape 3"/>
          <p:cNvSpPr/>
          <p:nvPr/>
        </p:nvSpPr>
        <p:spPr>
          <a:xfrm>
            <a:off x="731520" y="1577614"/>
            <a:ext cx="10728930" cy="672084"/>
          </a:xfrm>
          <a:prstGeom prst="roundRect">
            <a:avLst>
              <a:gd name="adj" fmla="val 1360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1736080"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siapkan jalan pintas dulu</a:t>
            </a:r>
            <a:endParaRPr lang="en-US" sz="780" dirty="0"/>
          </a:p>
        </p:txBody>
      </p:sp>
      <p:sp>
        <p:nvSpPr>
          <p:cNvPr id="10" name="Shape 8"/>
          <p:cNvSpPr/>
          <p:nvPr/>
        </p:nvSpPr>
        <p:spPr>
          <a:xfrm>
            <a:off x="2504724" y="1645737"/>
            <a:ext cx="383408" cy="139446"/>
          </a:xfrm>
          <a:prstGeom prst="roundRect">
            <a:avLst>
              <a:gd name="adj" fmla="val 50033"/>
            </a:avLst>
          </a:prstGeom>
          <a:solidFill>
            <a:srgbClr val="181D2D"/>
          </a:solidFill>
          <a:ln/>
        </p:spPr>
      </p:sp>
      <p:sp>
        <p:nvSpPr>
          <p:cNvPr id="11" name="Text 9"/>
          <p:cNvSpPr txBox="1"/>
          <p:nvPr/>
        </p:nvSpPr>
        <p:spPr>
          <a:xfrm>
            <a:off x="2494209"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GSETUP="python ${HERMES_HOME:-$HOME/.hermes}/skills/productivity/google-workspace/scripts/setup.py"</a:t>
            </a:r>
            <a:endParaRPr lang="en-US" sz="900" dirty="0"/>
          </a:p>
        </p:txBody>
      </p:sp>
      <p:sp>
        <p:nvSpPr>
          <p:cNvPr id="13" name="Shape 11"/>
          <p:cNvSpPr/>
          <p:nvPr/>
        </p:nvSpPr>
        <p:spPr>
          <a:xfrm>
            <a:off x="731520" y="2493477"/>
            <a:ext cx="10728930" cy="3049524"/>
          </a:xfrm>
          <a:prstGeom prst="roundRect">
            <a:avLst>
              <a:gd name="adj" fmla="val 2999"/>
            </a:avLst>
          </a:prstGeom>
          <a:solidFill>
            <a:srgbClr val="06070A"/>
          </a:solidFill>
          <a:ln w="7620">
            <a:solidFill>
              <a:srgbClr val="1D1E21"/>
            </a:solidFill>
            <a:prstDash val="solid"/>
          </a:ln>
        </p:spPr>
      </p:sp>
      <p:sp>
        <p:nvSpPr>
          <p:cNvPr id="14" name="Shape 12"/>
          <p:cNvSpPr/>
          <p:nvPr/>
        </p:nvSpPr>
        <p:spPr>
          <a:xfrm>
            <a:off x="739110" y="2501158"/>
            <a:ext cx="10713750" cy="268194"/>
          </a:xfrm>
          <a:prstGeom prst="roundRect">
            <a:avLst>
              <a:gd name="adj" fmla="val 31265"/>
            </a:avLst>
          </a:prstGeom>
          <a:solidFill>
            <a:srgbClr val="0E0F12"/>
          </a:solidFill>
          <a:ln/>
        </p:spPr>
      </p:sp>
      <p:sp>
        <p:nvSpPr>
          <p:cNvPr id="15" name="Shape 13"/>
          <p:cNvSpPr/>
          <p:nvPr/>
        </p:nvSpPr>
        <p:spPr>
          <a:xfrm>
            <a:off x="739110" y="2631460"/>
            <a:ext cx="10713750" cy="137892"/>
          </a:xfrm>
          <a:prstGeom prst="rect">
            <a:avLst/>
          </a:prstGeom>
          <a:solidFill>
            <a:srgbClr val="0E0F12"/>
          </a:solidFill>
          <a:ln/>
        </p:spPr>
      </p:sp>
      <p:sp>
        <p:nvSpPr>
          <p:cNvPr id="16" name="Shape 14"/>
          <p:cNvSpPr/>
          <p:nvPr/>
        </p:nvSpPr>
        <p:spPr>
          <a:xfrm>
            <a:off x="731520" y="2769352"/>
            <a:ext cx="10728930" cy="0"/>
          </a:xfrm>
          <a:prstGeom prst="line">
            <a:avLst/>
          </a:prstGeom>
          <a:noFill/>
          <a:ln w="7620">
            <a:solidFill>
              <a:srgbClr val="1D1E21"/>
            </a:solidFill>
            <a:prstDash val="solid"/>
          </a:ln>
        </p:spPr>
      </p:sp>
      <p:sp>
        <p:nvSpPr>
          <p:cNvPr id="17" name="Text 15"/>
          <p:cNvSpPr txBox="1"/>
          <p:nvPr/>
        </p:nvSpPr>
        <p:spPr>
          <a:xfrm>
            <a:off x="838230" y="2562057"/>
            <a:ext cx="87343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lima langkah</a:t>
            </a:r>
            <a:endParaRPr lang="en-US" sz="780" dirty="0"/>
          </a:p>
        </p:txBody>
      </p:sp>
      <p:sp>
        <p:nvSpPr>
          <p:cNvPr id="18" name="Shape 16"/>
          <p:cNvSpPr/>
          <p:nvPr/>
        </p:nvSpPr>
        <p:spPr>
          <a:xfrm>
            <a:off x="1685696" y="2561692"/>
            <a:ext cx="383408" cy="139446"/>
          </a:xfrm>
          <a:prstGeom prst="roundRect">
            <a:avLst>
              <a:gd name="adj" fmla="val 50033"/>
            </a:avLst>
          </a:prstGeom>
          <a:solidFill>
            <a:srgbClr val="181D2D"/>
          </a:solidFill>
          <a:ln/>
        </p:spPr>
      </p:sp>
      <p:sp>
        <p:nvSpPr>
          <p:cNvPr id="19" name="Text 17"/>
          <p:cNvSpPr txBox="1"/>
          <p:nvPr/>
        </p:nvSpPr>
        <p:spPr>
          <a:xfrm>
            <a:off x="1675181" y="2576962"/>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0" name="Text 18"/>
          <p:cNvSpPr txBox="1"/>
          <p:nvPr/>
        </p:nvSpPr>
        <p:spPr>
          <a:xfrm>
            <a:off x="853410" y="2876062"/>
            <a:ext cx="10485150" cy="2583180"/>
          </a:xfrm>
          <a:prstGeom prst="rect">
            <a:avLst/>
          </a:prstGeom>
          <a:noFill/>
          <a:ln/>
        </p:spPr>
        <p:txBody>
          <a:bodyPr wrap="square" lIns="0" tIns="0" rIns="0" bIns="0" rtlCol="0" anchor="t"/>
          <a:lstStyle/>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0. Cek dulu — kalau mencetak AUTHENTICATED, lewati ke pemakaian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$GSETUP --check</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1. Daftarkan client secret yang sudah diunduh</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$GSETUP --client-secret /path/to/client_secret.json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2. Minta auth URL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$GSETUP --auth-url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3. Tukar kode dengan token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$GSETUP --auth-code "URL_YANG_ANDA_TEMPEL"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4C5464"/>
                </a:solidFill>
                <a:latin typeface="Courier New" pitchFamily="34" charset="0"/>
                <a:ea typeface="Courier New" pitchFamily="34" charset="-122"/>
                <a:cs typeface="Courier New" pitchFamily="34" charset="-120"/>
              </a:rPr>
              <a:t># 4. Verifikasi</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$GSETUP --check</a:t>
            </a:r>
            <a:endParaRPr lang="en-US" sz="900" dirty="0"/>
          </a:p>
        </p:txBody>
      </p:sp>
      <p:sp>
        <p:nvSpPr>
          <p:cNvPr id="21" name="Text 19"/>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48 / 61 · DETAIL</a:t>
            </a:r>
            <a:endParaRPr lang="en-US" sz="78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48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Otorisasi headless — langkah persis (lanjutan)</a:t>
            </a:r>
            <a:endParaRPr lang="en-US" sz="2592" dirty="0"/>
          </a:p>
        </p:txBody>
      </p:sp>
      <p:sp>
        <p:nvSpPr>
          <p:cNvPr id="5" name="Shape 3"/>
          <p:cNvSpPr/>
          <p:nvPr/>
        </p:nvSpPr>
        <p:spPr>
          <a:xfrm>
            <a:off x="731520" y="1577614"/>
            <a:ext cx="10728930" cy="1003005"/>
          </a:xfrm>
          <a:prstGeom prst="roundRect">
            <a:avLst>
              <a:gd name="adj" fmla="val 6929"/>
            </a:avLst>
          </a:prstGeom>
          <a:solidFill>
            <a:srgbClr val="2A201B"/>
          </a:solidFill>
          <a:ln w="7620">
            <a:solidFill>
              <a:srgbClr val="1D1E21"/>
            </a:solidFill>
            <a:prstDash val="solid"/>
          </a:ln>
        </p:spPr>
      </p:sp>
      <p:sp>
        <p:nvSpPr>
          <p:cNvPr id="6" name="Shape 4"/>
          <p:cNvSpPr/>
          <p:nvPr/>
        </p:nvSpPr>
        <p:spPr>
          <a:xfrm>
            <a:off x="731520" y="1608887"/>
            <a:ext cx="11613" cy="940460"/>
          </a:xfrm>
          <a:prstGeom prst="rect">
            <a:avLst/>
          </a:prstGeom>
          <a:solidFill>
            <a:srgbClr val="FFB27A"/>
          </a:solidFill>
          <a:ln/>
        </p:spPr>
      </p:sp>
      <p:sp>
        <p:nvSpPr>
          <p:cNvPr id="7" name="Text 5"/>
          <p:cNvSpPr txBox="1"/>
          <p:nvPr/>
        </p:nvSpPr>
        <p:spPr>
          <a:xfrm>
            <a:off x="870509" y="1693377"/>
            <a:ext cx="10727466" cy="125639"/>
          </a:xfrm>
          <a:prstGeom prst="rect">
            <a:avLst/>
          </a:prstGeom>
          <a:noFill/>
          <a:ln/>
        </p:spPr>
        <p:txBody>
          <a:bodyPr wrap="square" lIns="0" tIns="0" rIns="0" bIns="0" rtlCol="0" anchor="t"/>
          <a:lstStyle/>
          <a:p>
            <a:pPr algn="l" indent="0" marL="0">
              <a:lnSpc>
                <a:spcPts val="862"/>
              </a:lnSpc>
              <a:buNone/>
            </a:pPr>
            <a:r>
              <a:rPr lang="en-US" sz="638" b="1" spc="38" kern="0" dirty="0">
                <a:solidFill>
                  <a:srgbClr val="7B8494"/>
                </a:solidFill>
                <a:latin typeface="Arial" pitchFamily="34" charset="0"/>
                <a:ea typeface="Arial" pitchFamily="34" charset="-122"/>
                <a:cs typeface="Arial" pitchFamily="34" charset="-120"/>
              </a:rPr>
              <a:t>TIGA HAL YANG AKAN TERJADI — JANGAN PANIK</a:t>
            </a:r>
            <a:endParaRPr lang="en-US" sz="638" dirty="0"/>
          </a:p>
        </p:txBody>
      </p:sp>
      <p:sp>
        <p:nvSpPr>
          <p:cNvPr id="8" name="Shape 6"/>
          <p:cNvSpPr/>
          <p:nvPr/>
        </p:nvSpPr>
        <p:spPr>
          <a:xfrm>
            <a:off x="870509" y="1929384"/>
            <a:ext cx="81107" cy="81107"/>
          </a:xfrm>
          <a:prstGeom prst="roundRect">
            <a:avLst>
              <a:gd name="adj" fmla="val 21421"/>
            </a:avLst>
          </a:prstGeom>
          <a:ln w="11430">
            <a:solidFill>
              <a:srgbClr val="FFB27A"/>
            </a:solidFill>
            <a:prstDash val="solid"/>
          </a:ln>
        </p:spPr>
      </p:sp>
      <p:sp>
        <p:nvSpPr>
          <p:cNvPr id="9" name="Text 7"/>
          <p:cNvSpPr txBox="1"/>
          <p:nvPr/>
        </p:nvSpPr>
        <p:spPr>
          <a:xfrm>
            <a:off x="1021110" y="1883938"/>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Setelah menyetujui, browser GAGAL membuka http://localhost:1 — ini normal dan diharapkan</a:t>
            </a:r>
            <a:endParaRPr lang="en-US" sz="821" dirty="0"/>
          </a:p>
        </p:txBody>
      </p:sp>
      <p:sp>
        <p:nvSpPr>
          <p:cNvPr id="10" name="Shape 8"/>
          <p:cNvSpPr/>
          <p:nvPr/>
        </p:nvSpPr>
        <p:spPr>
          <a:xfrm>
            <a:off x="870509" y="2144268"/>
            <a:ext cx="81107" cy="81107"/>
          </a:xfrm>
          <a:prstGeom prst="roundRect">
            <a:avLst>
              <a:gd name="adj" fmla="val 21421"/>
            </a:avLst>
          </a:prstGeom>
          <a:ln w="11430">
            <a:solidFill>
              <a:srgbClr val="FFB27A"/>
            </a:solidFill>
            <a:prstDash val="solid"/>
          </a:ln>
        </p:spPr>
      </p:sp>
      <p:sp>
        <p:nvSpPr>
          <p:cNvPr id="11" name="Text 9"/>
          <p:cNvSpPr txBox="1"/>
          <p:nvPr/>
        </p:nvSpPr>
        <p:spPr>
          <a:xfrm>
            <a:off x="1021110" y="2098822"/>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Yang dibutuhkan adalah SELURUH URL dari address bar, bukan halaman yang tampil</a:t>
            </a:r>
            <a:endParaRPr lang="en-US" sz="821" dirty="0"/>
          </a:p>
        </p:txBody>
      </p:sp>
      <p:sp>
        <p:nvSpPr>
          <p:cNvPr id="12" name="Shape 10"/>
          <p:cNvSpPr/>
          <p:nvPr/>
        </p:nvSpPr>
        <p:spPr>
          <a:xfrm>
            <a:off x="870509" y="2359061"/>
            <a:ext cx="81107" cy="81107"/>
          </a:xfrm>
          <a:prstGeom prst="roundRect">
            <a:avLst>
              <a:gd name="adj" fmla="val 21421"/>
            </a:avLst>
          </a:prstGeom>
          <a:ln w="11430">
            <a:solidFill>
              <a:srgbClr val="FFB27A"/>
            </a:solidFill>
            <a:prstDash val="solid"/>
          </a:ln>
        </p:spPr>
      </p:sp>
      <p:sp>
        <p:nvSpPr>
          <p:cNvPr id="13" name="Text 11"/>
          <p:cNvSpPr txBox="1"/>
          <p:nvPr/>
        </p:nvSpPr>
        <p:spPr>
          <a:xfrm>
            <a:off x="1021110" y="2313615"/>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Error 403 access_denied berarti akun belum jadi test user → console.cloud.google.com/auth/audience</a:t>
            </a:r>
            <a:endParaRPr lang="en-US" sz="821" dirty="0"/>
          </a:p>
        </p:txBody>
      </p:sp>
      <p:sp>
        <p:nvSpPr>
          <p:cNvPr id="14" name="Text 12"/>
          <p:cNvSpPr txBox="1"/>
          <p:nvPr/>
        </p:nvSpPr>
        <p:spPr>
          <a:xfrm>
            <a:off x="731520" y="2765969"/>
            <a:ext cx="4585899" cy="815370"/>
          </a:xfrm>
          <a:prstGeom prst="rect">
            <a:avLst/>
          </a:prstGeom>
          <a:noFill/>
          <a:ln/>
        </p:spPr>
        <p:txBody>
          <a:bodyPr wrap="square" lIns="0" tIns="0" rIns="0" bIns="0" rtlCol="0" anchor="t"/>
          <a:lstStyle/>
          <a:p>
            <a:pPr algn="l" indent="0" marL="0">
              <a:lnSpc>
                <a:spcPts val="1555"/>
              </a:lnSpc>
              <a:buNone/>
            </a:pPr>
            <a:r>
              <a:rPr lang="en-US" sz="1003" dirty="0">
                <a:solidFill>
                  <a:srgbClr val="7B8494"/>
                </a:solidFill>
                <a:latin typeface="Arial" pitchFamily="34" charset="0"/>
                <a:ea typeface="Arial" pitchFamily="34" charset="-122"/>
                <a:cs typeface="Arial" pitchFamily="34" charset="-120"/>
              </a:rPr>
              <a:t>Flag --services dan --format yang muncul di halaman dokumentasi TIDAK ADA </a:t>
            </a:r>
            <a:br/>
            <a:r>
              <a:rPr lang="en-US" sz="1003" dirty="0">
                <a:solidFill>
                  <a:srgbClr val="7B8494"/>
                </a:solidFill>
                <a:latin typeface="Arial" pitchFamily="34" charset="0"/>
                <a:ea typeface="Arial" pitchFamily="34" charset="-122"/>
                <a:cs typeface="Arial" pitchFamily="34" charset="-120"/>
              </a:rPr>
              <a:t>di setup.py versi yang terpasang. Memakainya gagal dengan unrecognized </a:t>
            </a:r>
            <a:br/>
            <a:r>
              <a:rPr lang="en-US" sz="1003" dirty="0">
                <a:solidFill>
                  <a:srgbClr val="7B8494"/>
                </a:solidFill>
                <a:latin typeface="Arial" pitchFamily="34" charset="0"/>
                <a:ea typeface="Arial" pitchFamily="34" charset="-122"/>
                <a:cs typeface="Arial" pitchFamily="34" charset="-120"/>
              </a:rPr>
              <a:t>argument. Jalankan $GSETUP --help di VPS sebelum sesi untuk memastikan </a:t>
            </a:r>
            <a:br/>
            <a:r>
              <a:rPr lang="en-US" sz="1003" dirty="0">
                <a:solidFill>
                  <a:srgbClr val="7B8494"/>
                </a:solidFill>
                <a:latin typeface="Arial" pitchFamily="34" charset="0"/>
                <a:ea typeface="Arial" pitchFamily="34" charset="-122"/>
                <a:cs typeface="Arial" pitchFamily="34" charset="-120"/>
              </a:rPr>
              <a:t>versinya sama.</a:t>
            </a:r>
            <a:endParaRPr lang="en-US" sz="1003" dirty="0"/>
          </a:p>
        </p:txBody>
      </p:sp>
      <p:sp>
        <p:nvSpPr>
          <p:cNvPr id="15" name="Shape 13"/>
          <p:cNvSpPr/>
          <p:nvPr/>
        </p:nvSpPr>
        <p:spPr>
          <a:xfrm>
            <a:off x="731520" y="3741176"/>
            <a:ext cx="10728930" cy="1003005"/>
          </a:xfrm>
          <a:prstGeom prst="roundRect">
            <a:avLst>
              <a:gd name="adj" fmla="val 6929"/>
            </a:avLst>
          </a:prstGeom>
          <a:solidFill>
            <a:srgbClr val="0E0F12"/>
          </a:solidFill>
          <a:ln w="7620">
            <a:solidFill>
              <a:srgbClr val="1D1E21"/>
            </a:solidFill>
            <a:prstDash val="solid"/>
          </a:ln>
        </p:spPr>
      </p:sp>
      <p:sp>
        <p:nvSpPr>
          <p:cNvPr id="16" name="Shape 14"/>
          <p:cNvSpPr/>
          <p:nvPr/>
        </p:nvSpPr>
        <p:spPr>
          <a:xfrm>
            <a:off x="731520" y="3772449"/>
            <a:ext cx="11613" cy="940460"/>
          </a:xfrm>
          <a:prstGeom prst="rect">
            <a:avLst/>
          </a:prstGeom>
          <a:solidFill>
            <a:srgbClr val="2F3032"/>
          </a:solidFill>
          <a:ln/>
        </p:spPr>
      </p:sp>
      <p:sp>
        <p:nvSpPr>
          <p:cNvPr id="17" name="Text 15"/>
          <p:cNvSpPr txBox="1"/>
          <p:nvPr/>
        </p:nvSpPr>
        <p:spPr>
          <a:xfrm>
            <a:off x="870509" y="3857031"/>
            <a:ext cx="10727466" cy="125639"/>
          </a:xfrm>
          <a:prstGeom prst="rect">
            <a:avLst/>
          </a:prstGeom>
          <a:noFill/>
          <a:ln/>
        </p:spPr>
        <p:txBody>
          <a:bodyPr wrap="square" lIns="0" tIns="0" rIns="0" bIns="0" rtlCol="0" anchor="t"/>
          <a:lstStyle/>
          <a:p>
            <a:pPr algn="l" indent="0" marL="0">
              <a:lnSpc>
                <a:spcPts val="862"/>
              </a:lnSpc>
              <a:buNone/>
            </a:pPr>
            <a:r>
              <a:rPr lang="en-US" sz="638" b="1" spc="38" kern="0" dirty="0">
                <a:solidFill>
                  <a:srgbClr val="7B8494"/>
                </a:solidFill>
                <a:latin typeface="Arial" pitchFamily="34" charset="0"/>
                <a:ea typeface="Arial" pitchFamily="34" charset="-122"/>
                <a:cs typeface="Arial" pitchFamily="34" charset="-120"/>
              </a:rPr>
              <a:t>KALAU KODE KEDALUWARSA</a:t>
            </a:r>
            <a:endParaRPr lang="en-US" sz="638" dirty="0"/>
          </a:p>
        </p:txBody>
      </p:sp>
      <p:sp>
        <p:nvSpPr>
          <p:cNvPr id="18" name="Shape 16"/>
          <p:cNvSpPr/>
          <p:nvPr/>
        </p:nvSpPr>
        <p:spPr>
          <a:xfrm>
            <a:off x="870509" y="4092946"/>
            <a:ext cx="81107" cy="81107"/>
          </a:xfrm>
          <a:prstGeom prst="roundRect">
            <a:avLst>
              <a:gd name="adj" fmla="val 21421"/>
            </a:avLst>
          </a:prstGeom>
          <a:ln w="11430">
            <a:solidFill>
              <a:srgbClr val="4C5464"/>
            </a:solidFill>
            <a:prstDash val="solid"/>
          </a:ln>
        </p:spPr>
      </p:sp>
      <p:sp>
        <p:nvSpPr>
          <p:cNvPr id="19" name="Text 17"/>
          <p:cNvSpPr txBox="1"/>
          <p:nvPr/>
        </p:nvSpPr>
        <p:spPr>
          <a:xfrm>
            <a:off x="1021110" y="4047500"/>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--auth-code yang gagal akan mengembalikan fresh_auth_url</a:t>
            </a:r>
            <a:endParaRPr lang="en-US" sz="821" dirty="0"/>
          </a:p>
        </p:txBody>
      </p:sp>
      <p:sp>
        <p:nvSpPr>
          <p:cNvPr id="20" name="Shape 18"/>
          <p:cNvSpPr/>
          <p:nvPr/>
        </p:nvSpPr>
        <p:spPr>
          <a:xfrm>
            <a:off x="870509" y="4307830"/>
            <a:ext cx="81107" cy="81107"/>
          </a:xfrm>
          <a:prstGeom prst="roundRect">
            <a:avLst>
              <a:gd name="adj" fmla="val 21421"/>
            </a:avLst>
          </a:prstGeom>
          <a:ln w="11430">
            <a:solidFill>
              <a:srgbClr val="4C5464"/>
            </a:solidFill>
            <a:prstDash val="solid"/>
          </a:ln>
        </p:spPr>
      </p:sp>
      <p:sp>
        <p:nvSpPr>
          <p:cNvPr id="21" name="Text 19"/>
          <p:cNvSpPr txBox="1"/>
          <p:nvPr/>
        </p:nvSpPr>
        <p:spPr>
          <a:xfrm>
            <a:off x="1021110" y="4262384"/>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Pakai URL baru itu, dan ambil redirect dari tab browser TERBARU</a:t>
            </a:r>
            <a:endParaRPr lang="en-US" sz="821" dirty="0"/>
          </a:p>
        </p:txBody>
      </p:sp>
      <p:sp>
        <p:nvSpPr>
          <p:cNvPr id="22" name="Shape 20"/>
          <p:cNvSpPr/>
          <p:nvPr/>
        </p:nvSpPr>
        <p:spPr>
          <a:xfrm>
            <a:off x="870509" y="4522714"/>
            <a:ext cx="81107" cy="81107"/>
          </a:xfrm>
          <a:prstGeom prst="roundRect">
            <a:avLst>
              <a:gd name="adj" fmla="val 21421"/>
            </a:avLst>
          </a:prstGeom>
          <a:ln w="11430">
            <a:solidFill>
              <a:srgbClr val="4C5464"/>
            </a:solidFill>
            <a:prstDash val="solid"/>
          </a:ln>
        </p:spPr>
      </p:sp>
      <p:sp>
        <p:nvSpPr>
          <p:cNvPr id="23" name="Text 21"/>
          <p:cNvSpPr txBox="1"/>
          <p:nvPr/>
        </p:nvSpPr>
        <p:spPr>
          <a:xfrm>
            <a:off x="1021110" y="4477268"/>
            <a:ext cx="10573116" cy="171999"/>
          </a:xfrm>
          <a:prstGeom prst="rect">
            <a:avLst/>
          </a:prstGeom>
          <a:noFill/>
          <a:ln/>
        </p:spPr>
        <p:txBody>
          <a:bodyPr wrap="square" lIns="0" tIns="0" rIns="0" bIns="0" rtlCol="0" anchor="t"/>
          <a:lstStyle/>
          <a:p>
            <a:pPr algn="l" indent="0" marL="0">
              <a:lnSpc>
                <a:spcPts val="1190"/>
              </a:lnSpc>
              <a:buNone/>
            </a:pPr>
            <a:r>
              <a:rPr lang="en-US" sz="821" dirty="0">
                <a:solidFill>
                  <a:srgbClr val="B9C0CD"/>
                </a:solidFill>
                <a:latin typeface="Arial" pitchFamily="34" charset="0"/>
                <a:ea typeface="Arial" pitchFamily="34" charset="-122"/>
                <a:cs typeface="Arial" pitchFamily="34" charset="-120"/>
              </a:rPr>
              <a:t>Kode dari tab lama atau yang sudah dipakai selalu gagal</a:t>
            </a:r>
            <a:endParaRPr lang="en-US" sz="821" dirty="0"/>
          </a:p>
        </p:txBody>
      </p:sp>
      <p:graphicFrame>
        <p:nvGraphicFramePr>
          <p:cNvPr id="91" name="Table 0"/>
          <p:cNvGraphicFramePr>
            <a:graphicFrameLocks noGrp="1"/>
          </p:cNvGraphicFramePr>
          <p:nvPr>
            <p:extLst>
              <p:ext uri="{D42A27DB-BD31-4B8C-83A1-F6EECF244321}">
                <p14:modId xmlns:p14="http://schemas.microsoft.com/office/powerpoint/2010/main" val="1579011935"/>
              </p:ext>
            </p:extLst>
          </p:nvPr>
        </p:nvGraphicFramePr>
        <p:xfrm>
          <a:off x="731520" y="4929530"/>
          <a:ext cx="10728930" cy="914400"/>
        </p:xfrm>
        <a:graphic>
          <a:graphicData uri="http://schemas.openxmlformats.org/drawingml/2006/table">
            <a:tbl>
              <a:tblPr/>
              <a:tblGrid>
                <a:gridCol w="3647816"/>
                <a:gridCol w="7081114"/>
              </a:tblGrid>
              <a:tr h="186446">
                <a:tc>
                  <a:txBody>
                    <a:bodyPr/>
                    <a:lstStyle/>
                    <a:p>
                      <a:pPr indent="0" marL="0">
                        <a:buNone/>
                      </a:pPr>
                      <a:r>
                        <a:rPr lang="en-US" sz="593" spc="119" kern="0" dirty="0">
                          <a:solidFill>
                            <a:srgbClr val="4C5464"/>
                          </a:solidFill>
                          <a:latin typeface="Courier New" pitchFamily="34" charset="0"/>
                          <a:ea typeface="Courier New" pitchFamily="34" charset="-122"/>
                          <a:cs typeface="Courier New" pitchFamily="34" charset="-120"/>
                        </a:rPr>
                        <a:t>SETELAH SELESAI</a:t>
                      </a:r>
                      <a:endParaRPr lang="en-US" sz="593" dirty="0">
                        <a:latin typeface="Courier New" charset="0"/>
                        <a:ea typeface="Courier New" charset="0"/>
                        <a:cs typeface="Courier New" charset="0"/>
                      </a:endParaRPr>
                    </a:p>
                  </a:txBody>
                  <a:tcPr marL="0" marR="162179" marT="12700" marB="81026"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593" spc="119" kern="0" dirty="0">
                          <a:solidFill>
                            <a:srgbClr val="4C5464"/>
                          </a:solidFill>
                          <a:latin typeface="Courier New" pitchFamily="34" charset="0"/>
                          <a:ea typeface="Courier New" pitchFamily="34" charset="-122"/>
                          <a:cs typeface="Courier New" pitchFamily="34" charset="-120"/>
                        </a:rPr>
                        <a:t>LOKASI</a:t>
                      </a:r>
                      <a:endParaRPr lang="en-US" sz="593" dirty="0">
                        <a:latin typeface="Courier New" charset="0"/>
                        <a:ea typeface="Courier New" charset="0"/>
                        <a:cs typeface="Courier New" charset="0"/>
                      </a:endParaRPr>
                    </a:p>
                  </a:txBody>
                  <a:tcPr marL="0" marR="162179" marT="12700" marB="81026"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27812">
                <a:tc>
                  <a:txBody>
                    <a:bodyPr/>
                    <a:lstStyle/>
                    <a:p>
                      <a:pPr indent="0" marL="0">
                        <a:lnSpc>
                          <a:spcPts val="1213"/>
                        </a:lnSpc>
                        <a:buNone/>
                      </a:pPr>
                      <a:r>
                        <a:rPr lang="en-US" sz="866" b="1" dirty="0">
                          <a:solidFill>
                            <a:srgbClr val="F4F6FA"/>
                          </a:solidFill>
                          <a:latin typeface="Arial" pitchFamily="34" charset="0"/>
                          <a:ea typeface="Arial" pitchFamily="34" charset="-122"/>
                          <a:cs typeface="Arial" pitchFamily="34" charset="-120"/>
                        </a:rPr>
                        <a:t>Token, diperbarui otomatis</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~/.hermes/google_token.json</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27812">
                <a:tc>
                  <a:txBody>
                    <a:bodyPr/>
                    <a:lstStyle/>
                    <a:p>
                      <a:pPr indent="0" marL="0">
                        <a:lnSpc>
                          <a:spcPts val="1213"/>
                        </a:lnSpc>
                        <a:buNone/>
                      </a:pPr>
                      <a:r>
                        <a:rPr lang="en-US" sz="866" b="1" dirty="0">
                          <a:solidFill>
                            <a:srgbClr val="F4F6FA"/>
                          </a:solidFill>
                          <a:latin typeface="Arial" pitchFamily="34" charset="0"/>
                          <a:ea typeface="Arial" pitchFamily="34" charset="-122"/>
                          <a:cs typeface="Arial" pitchFamily="34" charset="-120"/>
                        </a:rPr>
                        <a:t>State OAuth sementara</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~/.hermes/google_oauth_pending.json</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327812">
                <a:tc>
                  <a:txBody>
                    <a:bodyPr/>
                    <a:lstStyle/>
                    <a:p>
                      <a:pPr indent="0" marL="0">
                        <a:lnSpc>
                          <a:spcPts val="1213"/>
                        </a:lnSpc>
                        <a:buNone/>
                      </a:pPr>
                      <a:r>
                        <a:rPr lang="en-US" sz="866" b="1" dirty="0">
                          <a:solidFill>
                            <a:srgbClr val="F4F6FA"/>
                          </a:solidFill>
                          <a:latin typeface="Arial" pitchFamily="34" charset="0"/>
                          <a:ea typeface="Arial" pitchFamily="34" charset="-122"/>
                          <a:cs typeface="Arial" pitchFamily="34" charset="-120"/>
                        </a:rPr>
                        <a:t>Mencabut izin</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213"/>
                        </a:lnSpc>
                        <a:buNone/>
                      </a:pPr>
                      <a:r>
                        <a:rPr lang="en-US" sz="866" dirty="0">
                          <a:solidFill>
                            <a:srgbClr val="B9C0CD"/>
                          </a:solidFill>
                          <a:latin typeface="Arial" pitchFamily="34" charset="0"/>
                          <a:ea typeface="Arial" pitchFamily="34" charset="-122"/>
                          <a:cs typeface="Arial" pitchFamily="34" charset="-120"/>
                        </a:rPr>
                        <a:t>$GSETUP --revoke</a:t>
                      </a:r>
                      <a:endParaRPr lang="en-US" sz="866" dirty="0">
                        <a:latin typeface="Arial" charset="0"/>
                        <a:ea typeface="Arial" charset="0"/>
                        <a:cs typeface="Arial" charset="0"/>
                      </a:endParaRPr>
                    </a:p>
                  </a:txBody>
                  <a:tcPr marL="0" marR="162179" marT="86868" marB="86868"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25" name="Text 2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48 / 61 · DETAIL</a:t>
            </a:r>
            <a:endParaRPr lang="en-US" sz="78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Shape 0"/>
          <p:cNvSpPr/>
          <p:nvPr/>
        </p:nvSpPr>
        <p:spPr>
          <a:xfrm>
            <a:off x="731520" y="1185702"/>
            <a:ext cx="198150" cy="0"/>
          </a:xfrm>
          <a:prstGeom prst="line">
            <a:avLst/>
          </a:prstGeom>
          <a:noFill/>
          <a:ln w="7620">
            <a:solidFill>
              <a:srgbClr val="323C5E"/>
            </a:solidFill>
            <a:prstDash val="solid"/>
          </a:ln>
        </p:spPr>
      </p:sp>
      <p:sp>
        <p:nvSpPr>
          <p:cNvPr id="3" name="Text 1"/>
          <p:cNvSpPr txBox="1"/>
          <p:nvPr/>
        </p:nvSpPr>
        <p:spPr>
          <a:xfrm>
            <a:off x="1021110" y="111483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08 · GOOGLE WORKSPACE</a:t>
            </a:r>
            <a:endParaRPr lang="en-US" sz="900" dirty="0"/>
          </a:p>
        </p:txBody>
      </p:sp>
      <p:sp>
        <p:nvSpPr>
          <p:cNvPr id="4" name="Text 2"/>
          <p:cNvSpPr txBox="1"/>
          <p:nvPr/>
        </p:nvSpPr>
        <p:spPr>
          <a:xfrm>
            <a:off x="731520" y="150720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Satu antarmuka, lima </a:t>
            </a:r>
            <a:br/>
            <a:r>
              <a:rPr lang="en-US" sz="4800" b="1" spc="-96" kern="0" dirty="0">
                <a:solidFill>
                  <a:srgbClr val="F4F6FA"/>
                </a:solidFill>
                <a:latin typeface="Arial" pitchFamily="34" charset="0"/>
                <a:ea typeface="Arial" pitchFamily="34" charset="-122"/>
                <a:cs typeface="Arial" pitchFamily="34" charset="-120"/>
              </a:rPr>
              <a:t>layanan.</a:t>
            </a:r>
            <a:endParaRPr lang="en-US" sz="4800" dirty="0"/>
          </a:p>
        </p:txBody>
      </p:sp>
      <p:sp>
        <p:nvSpPr>
          <p:cNvPr id="5" name="Shape 3"/>
          <p:cNvSpPr/>
          <p:nvPr/>
        </p:nvSpPr>
        <p:spPr>
          <a:xfrm>
            <a:off x="731520" y="3043398"/>
            <a:ext cx="3474720" cy="1060338"/>
          </a:xfrm>
          <a:prstGeom prst="roundRect">
            <a:avLst>
              <a:gd name="adj" fmla="val 10064"/>
            </a:avLst>
          </a:prstGeom>
          <a:solidFill>
            <a:srgbClr val="151618"/>
          </a:solidFill>
          <a:ln w="7620">
            <a:solidFill>
              <a:srgbClr val="1D1E21"/>
            </a:solidFill>
            <a:prstDash val="solid"/>
          </a:ln>
        </p:spPr>
      </p:sp>
      <p:sp>
        <p:nvSpPr>
          <p:cNvPr id="6" name="Text 4"/>
          <p:cNvSpPr txBox="1"/>
          <p:nvPr/>
        </p:nvSpPr>
        <p:spPr>
          <a:xfrm>
            <a:off x="929670" y="3241548"/>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7" name="Text 5"/>
          <p:cNvSpPr txBox="1"/>
          <p:nvPr/>
        </p:nvSpPr>
        <p:spPr>
          <a:xfrm>
            <a:off x="929670" y="3446556"/>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Gmail</a:t>
            </a:r>
            <a:endParaRPr lang="en-US" sz="1260" dirty="0"/>
          </a:p>
        </p:txBody>
      </p:sp>
      <p:sp>
        <p:nvSpPr>
          <p:cNvPr id="8" name="Text 6"/>
          <p:cNvSpPr txBox="1"/>
          <p:nvPr/>
        </p:nvSpPr>
        <p:spPr>
          <a:xfrm>
            <a:off x="929670" y="3722797"/>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search, get, send, reply, labels, modify</a:t>
            </a:r>
            <a:endParaRPr lang="en-US" sz="960" dirty="0"/>
          </a:p>
        </p:txBody>
      </p:sp>
      <p:sp>
        <p:nvSpPr>
          <p:cNvPr id="9" name="Shape 7"/>
          <p:cNvSpPr/>
          <p:nvPr/>
        </p:nvSpPr>
        <p:spPr>
          <a:xfrm>
            <a:off x="4358670" y="3043398"/>
            <a:ext cx="3474720" cy="1060338"/>
          </a:xfrm>
          <a:prstGeom prst="roundRect">
            <a:avLst>
              <a:gd name="adj" fmla="val 10064"/>
            </a:avLst>
          </a:prstGeom>
          <a:solidFill>
            <a:srgbClr val="151618"/>
          </a:solidFill>
          <a:ln w="7620">
            <a:solidFill>
              <a:srgbClr val="1D1E21"/>
            </a:solidFill>
            <a:prstDash val="solid"/>
          </a:ln>
        </p:spPr>
      </p:sp>
      <p:sp>
        <p:nvSpPr>
          <p:cNvPr id="10" name="Text 8"/>
          <p:cNvSpPr txBox="1"/>
          <p:nvPr/>
        </p:nvSpPr>
        <p:spPr>
          <a:xfrm>
            <a:off x="4556730" y="3241548"/>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1" name="Text 9"/>
          <p:cNvSpPr txBox="1"/>
          <p:nvPr/>
        </p:nvSpPr>
        <p:spPr>
          <a:xfrm>
            <a:off x="4556730" y="3446556"/>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Calendar</a:t>
            </a:r>
            <a:endParaRPr lang="en-US" sz="1260" dirty="0"/>
          </a:p>
        </p:txBody>
      </p:sp>
      <p:sp>
        <p:nvSpPr>
          <p:cNvPr id="12" name="Text 10"/>
          <p:cNvSpPr txBox="1"/>
          <p:nvPr/>
        </p:nvSpPr>
        <p:spPr>
          <a:xfrm>
            <a:off x="4556730" y="3722797"/>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list, create, delete — waktu wajib bertimezone</a:t>
            </a:r>
            <a:endParaRPr lang="en-US" sz="960" dirty="0"/>
          </a:p>
        </p:txBody>
      </p:sp>
      <p:sp>
        <p:nvSpPr>
          <p:cNvPr id="13" name="Shape 11"/>
          <p:cNvSpPr/>
          <p:nvPr/>
        </p:nvSpPr>
        <p:spPr>
          <a:xfrm>
            <a:off x="7985730" y="3043398"/>
            <a:ext cx="3474720" cy="1060338"/>
          </a:xfrm>
          <a:prstGeom prst="roundRect">
            <a:avLst>
              <a:gd name="adj" fmla="val 10064"/>
            </a:avLst>
          </a:prstGeom>
          <a:solidFill>
            <a:srgbClr val="151618"/>
          </a:solidFill>
          <a:ln w="7620">
            <a:solidFill>
              <a:srgbClr val="1D1E21"/>
            </a:solidFill>
            <a:prstDash val="solid"/>
          </a:ln>
        </p:spPr>
      </p:sp>
      <p:sp>
        <p:nvSpPr>
          <p:cNvPr id="14" name="Text 12"/>
          <p:cNvSpPr txBox="1"/>
          <p:nvPr/>
        </p:nvSpPr>
        <p:spPr>
          <a:xfrm>
            <a:off x="8183880" y="3241548"/>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5" name="Text 13"/>
          <p:cNvSpPr txBox="1"/>
          <p:nvPr/>
        </p:nvSpPr>
        <p:spPr>
          <a:xfrm>
            <a:off x="8183880" y="3446556"/>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Drive</a:t>
            </a:r>
            <a:endParaRPr lang="en-US" sz="1260" dirty="0"/>
          </a:p>
        </p:txBody>
      </p:sp>
      <p:sp>
        <p:nvSpPr>
          <p:cNvPr id="16" name="Text 14"/>
          <p:cNvSpPr txBox="1"/>
          <p:nvPr/>
        </p:nvSpPr>
        <p:spPr>
          <a:xfrm>
            <a:off x="8183880" y="3722797"/>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search, get, upload, download, share, folder</a:t>
            </a:r>
            <a:endParaRPr lang="en-US" sz="960" dirty="0"/>
          </a:p>
        </p:txBody>
      </p:sp>
      <p:sp>
        <p:nvSpPr>
          <p:cNvPr id="17" name="Shape 15"/>
          <p:cNvSpPr/>
          <p:nvPr/>
        </p:nvSpPr>
        <p:spPr>
          <a:xfrm>
            <a:off x="731520" y="4256166"/>
            <a:ext cx="3474720" cy="1060338"/>
          </a:xfrm>
          <a:prstGeom prst="roundRect">
            <a:avLst>
              <a:gd name="adj" fmla="val 10064"/>
            </a:avLst>
          </a:prstGeom>
          <a:solidFill>
            <a:srgbClr val="151618"/>
          </a:solidFill>
          <a:ln w="7620">
            <a:solidFill>
              <a:srgbClr val="1D1E21"/>
            </a:solidFill>
            <a:prstDash val="solid"/>
          </a:ln>
        </p:spPr>
      </p:sp>
      <p:sp>
        <p:nvSpPr>
          <p:cNvPr id="18" name="Text 16"/>
          <p:cNvSpPr txBox="1"/>
          <p:nvPr/>
        </p:nvSpPr>
        <p:spPr>
          <a:xfrm>
            <a:off x="929670" y="4454317"/>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04</a:t>
            </a:r>
            <a:endParaRPr lang="en-US" sz="780" dirty="0"/>
          </a:p>
        </p:txBody>
      </p:sp>
      <p:sp>
        <p:nvSpPr>
          <p:cNvPr id="19" name="Text 17"/>
          <p:cNvSpPr txBox="1"/>
          <p:nvPr/>
        </p:nvSpPr>
        <p:spPr>
          <a:xfrm>
            <a:off x="929670" y="4659234"/>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Sheets</a:t>
            </a:r>
            <a:endParaRPr lang="en-US" sz="1260" dirty="0"/>
          </a:p>
        </p:txBody>
      </p:sp>
      <p:sp>
        <p:nvSpPr>
          <p:cNvPr id="20" name="Text 18"/>
          <p:cNvSpPr txBox="1"/>
          <p:nvPr/>
        </p:nvSpPr>
        <p:spPr>
          <a:xfrm>
            <a:off x="929670" y="4935474"/>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create, get, update, append</a:t>
            </a:r>
            <a:endParaRPr lang="en-US" sz="960" dirty="0"/>
          </a:p>
        </p:txBody>
      </p:sp>
      <p:sp>
        <p:nvSpPr>
          <p:cNvPr id="21" name="Shape 19"/>
          <p:cNvSpPr/>
          <p:nvPr/>
        </p:nvSpPr>
        <p:spPr>
          <a:xfrm>
            <a:off x="4358670" y="4256166"/>
            <a:ext cx="3474720" cy="1060338"/>
          </a:xfrm>
          <a:prstGeom prst="roundRect">
            <a:avLst>
              <a:gd name="adj" fmla="val 10064"/>
            </a:avLst>
          </a:prstGeom>
          <a:solidFill>
            <a:srgbClr val="151618"/>
          </a:solidFill>
          <a:ln w="7620">
            <a:solidFill>
              <a:srgbClr val="1D1E21"/>
            </a:solidFill>
            <a:prstDash val="solid"/>
          </a:ln>
        </p:spPr>
      </p:sp>
      <p:sp>
        <p:nvSpPr>
          <p:cNvPr id="22" name="Text 20"/>
          <p:cNvSpPr txBox="1"/>
          <p:nvPr/>
        </p:nvSpPr>
        <p:spPr>
          <a:xfrm>
            <a:off x="4556730" y="4454317"/>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05</a:t>
            </a:r>
            <a:endParaRPr lang="en-US" sz="780" dirty="0"/>
          </a:p>
        </p:txBody>
      </p:sp>
      <p:sp>
        <p:nvSpPr>
          <p:cNvPr id="23" name="Text 21"/>
          <p:cNvSpPr txBox="1"/>
          <p:nvPr/>
        </p:nvSpPr>
        <p:spPr>
          <a:xfrm>
            <a:off x="4556730" y="4659234"/>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Docs</a:t>
            </a:r>
            <a:endParaRPr lang="en-US" sz="1260" dirty="0"/>
          </a:p>
        </p:txBody>
      </p:sp>
      <p:sp>
        <p:nvSpPr>
          <p:cNvPr id="24" name="Text 22"/>
          <p:cNvSpPr txBox="1"/>
          <p:nvPr/>
        </p:nvSpPr>
        <p:spPr>
          <a:xfrm>
            <a:off x="4556730" y="4935474"/>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get, create, append</a:t>
            </a:r>
            <a:endParaRPr lang="en-US" sz="960" dirty="0"/>
          </a:p>
        </p:txBody>
      </p:sp>
      <p:sp>
        <p:nvSpPr>
          <p:cNvPr id="25" name="Text 23"/>
          <p:cNvSpPr txBox="1"/>
          <p:nvPr/>
        </p:nvSpPr>
        <p:spPr>
          <a:xfrm>
            <a:off x="731520" y="556028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Datetime tanpa timezone dianggap UTC — sumber bug jadwal paling umum.</a:t>
            </a:r>
            <a:endParaRPr lang="en-US" sz="960" dirty="0"/>
          </a:p>
        </p:txBody>
      </p:sp>
      <p:sp>
        <p:nvSpPr>
          <p:cNvPr id="26" name="Text 2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49 / 61</a:t>
            </a:r>
            <a:endParaRPr lang="en-US" sz="78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49 · 1/3</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Perintah tiap surface</a:t>
            </a:r>
            <a:endParaRPr lang="en-US" sz="2592" dirty="0"/>
          </a:p>
        </p:txBody>
      </p:sp>
      <p:sp>
        <p:nvSpPr>
          <p:cNvPr id="5" name="Shape 3"/>
          <p:cNvSpPr/>
          <p:nvPr/>
        </p:nvSpPr>
        <p:spPr>
          <a:xfrm>
            <a:off x="731520" y="1577614"/>
            <a:ext cx="10728930" cy="672084"/>
          </a:xfrm>
          <a:prstGeom prst="roundRect">
            <a:avLst>
              <a:gd name="adj" fmla="val 1360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1404336"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siapkan jalan pintas</a:t>
            </a:r>
            <a:endParaRPr lang="en-US" sz="780" dirty="0"/>
          </a:p>
        </p:txBody>
      </p:sp>
      <p:sp>
        <p:nvSpPr>
          <p:cNvPr id="10" name="Shape 8"/>
          <p:cNvSpPr/>
          <p:nvPr/>
        </p:nvSpPr>
        <p:spPr>
          <a:xfrm>
            <a:off x="2189714" y="1645737"/>
            <a:ext cx="383408" cy="139446"/>
          </a:xfrm>
          <a:prstGeom prst="roundRect">
            <a:avLst>
              <a:gd name="adj" fmla="val 50033"/>
            </a:avLst>
          </a:prstGeom>
          <a:solidFill>
            <a:srgbClr val="181D2D"/>
          </a:solidFill>
          <a:ln/>
        </p:spPr>
      </p:sp>
      <p:sp>
        <p:nvSpPr>
          <p:cNvPr id="11" name="Text 9"/>
          <p:cNvSpPr txBox="1"/>
          <p:nvPr/>
        </p:nvSpPr>
        <p:spPr>
          <a:xfrm>
            <a:off x="2179198"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20574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GAPI="python ${HERMES_HOME:-$HOME/.hermes}/skills/productivity/google-workspace/scripts/google_api.py"</a:t>
            </a:r>
            <a:endParaRPr lang="en-US" sz="900" dirty="0"/>
          </a:p>
        </p:txBody>
      </p:sp>
      <p:sp>
        <p:nvSpPr>
          <p:cNvPr id="13" name="Shape 11"/>
          <p:cNvSpPr/>
          <p:nvPr/>
        </p:nvSpPr>
        <p:spPr>
          <a:xfrm>
            <a:off x="731520" y="2493477"/>
            <a:ext cx="10728930" cy="2135124"/>
          </a:xfrm>
          <a:prstGeom prst="roundRect">
            <a:avLst>
              <a:gd name="adj" fmla="val 4283"/>
            </a:avLst>
          </a:prstGeom>
          <a:solidFill>
            <a:srgbClr val="06070A"/>
          </a:solidFill>
          <a:ln w="7620">
            <a:solidFill>
              <a:srgbClr val="1D1E21"/>
            </a:solidFill>
            <a:prstDash val="solid"/>
          </a:ln>
        </p:spPr>
      </p:sp>
      <p:sp>
        <p:nvSpPr>
          <p:cNvPr id="14" name="Shape 12"/>
          <p:cNvSpPr/>
          <p:nvPr/>
        </p:nvSpPr>
        <p:spPr>
          <a:xfrm>
            <a:off x="739110" y="2501158"/>
            <a:ext cx="10713750" cy="268194"/>
          </a:xfrm>
          <a:prstGeom prst="roundRect">
            <a:avLst>
              <a:gd name="adj" fmla="val 31265"/>
            </a:avLst>
          </a:prstGeom>
          <a:solidFill>
            <a:srgbClr val="0E0F12"/>
          </a:solidFill>
          <a:ln/>
        </p:spPr>
      </p:sp>
      <p:sp>
        <p:nvSpPr>
          <p:cNvPr id="15" name="Shape 13"/>
          <p:cNvSpPr/>
          <p:nvPr/>
        </p:nvSpPr>
        <p:spPr>
          <a:xfrm>
            <a:off x="739110" y="2631460"/>
            <a:ext cx="10713750" cy="137892"/>
          </a:xfrm>
          <a:prstGeom prst="rect">
            <a:avLst/>
          </a:prstGeom>
          <a:solidFill>
            <a:srgbClr val="0E0F12"/>
          </a:solidFill>
          <a:ln/>
        </p:spPr>
      </p:sp>
      <p:sp>
        <p:nvSpPr>
          <p:cNvPr id="16" name="Shape 14"/>
          <p:cNvSpPr/>
          <p:nvPr/>
        </p:nvSpPr>
        <p:spPr>
          <a:xfrm>
            <a:off x="731520" y="2769352"/>
            <a:ext cx="10728930" cy="0"/>
          </a:xfrm>
          <a:prstGeom prst="line">
            <a:avLst/>
          </a:prstGeom>
          <a:noFill/>
          <a:ln w="7620">
            <a:solidFill>
              <a:srgbClr val="1D1E21"/>
            </a:solidFill>
            <a:prstDash val="solid"/>
          </a:ln>
        </p:spPr>
      </p:sp>
      <p:sp>
        <p:nvSpPr>
          <p:cNvPr id="17" name="Text 15"/>
          <p:cNvSpPr txBox="1"/>
          <p:nvPr/>
        </p:nvSpPr>
        <p:spPr>
          <a:xfrm>
            <a:off x="838230" y="2562057"/>
            <a:ext cx="408920"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Gmail</a:t>
            </a:r>
            <a:endParaRPr lang="en-US" sz="780" dirty="0"/>
          </a:p>
        </p:txBody>
      </p:sp>
      <p:sp>
        <p:nvSpPr>
          <p:cNvPr id="18" name="Shape 16"/>
          <p:cNvSpPr/>
          <p:nvPr/>
        </p:nvSpPr>
        <p:spPr>
          <a:xfrm>
            <a:off x="1244681" y="2561692"/>
            <a:ext cx="383408" cy="139446"/>
          </a:xfrm>
          <a:prstGeom prst="roundRect">
            <a:avLst>
              <a:gd name="adj" fmla="val 50033"/>
            </a:avLst>
          </a:prstGeom>
          <a:solidFill>
            <a:srgbClr val="181D2D"/>
          </a:solidFill>
          <a:ln/>
        </p:spPr>
      </p:sp>
      <p:sp>
        <p:nvSpPr>
          <p:cNvPr id="19" name="Text 17"/>
          <p:cNvSpPr txBox="1"/>
          <p:nvPr/>
        </p:nvSpPr>
        <p:spPr>
          <a:xfrm>
            <a:off x="1234166" y="2576962"/>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0" name="Text 18"/>
          <p:cNvSpPr txBox="1"/>
          <p:nvPr/>
        </p:nvSpPr>
        <p:spPr>
          <a:xfrm>
            <a:off x="853410" y="2876062"/>
            <a:ext cx="10485150" cy="166878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gmail search "is:unread" --max 10</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gmail search "from:boss@company.com newer_than:1d"</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gmail search "has:attachment filename:pdf newer_than:7d"</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gmail get MESSAGE_ID</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gmail send --to user@example.com --subject "Hello" --body "Message text"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gmail send --to user@example.com --subject "Report" --body "&lt;h1&gt;Q4&lt;/h1&gt;" --html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gmail reply MESSAGE_ID --body "Thanks, that works for me."</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gmail labels</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gmail modify MESSAGE_ID --add-labels LABEL_ID</a:t>
            </a:r>
            <a:endParaRPr lang="en-US" sz="900" dirty="0"/>
          </a:p>
        </p:txBody>
      </p:sp>
      <p:sp>
        <p:nvSpPr>
          <p:cNvPr id="21" name="Text 19"/>
          <p:cNvSpPr txBox="1"/>
          <p:nvPr/>
        </p:nvSpPr>
        <p:spPr>
          <a:xfrm>
            <a:off x="731520" y="4872472"/>
            <a:ext cx="6029279" cy="1072866"/>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Display name pengirim bisa dikustomisasi — berguna kalau beberapa agent </a:t>
            </a:r>
            <a:br/>
            <a:r>
              <a:rPr lang="en-US" sz="1320" dirty="0">
                <a:solidFill>
                  <a:srgbClr val="7B8494"/>
                </a:solidFill>
                <a:latin typeface="Arial" pitchFamily="34" charset="0"/>
                <a:ea typeface="Arial" pitchFamily="34" charset="-122"/>
                <a:cs typeface="Arial" pitchFamily="34" charset="-120"/>
              </a:rPr>
              <a:t>berbagi satu akun. Tapi kalau --from memakai ALAMAT yang berbeda dari </a:t>
            </a:r>
            <a:br/>
            <a:r>
              <a:rPr lang="en-US" sz="1320" dirty="0">
                <a:solidFill>
                  <a:srgbClr val="7B8494"/>
                </a:solidFill>
                <a:latin typeface="Arial" pitchFamily="34" charset="0"/>
                <a:ea typeface="Arial" pitchFamily="34" charset="-122"/>
                <a:cs typeface="Arial" pitchFamily="34" charset="-120"/>
              </a:rPr>
              <a:t>akun terautentikasi, alamat itu harus terdaftar sebagai Send As alias di Gmail </a:t>
            </a:r>
            <a:br/>
            <a:r>
              <a:rPr lang="en-US" sz="1320" dirty="0">
                <a:solidFill>
                  <a:srgbClr val="7B8494"/>
                </a:solidFill>
                <a:latin typeface="Arial" pitchFamily="34" charset="0"/>
                <a:ea typeface="Arial" pitchFamily="34" charset="-122"/>
                <a:cs typeface="Arial" pitchFamily="34" charset="-120"/>
              </a:rPr>
              <a:t>Settings → Accounts.</a:t>
            </a:r>
            <a:endParaRPr lang="en-US" sz="1320" dirty="0"/>
          </a:p>
        </p:txBody>
      </p:sp>
      <p:sp>
        <p:nvSpPr>
          <p:cNvPr id="22"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49 / 61 · DETAIL</a:t>
            </a:r>
            <a:endParaRPr lang="en-US" sz="78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49 · 2/3</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Perintah tiap surface (lanjutan)</a:t>
            </a:r>
            <a:endParaRPr lang="en-US" sz="2592" dirty="0"/>
          </a:p>
        </p:txBody>
      </p:sp>
      <p:sp>
        <p:nvSpPr>
          <p:cNvPr id="5" name="Shape 3"/>
          <p:cNvSpPr/>
          <p:nvPr/>
        </p:nvSpPr>
        <p:spPr>
          <a:xfrm>
            <a:off x="731520" y="1577614"/>
            <a:ext cx="10728930" cy="1952244"/>
          </a:xfrm>
          <a:prstGeom prst="roundRect">
            <a:avLst>
              <a:gd name="adj" fmla="val 4684"/>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2377623"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Calendar — waktu WAJIB bertimezone</a:t>
            </a:r>
            <a:endParaRPr lang="en-US" sz="780" dirty="0"/>
          </a:p>
        </p:txBody>
      </p:sp>
      <p:sp>
        <p:nvSpPr>
          <p:cNvPr id="10" name="Shape 8"/>
          <p:cNvSpPr/>
          <p:nvPr/>
        </p:nvSpPr>
        <p:spPr>
          <a:xfrm>
            <a:off x="3113715" y="1645737"/>
            <a:ext cx="383408" cy="139446"/>
          </a:xfrm>
          <a:prstGeom prst="roundRect">
            <a:avLst>
              <a:gd name="adj" fmla="val 50033"/>
            </a:avLst>
          </a:prstGeom>
          <a:solidFill>
            <a:srgbClr val="181D2D"/>
          </a:solidFill>
          <a:ln/>
        </p:spPr>
      </p:sp>
      <p:sp>
        <p:nvSpPr>
          <p:cNvPr id="11" name="Text 9"/>
          <p:cNvSpPr txBox="1"/>
          <p:nvPr/>
        </p:nvSpPr>
        <p:spPr>
          <a:xfrm>
            <a:off x="3103199"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14859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calendar list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calendar list --start 2026-03-01T00:00:00Z --end 2026-03-07T23:59:59Z</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calendar create --summary "Team Standup" \</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--start 2026-03-01T10:00:00-07:00 --end 2026-03-01T10:30:00-07:00</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calendar create --summary "Review" \</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--start 2026-03-01T14:00:00Z --end 2026-03-01T15:00:00Z \</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--attendees "alice@co.com,bob@co.com"</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calendar delete EVENT_ID</a:t>
            </a:r>
            <a:endParaRPr lang="en-US" sz="900" dirty="0"/>
          </a:p>
        </p:txBody>
      </p:sp>
      <p:sp>
        <p:nvSpPr>
          <p:cNvPr id="13" name="Shape 11"/>
          <p:cNvSpPr/>
          <p:nvPr/>
        </p:nvSpPr>
        <p:spPr>
          <a:xfrm>
            <a:off x="731520" y="3773637"/>
            <a:ext cx="10728930" cy="1952244"/>
          </a:xfrm>
          <a:prstGeom prst="roundRect">
            <a:avLst>
              <a:gd name="adj" fmla="val 4684"/>
            </a:avLst>
          </a:prstGeom>
          <a:solidFill>
            <a:srgbClr val="06070A"/>
          </a:solidFill>
          <a:ln w="7620">
            <a:solidFill>
              <a:srgbClr val="1D1E21"/>
            </a:solidFill>
            <a:prstDash val="solid"/>
          </a:ln>
        </p:spPr>
      </p:sp>
      <p:sp>
        <p:nvSpPr>
          <p:cNvPr id="14" name="Shape 12"/>
          <p:cNvSpPr/>
          <p:nvPr/>
        </p:nvSpPr>
        <p:spPr>
          <a:xfrm>
            <a:off x="739110" y="3781318"/>
            <a:ext cx="10713750" cy="268194"/>
          </a:xfrm>
          <a:prstGeom prst="roundRect">
            <a:avLst>
              <a:gd name="adj" fmla="val 31265"/>
            </a:avLst>
          </a:prstGeom>
          <a:solidFill>
            <a:srgbClr val="0E0F12"/>
          </a:solidFill>
          <a:ln/>
        </p:spPr>
      </p:sp>
      <p:sp>
        <p:nvSpPr>
          <p:cNvPr id="15" name="Shape 13"/>
          <p:cNvSpPr/>
          <p:nvPr/>
        </p:nvSpPr>
        <p:spPr>
          <a:xfrm>
            <a:off x="739110" y="3911620"/>
            <a:ext cx="10713750" cy="137892"/>
          </a:xfrm>
          <a:prstGeom prst="rect">
            <a:avLst/>
          </a:prstGeom>
          <a:solidFill>
            <a:srgbClr val="0E0F12"/>
          </a:solidFill>
          <a:ln/>
        </p:spPr>
      </p:sp>
      <p:sp>
        <p:nvSpPr>
          <p:cNvPr id="16" name="Shape 14"/>
          <p:cNvSpPr/>
          <p:nvPr/>
        </p:nvSpPr>
        <p:spPr>
          <a:xfrm>
            <a:off x="731520" y="4049512"/>
            <a:ext cx="10728930" cy="0"/>
          </a:xfrm>
          <a:prstGeom prst="line">
            <a:avLst/>
          </a:prstGeom>
          <a:noFill/>
          <a:ln w="7620">
            <a:solidFill>
              <a:srgbClr val="1D1E21"/>
            </a:solidFill>
            <a:prstDash val="solid"/>
          </a:ln>
        </p:spPr>
      </p:sp>
      <p:sp>
        <p:nvSpPr>
          <p:cNvPr id="17" name="Text 15"/>
          <p:cNvSpPr txBox="1"/>
          <p:nvPr/>
        </p:nvSpPr>
        <p:spPr>
          <a:xfrm>
            <a:off x="838230" y="3842217"/>
            <a:ext cx="408920"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Drive</a:t>
            </a:r>
            <a:endParaRPr lang="en-US" sz="780" dirty="0"/>
          </a:p>
        </p:txBody>
      </p:sp>
      <p:sp>
        <p:nvSpPr>
          <p:cNvPr id="18" name="Shape 16"/>
          <p:cNvSpPr/>
          <p:nvPr/>
        </p:nvSpPr>
        <p:spPr>
          <a:xfrm>
            <a:off x="1244681" y="3841852"/>
            <a:ext cx="383408" cy="139446"/>
          </a:xfrm>
          <a:prstGeom prst="roundRect">
            <a:avLst>
              <a:gd name="adj" fmla="val 50033"/>
            </a:avLst>
          </a:prstGeom>
          <a:solidFill>
            <a:srgbClr val="181D2D"/>
          </a:solidFill>
          <a:ln/>
        </p:spPr>
      </p:sp>
      <p:sp>
        <p:nvSpPr>
          <p:cNvPr id="19" name="Text 17"/>
          <p:cNvSpPr txBox="1"/>
          <p:nvPr/>
        </p:nvSpPr>
        <p:spPr>
          <a:xfrm>
            <a:off x="1234166" y="3857122"/>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0" name="Text 18"/>
          <p:cNvSpPr txBox="1"/>
          <p:nvPr/>
        </p:nvSpPr>
        <p:spPr>
          <a:xfrm>
            <a:off x="853410" y="4156222"/>
            <a:ext cx="10485150" cy="14859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drive search "quarterly report" --max 10</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drive search "mimeType='application/pdf'" --raw-query --max 5</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drive get FILE_ID</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drive upload /path/to/report.pdf</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drive create-folder "Reports"</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drive share FILE_ID --email alice@example.com --role reader</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drive download FILE_ID --output ~/doc.pdf</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drive delete FILE_ID            # ke trash, bisa dibatalkan</a:t>
            </a:r>
            <a:endParaRPr lang="en-US" sz="900" dirty="0"/>
          </a:p>
        </p:txBody>
      </p:sp>
      <p:sp>
        <p:nvSpPr>
          <p:cNvPr id="21" name="Text 19"/>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49 / 61 · DETAIL</a:t>
            </a:r>
            <a:endParaRPr lang="en-US" sz="78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49 · 3/3</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Perintah tiap surface (lanjutan)</a:t>
            </a:r>
            <a:endParaRPr lang="en-US" sz="2592" dirty="0"/>
          </a:p>
        </p:txBody>
      </p:sp>
      <p:sp>
        <p:nvSpPr>
          <p:cNvPr id="5" name="Shape 3"/>
          <p:cNvSpPr/>
          <p:nvPr/>
        </p:nvSpPr>
        <p:spPr>
          <a:xfrm>
            <a:off x="731520" y="1577614"/>
            <a:ext cx="10728930" cy="1220724"/>
          </a:xfrm>
          <a:prstGeom prst="roundRect">
            <a:avLst>
              <a:gd name="adj" fmla="val 7491"/>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47530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Sheets</a:t>
            </a:r>
            <a:endParaRPr lang="en-US" sz="780" dirty="0"/>
          </a:p>
        </p:txBody>
      </p:sp>
      <p:sp>
        <p:nvSpPr>
          <p:cNvPr id="10" name="Shape 8"/>
          <p:cNvSpPr/>
          <p:nvPr/>
        </p:nvSpPr>
        <p:spPr>
          <a:xfrm>
            <a:off x="1307683" y="1645737"/>
            <a:ext cx="383408" cy="139446"/>
          </a:xfrm>
          <a:prstGeom prst="roundRect">
            <a:avLst>
              <a:gd name="adj" fmla="val 50033"/>
            </a:avLst>
          </a:prstGeom>
          <a:solidFill>
            <a:srgbClr val="181D2D"/>
          </a:solidFill>
          <a:ln/>
        </p:spPr>
      </p:sp>
      <p:sp>
        <p:nvSpPr>
          <p:cNvPr id="11" name="Text 9"/>
          <p:cNvSpPr txBox="1"/>
          <p:nvPr/>
        </p:nvSpPr>
        <p:spPr>
          <a:xfrm>
            <a:off x="1297168"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75438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sheets create --title "Q4 Budget"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sheets get SHEET_ID "Sheet1!A1:D10"</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sheets update SHEET_ID "Sheet1!A1:B2" --values '[["Name","Score"],["Alice","95"]]'</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sheets append SHEET_ID "Sheet1!A:C" --values '[["new","row","data"]]'</a:t>
            </a:r>
            <a:endParaRPr lang="en-US" sz="900" dirty="0"/>
          </a:p>
        </p:txBody>
      </p:sp>
      <p:sp>
        <p:nvSpPr>
          <p:cNvPr id="13" name="Shape 11"/>
          <p:cNvSpPr/>
          <p:nvPr/>
        </p:nvSpPr>
        <p:spPr>
          <a:xfrm>
            <a:off x="731520" y="3042117"/>
            <a:ext cx="10728930" cy="1037844"/>
          </a:xfrm>
          <a:prstGeom prst="roundRect">
            <a:avLst>
              <a:gd name="adj" fmla="val 8811"/>
            </a:avLst>
          </a:prstGeom>
          <a:solidFill>
            <a:srgbClr val="06070A"/>
          </a:solidFill>
          <a:ln w="7620">
            <a:solidFill>
              <a:srgbClr val="1D1E21"/>
            </a:solidFill>
            <a:prstDash val="solid"/>
          </a:ln>
        </p:spPr>
      </p:sp>
      <p:sp>
        <p:nvSpPr>
          <p:cNvPr id="14" name="Shape 12"/>
          <p:cNvSpPr/>
          <p:nvPr/>
        </p:nvSpPr>
        <p:spPr>
          <a:xfrm>
            <a:off x="739110" y="3049798"/>
            <a:ext cx="10713750" cy="268194"/>
          </a:xfrm>
          <a:prstGeom prst="roundRect">
            <a:avLst>
              <a:gd name="adj" fmla="val 31265"/>
            </a:avLst>
          </a:prstGeom>
          <a:solidFill>
            <a:srgbClr val="0E0F12"/>
          </a:solidFill>
          <a:ln/>
        </p:spPr>
      </p:sp>
      <p:sp>
        <p:nvSpPr>
          <p:cNvPr id="15" name="Shape 13"/>
          <p:cNvSpPr/>
          <p:nvPr/>
        </p:nvSpPr>
        <p:spPr>
          <a:xfrm>
            <a:off x="739110" y="3180100"/>
            <a:ext cx="10713750" cy="137892"/>
          </a:xfrm>
          <a:prstGeom prst="rect">
            <a:avLst/>
          </a:prstGeom>
          <a:solidFill>
            <a:srgbClr val="0E0F12"/>
          </a:solidFill>
          <a:ln/>
        </p:spPr>
      </p:sp>
      <p:sp>
        <p:nvSpPr>
          <p:cNvPr id="16" name="Shape 14"/>
          <p:cNvSpPr/>
          <p:nvPr/>
        </p:nvSpPr>
        <p:spPr>
          <a:xfrm>
            <a:off x="731520" y="3317992"/>
            <a:ext cx="10728930" cy="0"/>
          </a:xfrm>
          <a:prstGeom prst="line">
            <a:avLst/>
          </a:prstGeom>
          <a:noFill/>
          <a:ln w="7620">
            <a:solidFill>
              <a:srgbClr val="1D1E21"/>
            </a:solidFill>
            <a:prstDash val="solid"/>
          </a:ln>
        </p:spPr>
      </p:sp>
      <p:sp>
        <p:nvSpPr>
          <p:cNvPr id="17" name="Text 15"/>
          <p:cNvSpPr txBox="1"/>
          <p:nvPr/>
        </p:nvSpPr>
        <p:spPr>
          <a:xfrm>
            <a:off x="838230" y="3110697"/>
            <a:ext cx="342534"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Docs</a:t>
            </a:r>
            <a:endParaRPr lang="en-US" sz="780" dirty="0"/>
          </a:p>
        </p:txBody>
      </p:sp>
      <p:sp>
        <p:nvSpPr>
          <p:cNvPr id="18" name="Shape 16"/>
          <p:cNvSpPr/>
          <p:nvPr/>
        </p:nvSpPr>
        <p:spPr>
          <a:xfrm>
            <a:off x="1181679" y="3110332"/>
            <a:ext cx="383408" cy="139446"/>
          </a:xfrm>
          <a:prstGeom prst="roundRect">
            <a:avLst>
              <a:gd name="adj" fmla="val 50033"/>
            </a:avLst>
          </a:prstGeom>
          <a:solidFill>
            <a:srgbClr val="181D2D"/>
          </a:solidFill>
          <a:ln/>
        </p:spPr>
      </p:sp>
      <p:sp>
        <p:nvSpPr>
          <p:cNvPr id="19" name="Text 17"/>
          <p:cNvSpPr txBox="1"/>
          <p:nvPr/>
        </p:nvSpPr>
        <p:spPr>
          <a:xfrm>
            <a:off x="1171164" y="3125602"/>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0" name="Text 18"/>
          <p:cNvSpPr txBox="1"/>
          <p:nvPr/>
        </p:nvSpPr>
        <p:spPr>
          <a:xfrm>
            <a:off x="853410" y="3424702"/>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docs get DOC_ID</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docs create --title "Meeting Notes"</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docs append DOC_ID --text "Additional content to append"</a:t>
            </a:r>
            <a:endParaRPr lang="en-US" sz="900" dirty="0"/>
          </a:p>
        </p:txBody>
      </p:sp>
      <p:sp>
        <p:nvSpPr>
          <p:cNvPr id="21" name="Text 19"/>
          <p:cNvSpPr txBox="1"/>
          <p:nvPr/>
        </p:nvSpPr>
        <p:spPr>
          <a:xfrm>
            <a:off x="731520" y="4323832"/>
            <a:ext cx="6029279" cy="813084"/>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Sisa yang tersedia: contacts list --max 20, drive upload --parent FOLDER_ID, </a:t>
            </a:r>
            <a:br/>
            <a:r>
              <a:rPr lang="en-US" sz="1320" dirty="0">
                <a:solidFill>
                  <a:srgbClr val="7B8494"/>
                </a:solidFill>
                <a:latin typeface="Arial" pitchFamily="34" charset="0"/>
                <a:ea typeface="Arial" pitchFamily="34" charset="-122"/>
                <a:cs typeface="Arial" pitchFamily="34" charset="-120"/>
              </a:rPr>
              <a:t>drive share --type anyone, dan drive delete --permanent (hati-hati — ini </a:t>
            </a:r>
            <a:br/>
            <a:r>
              <a:rPr lang="en-US" sz="1320" dirty="0">
                <a:solidFill>
                  <a:srgbClr val="7B8494"/>
                </a:solidFill>
                <a:latin typeface="Arial" pitchFamily="34" charset="0"/>
                <a:ea typeface="Arial" pitchFamily="34" charset="-122"/>
                <a:cs typeface="Arial" pitchFamily="34" charset="-120"/>
              </a:rPr>
              <a:t>melewati trash).</a:t>
            </a:r>
            <a:endParaRPr lang="en-US" sz="1320" dirty="0"/>
          </a:p>
        </p:txBody>
      </p:sp>
      <p:sp>
        <p:nvSpPr>
          <p:cNvPr id="22"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49 / 61 · DETAIL</a:t>
            </a:r>
            <a:endParaRPr lang="en-US" sz="78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Shape 0"/>
          <p:cNvSpPr/>
          <p:nvPr/>
        </p:nvSpPr>
        <p:spPr>
          <a:xfrm>
            <a:off x="731520" y="1170798"/>
            <a:ext cx="198150" cy="0"/>
          </a:xfrm>
          <a:prstGeom prst="line">
            <a:avLst/>
          </a:prstGeom>
          <a:noFill/>
          <a:ln w="7620">
            <a:solidFill>
              <a:srgbClr val="323C5E"/>
            </a:solidFill>
            <a:prstDash val="solid"/>
          </a:ln>
        </p:spPr>
      </p:sp>
      <p:sp>
        <p:nvSpPr>
          <p:cNvPr id="3" name="Text 1"/>
          <p:cNvSpPr txBox="1"/>
          <p:nvPr/>
        </p:nvSpPr>
        <p:spPr>
          <a:xfrm>
            <a:off x="1021110" y="109993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08 · GOOGLE WORKSPACE · JALUR LANJUTAN</a:t>
            </a:r>
            <a:endParaRPr lang="en-US" sz="900" dirty="0"/>
          </a:p>
        </p:txBody>
      </p:sp>
      <p:sp>
        <p:nvSpPr>
          <p:cNvPr id="4" name="Text 2"/>
          <p:cNvSpPr txBox="1"/>
          <p:nvPr/>
        </p:nvSpPr>
        <p:spPr>
          <a:xfrm>
            <a:off x="731520" y="1492392"/>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Slides tidak ada di skill </a:t>
            </a:r>
            <a:br/>
            <a:r>
              <a:rPr lang="en-US" sz="4800" b="1" spc="-96" kern="0" dirty="0">
                <a:solidFill>
                  <a:srgbClr val="F4F6FA"/>
                </a:solidFill>
                <a:latin typeface="Arial" pitchFamily="34" charset="0"/>
                <a:ea typeface="Arial" pitchFamily="34" charset="-122"/>
                <a:cs typeface="Arial" pitchFamily="34" charset="-120"/>
              </a:rPr>
              <a:t>bawaan.</a:t>
            </a:r>
            <a:endParaRPr lang="en-US" sz="4800" dirty="0"/>
          </a:p>
        </p:txBody>
      </p:sp>
      <p:sp>
        <p:nvSpPr>
          <p:cNvPr id="5" name="Text 3"/>
          <p:cNvSpPr txBox="1"/>
          <p:nvPr/>
        </p:nvSpPr>
        <p:spPr>
          <a:xfrm>
            <a:off x="731520" y="3028584"/>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Scope OAuth bundel ini tidak memuat presentations. Untuk Slides, jalurnya </a:t>
            </a:r>
            <a:br/>
            <a:r>
              <a:rPr lang="en-US" sz="1320" dirty="0">
                <a:solidFill>
                  <a:srgbClr val="7B8494"/>
                </a:solidFill>
                <a:latin typeface="Arial" pitchFamily="34" charset="0"/>
                <a:ea typeface="Arial" pitchFamily="34" charset="-122"/>
                <a:cs typeface="Arial" pitchFamily="34" charset="-120"/>
              </a:rPr>
              <a:t>Google Workspace CLI.</a:t>
            </a:r>
            <a:endParaRPr lang="en-US" sz="1320" dirty="0"/>
          </a:p>
        </p:txBody>
      </p:sp>
      <p:graphicFrame>
        <p:nvGraphicFramePr>
          <p:cNvPr id="96" name="Table 0"/>
          <p:cNvGraphicFramePr>
            <a:graphicFrameLocks noGrp="1"/>
          </p:cNvGraphicFramePr>
          <p:nvPr>
            <p:extLst>
              <p:ext uri="{D42A27DB-BD31-4B8C-83A1-F6EECF244321}">
                <p14:modId xmlns:p14="http://schemas.microsoft.com/office/powerpoint/2010/main" val="1579011935"/>
              </p:ext>
            </p:extLst>
          </p:nvPr>
        </p:nvGraphicFramePr>
        <p:xfrm>
          <a:off x="731520" y="3792108"/>
          <a:ext cx="10728930" cy="914400"/>
        </p:xfrm>
        <a:graphic>
          <a:graphicData uri="http://schemas.openxmlformats.org/drawingml/2006/table">
            <a:tbl>
              <a:tblPr/>
              <a:tblGrid>
                <a:gridCol w="3647816"/>
                <a:gridCol w="3540557"/>
                <a:gridCol w="3540557"/>
              </a:tblGrid>
              <a:tr h="245334">
                <a:tc>
                  <a:txBody>
                    <a:bodyPr/>
                    <a:lstStyle/>
                    <a:p>
                      <a:pPr indent="0" marL="0">
                        <a:buNone/>
                      </a:pP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SKILL BAWAAN HERMES</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GWS</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Cakupan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Gmail, Calendar, Drive, Contacts, Sheets, Docs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 Slides, Chat, Admin, Forms, Meet, Tasks, Keep</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Slides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Tidak ada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Ada — gws slides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Status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Bagian dari Hermes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Bukan produk resmi Google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7" name="Text 4"/>
          <p:cNvSpPr txBox="1"/>
          <p:nvPr/>
        </p:nvSpPr>
        <p:spPr>
          <a:xfrm>
            <a:off x="731520" y="5575188"/>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Repo gws menyatakan dirinya "not an officially supported Google product". Saya sampaikan apa adanya.</a:t>
            </a:r>
            <a:endParaRPr lang="en-US" sz="960" dirty="0"/>
          </a:p>
        </p:txBody>
      </p:sp>
      <p:sp>
        <p:nvSpPr>
          <p:cNvPr id="8" name="Text 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50 / 61</a:t>
            </a:r>
            <a:endParaRPr lang="en-US" sz="78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50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gws — Slides dan discovery</a:t>
            </a:r>
            <a:endParaRPr lang="en-US" sz="2592" dirty="0"/>
          </a:p>
        </p:txBody>
      </p:sp>
      <p:sp>
        <p:nvSpPr>
          <p:cNvPr id="5" name="Shape 3"/>
          <p:cNvSpPr/>
          <p:nvPr/>
        </p:nvSpPr>
        <p:spPr>
          <a:xfrm>
            <a:off x="731520" y="1577614"/>
            <a:ext cx="10728930" cy="1037844"/>
          </a:xfrm>
          <a:prstGeom prst="roundRect">
            <a:avLst>
              <a:gd name="adj" fmla="val 8811"/>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47530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Slides</a:t>
            </a:r>
            <a:endParaRPr lang="en-US" sz="780" dirty="0"/>
          </a:p>
        </p:txBody>
      </p:sp>
      <p:sp>
        <p:nvSpPr>
          <p:cNvPr id="10" name="Shape 8"/>
          <p:cNvSpPr/>
          <p:nvPr/>
        </p:nvSpPr>
        <p:spPr>
          <a:xfrm>
            <a:off x="1307683" y="1645737"/>
            <a:ext cx="383408" cy="139446"/>
          </a:xfrm>
          <a:prstGeom prst="roundRect">
            <a:avLst>
              <a:gd name="adj" fmla="val 50033"/>
            </a:avLst>
          </a:prstGeom>
          <a:solidFill>
            <a:srgbClr val="181D2D"/>
          </a:solidFill>
          <a:ln/>
        </p:spPr>
      </p:sp>
      <p:sp>
        <p:nvSpPr>
          <p:cNvPr id="11" name="Text 9"/>
          <p:cNvSpPr txBox="1"/>
          <p:nvPr/>
        </p:nvSpPr>
        <p:spPr>
          <a:xfrm>
            <a:off x="1297168"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57150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gws slides presentations create</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gws slides presentations get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gws slides presentations batchUpdate</a:t>
            </a:r>
            <a:endParaRPr lang="en-US" sz="900" dirty="0"/>
          </a:p>
        </p:txBody>
      </p:sp>
      <p:sp>
        <p:nvSpPr>
          <p:cNvPr id="13" name="Text 11"/>
          <p:cNvSpPr txBox="1"/>
          <p:nvPr/>
        </p:nvSpPr>
        <p:spPr>
          <a:xfrm>
            <a:off x="731520" y="2859237"/>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Prinsip gws: temukan dulu, baru panggil. Jangan menghafal perintah — </a:t>
            </a:r>
            <a:br/>
            <a:r>
              <a:rPr lang="en-US" sz="1320" dirty="0">
                <a:solidFill>
                  <a:srgbClr val="7B8494"/>
                </a:solidFill>
                <a:latin typeface="Arial" pitchFamily="34" charset="0"/>
                <a:ea typeface="Arial" pitchFamily="34" charset="-122"/>
                <a:cs typeface="Arial" pitchFamily="34" charset="-120"/>
              </a:rPr>
              <a:t>tanyakan skemanya.</a:t>
            </a:r>
            <a:endParaRPr lang="en-US" sz="1320" dirty="0"/>
          </a:p>
        </p:txBody>
      </p:sp>
      <p:sp>
        <p:nvSpPr>
          <p:cNvPr id="14" name="Shape 12"/>
          <p:cNvSpPr/>
          <p:nvPr/>
        </p:nvSpPr>
        <p:spPr>
          <a:xfrm>
            <a:off x="731520" y="3622761"/>
            <a:ext cx="10728930" cy="1403604"/>
          </a:xfrm>
          <a:prstGeom prst="roundRect">
            <a:avLst>
              <a:gd name="adj" fmla="val 6515"/>
            </a:avLst>
          </a:prstGeom>
          <a:solidFill>
            <a:srgbClr val="06070A"/>
          </a:solidFill>
          <a:ln w="7620">
            <a:solidFill>
              <a:srgbClr val="1D1E21"/>
            </a:solidFill>
            <a:prstDash val="solid"/>
          </a:ln>
        </p:spPr>
      </p:sp>
      <p:sp>
        <p:nvSpPr>
          <p:cNvPr id="15" name="Shape 13"/>
          <p:cNvSpPr/>
          <p:nvPr/>
        </p:nvSpPr>
        <p:spPr>
          <a:xfrm>
            <a:off x="739110" y="3630442"/>
            <a:ext cx="10713750" cy="268194"/>
          </a:xfrm>
          <a:prstGeom prst="roundRect">
            <a:avLst>
              <a:gd name="adj" fmla="val 31265"/>
            </a:avLst>
          </a:prstGeom>
          <a:solidFill>
            <a:srgbClr val="0E0F12"/>
          </a:solidFill>
          <a:ln/>
        </p:spPr>
      </p:sp>
      <p:sp>
        <p:nvSpPr>
          <p:cNvPr id="16" name="Shape 14"/>
          <p:cNvSpPr/>
          <p:nvPr/>
        </p:nvSpPr>
        <p:spPr>
          <a:xfrm>
            <a:off x="739110" y="3760744"/>
            <a:ext cx="10713750" cy="137892"/>
          </a:xfrm>
          <a:prstGeom prst="rect">
            <a:avLst/>
          </a:prstGeom>
          <a:solidFill>
            <a:srgbClr val="0E0F12"/>
          </a:solidFill>
          <a:ln/>
        </p:spPr>
      </p:sp>
      <p:sp>
        <p:nvSpPr>
          <p:cNvPr id="17" name="Shape 15"/>
          <p:cNvSpPr/>
          <p:nvPr/>
        </p:nvSpPr>
        <p:spPr>
          <a:xfrm>
            <a:off x="731520" y="3898636"/>
            <a:ext cx="10728930" cy="0"/>
          </a:xfrm>
          <a:prstGeom prst="line">
            <a:avLst/>
          </a:prstGeom>
          <a:noFill/>
          <a:ln w="7620">
            <a:solidFill>
              <a:srgbClr val="1D1E21"/>
            </a:solidFill>
            <a:prstDash val="solid"/>
          </a:ln>
        </p:spPr>
      </p:sp>
      <p:sp>
        <p:nvSpPr>
          <p:cNvPr id="18" name="Text 16"/>
          <p:cNvSpPr txBox="1"/>
          <p:nvPr/>
        </p:nvSpPr>
        <p:spPr>
          <a:xfrm>
            <a:off x="838230" y="3691341"/>
            <a:ext cx="674370"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discovery</a:t>
            </a:r>
            <a:endParaRPr lang="en-US" sz="780" dirty="0"/>
          </a:p>
        </p:txBody>
      </p:sp>
      <p:sp>
        <p:nvSpPr>
          <p:cNvPr id="19" name="Shape 17"/>
          <p:cNvSpPr/>
          <p:nvPr/>
        </p:nvSpPr>
        <p:spPr>
          <a:xfrm>
            <a:off x="1496690" y="3690976"/>
            <a:ext cx="383408" cy="139446"/>
          </a:xfrm>
          <a:prstGeom prst="roundRect">
            <a:avLst>
              <a:gd name="adj" fmla="val 50033"/>
            </a:avLst>
          </a:prstGeom>
          <a:solidFill>
            <a:srgbClr val="181D2D"/>
          </a:solidFill>
          <a:ln/>
        </p:spPr>
      </p:sp>
      <p:sp>
        <p:nvSpPr>
          <p:cNvPr id="20" name="Text 18"/>
          <p:cNvSpPr txBox="1"/>
          <p:nvPr/>
        </p:nvSpPr>
        <p:spPr>
          <a:xfrm>
            <a:off x="1486174" y="3706246"/>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1" name="Text 19"/>
          <p:cNvSpPr txBox="1"/>
          <p:nvPr/>
        </p:nvSpPr>
        <p:spPr>
          <a:xfrm>
            <a:off x="853410" y="4005346"/>
            <a:ext cx="10485150" cy="93726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gws slides --help                      # resource dan method yang tersedia</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gws schema slides.presentations.create # params dan tipe sebuah method</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gws schema drive.files.list            # params, tipe, default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 </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gws drive files list --params '{"pageSize": 100}' --page-all | jq -r '.files[].name'</a:t>
            </a:r>
            <a:endParaRPr lang="en-US" sz="900" dirty="0"/>
          </a:p>
        </p:txBody>
      </p:sp>
      <p:sp>
        <p:nvSpPr>
          <p:cNvPr id="22" name="Shape 20"/>
          <p:cNvSpPr/>
          <p:nvPr/>
        </p:nvSpPr>
        <p:spPr>
          <a:xfrm>
            <a:off x="731520" y="5270236"/>
            <a:ext cx="10728930" cy="854964"/>
          </a:xfrm>
          <a:prstGeom prst="roundRect">
            <a:avLst>
              <a:gd name="adj" fmla="val 10695"/>
            </a:avLst>
          </a:prstGeom>
          <a:solidFill>
            <a:srgbClr val="06070A"/>
          </a:solidFill>
          <a:ln w="7620">
            <a:solidFill>
              <a:srgbClr val="1D1E21"/>
            </a:solidFill>
            <a:prstDash val="solid"/>
          </a:ln>
        </p:spPr>
      </p:sp>
      <p:sp>
        <p:nvSpPr>
          <p:cNvPr id="23" name="Shape 21"/>
          <p:cNvSpPr/>
          <p:nvPr/>
        </p:nvSpPr>
        <p:spPr>
          <a:xfrm>
            <a:off x="739110" y="5277825"/>
            <a:ext cx="10713750" cy="268194"/>
          </a:xfrm>
          <a:prstGeom prst="roundRect">
            <a:avLst>
              <a:gd name="adj" fmla="val 31265"/>
            </a:avLst>
          </a:prstGeom>
          <a:solidFill>
            <a:srgbClr val="0E0F12"/>
          </a:solidFill>
          <a:ln/>
        </p:spPr>
      </p:sp>
      <p:sp>
        <p:nvSpPr>
          <p:cNvPr id="24" name="Shape 22"/>
          <p:cNvSpPr/>
          <p:nvPr/>
        </p:nvSpPr>
        <p:spPr>
          <a:xfrm>
            <a:off x="739110" y="5408127"/>
            <a:ext cx="10713750" cy="137892"/>
          </a:xfrm>
          <a:prstGeom prst="rect">
            <a:avLst/>
          </a:prstGeom>
          <a:solidFill>
            <a:srgbClr val="0E0F12"/>
          </a:solidFill>
          <a:ln/>
        </p:spPr>
      </p:sp>
      <p:sp>
        <p:nvSpPr>
          <p:cNvPr id="25" name="Shape 23"/>
          <p:cNvSpPr/>
          <p:nvPr/>
        </p:nvSpPr>
        <p:spPr>
          <a:xfrm>
            <a:off x="731520" y="5546110"/>
            <a:ext cx="10728930" cy="0"/>
          </a:xfrm>
          <a:prstGeom prst="line">
            <a:avLst/>
          </a:prstGeom>
          <a:noFill/>
          <a:ln w="7620">
            <a:solidFill>
              <a:srgbClr val="1D1E21"/>
            </a:solidFill>
            <a:prstDash val="solid"/>
          </a:ln>
        </p:spPr>
      </p:sp>
      <p:sp>
        <p:nvSpPr>
          <p:cNvPr id="26" name="Text 24"/>
          <p:cNvSpPr txBox="1"/>
          <p:nvPr/>
        </p:nvSpPr>
        <p:spPr>
          <a:xfrm>
            <a:off x="838230" y="5338816"/>
            <a:ext cx="1072500"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autentikasi gws</a:t>
            </a:r>
            <a:endParaRPr lang="en-US" sz="780" dirty="0"/>
          </a:p>
        </p:txBody>
      </p:sp>
      <p:sp>
        <p:nvSpPr>
          <p:cNvPr id="27" name="Shape 25"/>
          <p:cNvSpPr/>
          <p:nvPr/>
        </p:nvSpPr>
        <p:spPr>
          <a:xfrm>
            <a:off x="1874703" y="5338450"/>
            <a:ext cx="383408" cy="139446"/>
          </a:xfrm>
          <a:prstGeom prst="roundRect">
            <a:avLst>
              <a:gd name="adj" fmla="val 50033"/>
            </a:avLst>
          </a:prstGeom>
          <a:solidFill>
            <a:srgbClr val="181D2D"/>
          </a:solidFill>
          <a:ln/>
        </p:spPr>
      </p:sp>
      <p:sp>
        <p:nvSpPr>
          <p:cNvPr id="28" name="Text 26"/>
          <p:cNvSpPr txBox="1"/>
          <p:nvPr/>
        </p:nvSpPr>
        <p:spPr>
          <a:xfrm>
            <a:off x="1864187" y="5353721"/>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9" name="Text 27"/>
          <p:cNvSpPr txBox="1"/>
          <p:nvPr/>
        </p:nvSpPr>
        <p:spPr>
          <a:xfrm>
            <a:off x="853410" y="5652729"/>
            <a:ext cx="10485150" cy="38862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gws auth setup     # sekali: siapkan Cloud project, aktifkan API, login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gws auth login     # login berikutnya / pilih scope</a:t>
            </a:r>
            <a:endParaRPr lang="en-US" sz="900" dirty="0"/>
          </a:p>
        </p:txBody>
      </p:sp>
      <p:sp>
        <p:nvSpPr>
          <p:cNvPr id="30" name="Text 2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50 / 61 · DETAIL</a:t>
            </a:r>
            <a:endParaRPr lang="en-US" sz="78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50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gws — Slides dan discovery (lanjutan)</a:t>
            </a:r>
            <a:endParaRPr lang="en-US" sz="2592" dirty="0"/>
          </a:p>
        </p:txBody>
      </p:sp>
      <p:sp>
        <p:nvSpPr>
          <p:cNvPr id="5" name="Shape 3"/>
          <p:cNvSpPr/>
          <p:nvPr/>
        </p:nvSpPr>
        <p:spPr>
          <a:xfrm>
            <a:off x="731520" y="1577614"/>
            <a:ext cx="10728930" cy="1602486"/>
          </a:xfrm>
          <a:prstGeom prst="roundRect">
            <a:avLst>
              <a:gd name="adj" fmla="val 5706"/>
            </a:avLst>
          </a:prstGeom>
          <a:solidFill>
            <a:srgbClr val="132420"/>
          </a:solidFill>
          <a:ln w="7620">
            <a:solidFill>
              <a:srgbClr val="1D1E21"/>
            </a:solidFill>
            <a:prstDash val="solid"/>
          </a:ln>
        </p:spPr>
      </p:sp>
      <p:sp>
        <p:nvSpPr>
          <p:cNvPr id="6" name="Shape 4"/>
          <p:cNvSpPr/>
          <p:nvPr/>
        </p:nvSpPr>
        <p:spPr>
          <a:xfrm>
            <a:off x="731520" y="1618762"/>
            <a:ext cx="15270" cy="1520190"/>
          </a:xfrm>
          <a:prstGeom prst="rect">
            <a:avLst/>
          </a:prstGeom>
          <a:solidFill>
            <a:srgbClr val="62DFB0"/>
          </a:solidFill>
          <a:ln/>
        </p:spPr>
      </p:sp>
      <p:sp>
        <p:nvSpPr>
          <p:cNvPr id="7" name="Text 5"/>
          <p:cNvSpPr txBox="1"/>
          <p:nvPr/>
        </p:nvSpPr>
        <p:spPr>
          <a:xfrm>
            <a:off x="914400" y="172995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KABAR BAIKNYA</a:t>
            </a:r>
            <a:endParaRPr lang="en-US" sz="840" dirty="0"/>
          </a:p>
        </p:txBody>
      </p:sp>
      <p:sp>
        <p:nvSpPr>
          <p:cNvPr id="8" name="Shape 6"/>
          <p:cNvSpPr/>
          <p:nvPr/>
        </p:nvSpPr>
        <p:spPr>
          <a:xfrm>
            <a:off x="914400" y="2040484"/>
            <a:ext cx="106710" cy="106710"/>
          </a:xfrm>
          <a:prstGeom prst="roundRect">
            <a:avLst>
              <a:gd name="adj" fmla="val 21423"/>
            </a:avLst>
          </a:prstGeom>
          <a:ln w="11430">
            <a:solidFill>
              <a:srgbClr val="62DFB0"/>
            </a:solidFill>
            <a:prstDash val="solid"/>
          </a:ln>
        </p:spPr>
      </p:sp>
      <p:sp>
        <p:nvSpPr>
          <p:cNvPr id="9" name="Text 7"/>
          <p:cNvSpPr txBox="1"/>
          <p:nvPr/>
        </p:nvSpPr>
        <p:spPr>
          <a:xfrm>
            <a:off x="1112550" y="198068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google_api.py Hermes memilih gws sebagai backend kalau gws terpasang</a:t>
            </a:r>
            <a:endParaRPr lang="en-US" sz="1080" dirty="0"/>
          </a:p>
        </p:txBody>
      </p:sp>
      <p:sp>
        <p:nvSpPr>
          <p:cNvPr id="10" name="Shape 8"/>
          <p:cNvSpPr/>
          <p:nvPr/>
        </p:nvSpPr>
        <p:spPr>
          <a:xfrm>
            <a:off x="914400" y="2323216"/>
            <a:ext cx="106710" cy="106710"/>
          </a:xfrm>
          <a:prstGeom prst="roundRect">
            <a:avLst>
              <a:gd name="adj" fmla="val 21423"/>
            </a:avLst>
          </a:prstGeom>
          <a:ln w="11430">
            <a:solidFill>
              <a:srgbClr val="62DFB0"/>
            </a:solidFill>
            <a:prstDash val="solid"/>
          </a:ln>
        </p:spPr>
      </p:sp>
      <p:sp>
        <p:nvSpPr>
          <p:cNvPr id="11" name="Text 9"/>
          <p:cNvSpPr txBox="1"/>
          <p:nvPr/>
        </p:nvSpPr>
        <p:spPr>
          <a:xfrm>
            <a:off x="1112550" y="226341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Keduanya menunjuk ke token yang sama: ~/.hermes/google_token.json</a:t>
            </a:r>
            <a:endParaRPr lang="en-US" sz="1080" dirty="0"/>
          </a:p>
        </p:txBody>
      </p:sp>
      <p:sp>
        <p:nvSpPr>
          <p:cNvPr id="12" name="Shape 10"/>
          <p:cNvSpPr/>
          <p:nvPr/>
        </p:nvSpPr>
        <p:spPr>
          <a:xfrm>
            <a:off x="914400" y="2605949"/>
            <a:ext cx="106710" cy="106710"/>
          </a:xfrm>
          <a:prstGeom prst="roundRect">
            <a:avLst>
              <a:gd name="adj" fmla="val 21423"/>
            </a:avLst>
          </a:prstGeom>
          <a:ln w="11430">
            <a:solidFill>
              <a:srgbClr val="62DFB0"/>
            </a:solidFill>
            <a:prstDash val="solid"/>
          </a:ln>
        </p:spPr>
      </p:sp>
      <p:sp>
        <p:nvSpPr>
          <p:cNvPr id="13" name="Text 11"/>
          <p:cNvSpPr txBox="1"/>
          <p:nvPr/>
        </p:nvSpPr>
        <p:spPr>
          <a:xfrm>
            <a:off x="1112550" y="254605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Jadi Anda tidak perlu login dua kali</a:t>
            </a:r>
            <a:endParaRPr lang="en-US" sz="1080" dirty="0"/>
          </a:p>
        </p:txBody>
      </p:sp>
      <p:sp>
        <p:nvSpPr>
          <p:cNvPr id="14" name="Shape 12"/>
          <p:cNvSpPr/>
          <p:nvPr/>
        </p:nvSpPr>
        <p:spPr>
          <a:xfrm>
            <a:off x="914400" y="2888590"/>
            <a:ext cx="106710" cy="106710"/>
          </a:xfrm>
          <a:prstGeom prst="roundRect">
            <a:avLst>
              <a:gd name="adj" fmla="val 21423"/>
            </a:avLst>
          </a:prstGeom>
          <a:ln w="11430">
            <a:solidFill>
              <a:srgbClr val="62DFB0"/>
            </a:solidFill>
            <a:prstDash val="solid"/>
          </a:ln>
        </p:spPr>
      </p:sp>
      <p:sp>
        <p:nvSpPr>
          <p:cNvPr id="15" name="Text 13"/>
          <p:cNvSpPr txBox="1"/>
          <p:nvPr/>
        </p:nvSpPr>
        <p:spPr>
          <a:xfrm>
            <a:off x="1112550" y="282878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Binari gws bisa diarahkan manual lewat env HERMES_GWS_BIN</a:t>
            </a:r>
            <a:endParaRPr lang="en-US" sz="1080" dirty="0"/>
          </a:p>
        </p:txBody>
      </p:sp>
      <p:sp>
        <p:nvSpPr>
          <p:cNvPr id="16" name="Shape 14"/>
          <p:cNvSpPr/>
          <p:nvPr/>
        </p:nvSpPr>
        <p:spPr>
          <a:xfrm>
            <a:off x="731520" y="3423879"/>
            <a:ext cx="10728930" cy="1319754"/>
          </a:xfrm>
          <a:prstGeom prst="roundRect">
            <a:avLst>
              <a:gd name="adj" fmla="val 6929"/>
            </a:avLst>
          </a:prstGeom>
          <a:solidFill>
            <a:srgbClr val="2A201B"/>
          </a:solidFill>
          <a:ln w="7620">
            <a:solidFill>
              <a:srgbClr val="1D1E21"/>
            </a:solidFill>
            <a:prstDash val="solid"/>
          </a:ln>
        </p:spPr>
      </p:sp>
      <p:sp>
        <p:nvSpPr>
          <p:cNvPr id="17" name="Shape 15"/>
          <p:cNvSpPr/>
          <p:nvPr/>
        </p:nvSpPr>
        <p:spPr>
          <a:xfrm>
            <a:off x="731520" y="3465027"/>
            <a:ext cx="15270" cy="1237458"/>
          </a:xfrm>
          <a:prstGeom prst="rect">
            <a:avLst/>
          </a:prstGeom>
          <a:solidFill>
            <a:srgbClr val="FFB27A"/>
          </a:solidFill>
          <a:ln/>
        </p:spPr>
      </p:sp>
      <p:sp>
        <p:nvSpPr>
          <p:cNvPr id="18" name="Text 16"/>
          <p:cNvSpPr txBox="1"/>
          <p:nvPr/>
        </p:nvSpPr>
        <p:spPr>
          <a:xfrm>
            <a:off x="914400" y="3576310"/>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SEBELUM MEMAKAINYA DI PEKERJAAN NYATA</a:t>
            </a:r>
            <a:endParaRPr lang="en-US" sz="840" dirty="0"/>
          </a:p>
        </p:txBody>
      </p:sp>
      <p:sp>
        <p:nvSpPr>
          <p:cNvPr id="19" name="Shape 17"/>
          <p:cNvSpPr/>
          <p:nvPr/>
        </p:nvSpPr>
        <p:spPr>
          <a:xfrm>
            <a:off x="914400" y="3886840"/>
            <a:ext cx="106710" cy="106710"/>
          </a:xfrm>
          <a:prstGeom prst="roundRect">
            <a:avLst>
              <a:gd name="adj" fmla="val 21423"/>
            </a:avLst>
          </a:prstGeom>
          <a:ln w="11430">
            <a:solidFill>
              <a:srgbClr val="FFB27A"/>
            </a:solidFill>
            <a:prstDash val="solid"/>
          </a:ln>
        </p:spPr>
      </p:sp>
      <p:sp>
        <p:nvSpPr>
          <p:cNvPr id="20" name="Text 18"/>
          <p:cNvSpPr txBox="1"/>
          <p:nvPr/>
        </p:nvSpPr>
        <p:spPr>
          <a:xfrm>
            <a:off x="1112550" y="382703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gws bukan produk resmi Google yang didukung</a:t>
            </a:r>
            <a:endParaRPr lang="en-US" sz="1080" dirty="0"/>
          </a:p>
        </p:txBody>
      </p:sp>
      <p:sp>
        <p:nvSpPr>
          <p:cNvPr id="21" name="Shape 19"/>
          <p:cNvSpPr/>
          <p:nvPr/>
        </p:nvSpPr>
        <p:spPr>
          <a:xfrm>
            <a:off x="914400" y="4169481"/>
            <a:ext cx="106710" cy="106710"/>
          </a:xfrm>
          <a:prstGeom prst="roundRect">
            <a:avLst>
              <a:gd name="adj" fmla="val 21423"/>
            </a:avLst>
          </a:prstGeom>
          <a:ln w="11430">
            <a:solidFill>
              <a:srgbClr val="FFB27A"/>
            </a:solidFill>
            <a:prstDash val="solid"/>
          </a:ln>
        </p:spPr>
      </p:sp>
      <p:sp>
        <p:nvSpPr>
          <p:cNvPr id="22" name="Text 20"/>
          <p:cNvSpPr txBox="1"/>
          <p:nvPr/>
        </p:nvSpPr>
        <p:spPr>
          <a:xfrm>
            <a:off x="1112550" y="4109679"/>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Pertimbangkan itu untuk apa pun yang menyentuh data produksi</a:t>
            </a:r>
            <a:endParaRPr lang="en-US" sz="1080" dirty="0"/>
          </a:p>
        </p:txBody>
      </p:sp>
      <p:sp>
        <p:nvSpPr>
          <p:cNvPr id="23" name="Shape 21"/>
          <p:cNvSpPr/>
          <p:nvPr/>
        </p:nvSpPr>
        <p:spPr>
          <a:xfrm>
            <a:off x="914400" y="4452214"/>
            <a:ext cx="106710" cy="106710"/>
          </a:xfrm>
          <a:prstGeom prst="roundRect">
            <a:avLst>
              <a:gd name="adj" fmla="val 21423"/>
            </a:avLst>
          </a:prstGeom>
          <a:ln w="11430">
            <a:solidFill>
              <a:srgbClr val="FFB27A"/>
            </a:solidFill>
            <a:prstDash val="solid"/>
          </a:ln>
        </p:spPr>
      </p:sp>
      <p:sp>
        <p:nvSpPr>
          <p:cNvPr id="24" name="Text 22"/>
          <p:cNvSpPr txBox="1"/>
          <p:nvPr/>
        </p:nvSpPr>
        <p:spPr>
          <a:xfrm>
            <a:off x="1112550" y="439241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Untuk workshop dan eksplorasi, ini jalur yang wajar</a:t>
            </a:r>
            <a:endParaRPr lang="en-US" sz="108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50 / 61 · DETAIL</a:t>
            </a:r>
            <a:endParaRPr lang="en-US" sz="78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Shape 0"/>
          <p:cNvSpPr/>
          <p:nvPr/>
        </p:nvSpPr>
        <p:spPr>
          <a:xfrm>
            <a:off x="731520" y="921624"/>
            <a:ext cx="198150" cy="0"/>
          </a:xfrm>
          <a:prstGeom prst="line">
            <a:avLst/>
          </a:prstGeom>
          <a:noFill/>
          <a:ln w="7620">
            <a:solidFill>
              <a:srgbClr val="323C5E"/>
            </a:solidFill>
            <a:prstDash val="solid"/>
          </a:ln>
        </p:spPr>
      </p:sp>
      <p:sp>
        <p:nvSpPr>
          <p:cNvPr id="3" name="Text 1"/>
          <p:cNvSpPr txBox="1"/>
          <p:nvPr/>
        </p:nvSpPr>
        <p:spPr>
          <a:xfrm>
            <a:off x="1021110" y="850758"/>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08 · GOOGLE WORKSPACE</a:t>
            </a:r>
            <a:endParaRPr lang="en-US" sz="900" dirty="0"/>
          </a:p>
        </p:txBody>
      </p:sp>
      <p:sp>
        <p:nvSpPr>
          <p:cNvPr id="4" name="Text 2"/>
          <p:cNvSpPr txBox="1"/>
          <p:nvPr/>
        </p:nvSpPr>
        <p:spPr>
          <a:xfrm>
            <a:off x="731520" y="1243218"/>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Ini slide yang tidak boleh </a:t>
            </a:r>
            <a:br/>
            <a:r>
              <a:rPr lang="en-US" sz="4800" b="1" spc="-96" kern="0" dirty="0">
                <a:solidFill>
                  <a:srgbClr val="F4F6FA"/>
                </a:solidFill>
                <a:latin typeface="Arial" pitchFamily="34" charset="0"/>
                <a:ea typeface="Arial" pitchFamily="34" charset="-122"/>
                <a:cs typeface="Arial" pitchFamily="34" charset="-120"/>
              </a:rPr>
              <a:t>dilewati.</a:t>
            </a:r>
            <a:endParaRPr lang="en-US" sz="4800" dirty="0"/>
          </a:p>
        </p:txBody>
      </p:sp>
      <p:sp>
        <p:nvSpPr>
          <p:cNvPr id="5" name="Text 3"/>
          <p:cNvSpPr txBox="1"/>
          <p:nvPr/>
        </p:nvSpPr>
        <p:spPr>
          <a:xfrm>
            <a:off x="731520" y="277941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62DFB0"/>
                </a:solidFill>
                <a:latin typeface="Courier New" pitchFamily="34" charset="0"/>
                <a:ea typeface="Courier New" pitchFamily="34" charset="-122"/>
                <a:cs typeface="Courier New" pitchFamily="34" charset="-120"/>
              </a:rPr>
              <a:t>AMAN — BACA</a:t>
            </a:r>
            <a:endParaRPr lang="en-US" sz="840" dirty="0"/>
          </a:p>
        </p:txBody>
      </p:sp>
      <p:sp>
        <p:nvSpPr>
          <p:cNvPr id="6" name="Shape 4"/>
          <p:cNvSpPr/>
          <p:nvPr/>
        </p:nvSpPr>
        <p:spPr>
          <a:xfrm>
            <a:off x="731520" y="3160989"/>
            <a:ext cx="38130" cy="38130"/>
          </a:xfrm>
          <a:prstGeom prst="ellipse">
            <a:avLst/>
          </a:prstGeom>
          <a:solidFill>
            <a:srgbClr val="2F3032"/>
          </a:solidFill>
          <a:ln/>
        </p:spPr>
      </p:sp>
      <p:sp>
        <p:nvSpPr>
          <p:cNvPr id="7" name="Text 5"/>
          <p:cNvSpPr txBox="1"/>
          <p:nvPr/>
        </p:nvSpPr>
        <p:spPr>
          <a:xfrm>
            <a:off x="861090" y="3075859"/>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gmail search, gmail get</a:t>
            </a:r>
            <a:endParaRPr lang="en-US" sz="1140" dirty="0"/>
          </a:p>
        </p:txBody>
      </p:sp>
      <p:sp>
        <p:nvSpPr>
          <p:cNvPr id="8" name="Shape 6"/>
          <p:cNvSpPr/>
          <p:nvPr/>
        </p:nvSpPr>
        <p:spPr>
          <a:xfrm>
            <a:off x="731520" y="3455152"/>
            <a:ext cx="38130" cy="38130"/>
          </a:xfrm>
          <a:prstGeom prst="ellipse">
            <a:avLst/>
          </a:prstGeom>
          <a:solidFill>
            <a:srgbClr val="2F3032"/>
          </a:solidFill>
          <a:ln/>
        </p:spPr>
      </p:sp>
      <p:sp>
        <p:nvSpPr>
          <p:cNvPr id="9" name="Text 7"/>
          <p:cNvSpPr txBox="1"/>
          <p:nvPr/>
        </p:nvSpPr>
        <p:spPr>
          <a:xfrm>
            <a:off x="861090" y="336993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calendar list</a:t>
            </a:r>
            <a:endParaRPr lang="en-US" sz="1140" dirty="0"/>
          </a:p>
        </p:txBody>
      </p:sp>
      <p:sp>
        <p:nvSpPr>
          <p:cNvPr id="10" name="Shape 8"/>
          <p:cNvSpPr/>
          <p:nvPr/>
        </p:nvSpPr>
        <p:spPr>
          <a:xfrm>
            <a:off x="731520" y="3749314"/>
            <a:ext cx="38130" cy="38130"/>
          </a:xfrm>
          <a:prstGeom prst="ellipse">
            <a:avLst/>
          </a:prstGeom>
          <a:solidFill>
            <a:srgbClr val="2F3032"/>
          </a:solidFill>
          <a:ln/>
        </p:spPr>
      </p:sp>
      <p:sp>
        <p:nvSpPr>
          <p:cNvPr id="11" name="Text 9"/>
          <p:cNvSpPr txBox="1"/>
          <p:nvPr/>
        </p:nvSpPr>
        <p:spPr>
          <a:xfrm>
            <a:off x="861090" y="366409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drive search, drive get</a:t>
            </a:r>
            <a:endParaRPr lang="en-US" sz="1140" dirty="0"/>
          </a:p>
        </p:txBody>
      </p:sp>
      <p:sp>
        <p:nvSpPr>
          <p:cNvPr id="12" name="Shape 10"/>
          <p:cNvSpPr/>
          <p:nvPr/>
        </p:nvSpPr>
        <p:spPr>
          <a:xfrm>
            <a:off x="731520" y="4043385"/>
            <a:ext cx="38130" cy="38130"/>
          </a:xfrm>
          <a:prstGeom prst="ellipse">
            <a:avLst/>
          </a:prstGeom>
          <a:solidFill>
            <a:srgbClr val="2F3032"/>
          </a:solidFill>
          <a:ln/>
        </p:spPr>
      </p:sp>
      <p:sp>
        <p:nvSpPr>
          <p:cNvPr id="13" name="Text 11"/>
          <p:cNvSpPr txBox="1"/>
          <p:nvPr/>
        </p:nvSpPr>
        <p:spPr>
          <a:xfrm>
            <a:off x="861090" y="3958255"/>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sheets get, docs get</a:t>
            </a:r>
            <a:endParaRPr lang="en-US" sz="1140" dirty="0"/>
          </a:p>
        </p:txBody>
      </p:sp>
      <p:sp>
        <p:nvSpPr>
          <p:cNvPr id="14" name="Shape 12"/>
          <p:cNvSpPr/>
          <p:nvPr/>
        </p:nvSpPr>
        <p:spPr>
          <a:xfrm>
            <a:off x="6092190" y="2779410"/>
            <a:ext cx="0" cy="1381476"/>
          </a:xfrm>
          <a:prstGeom prst="line">
            <a:avLst/>
          </a:prstGeom>
          <a:noFill/>
          <a:ln w="7620">
            <a:solidFill>
              <a:srgbClr val="2F3032"/>
            </a:solidFill>
            <a:prstDash val="solid"/>
          </a:ln>
        </p:spPr>
      </p:sp>
      <p:sp>
        <p:nvSpPr>
          <p:cNvPr id="15" name="Text 13"/>
          <p:cNvSpPr txBox="1"/>
          <p:nvPr/>
        </p:nvSpPr>
        <p:spPr>
          <a:xfrm>
            <a:off x="6404640" y="277941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BUTUH KONFIRMASI — TULIS</a:t>
            </a:r>
            <a:endParaRPr lang="en-US" sz="840" dirty="0"/>
          </a:p>
        </p:txBody>
      </p:sp>
      <p:sp>
        <p:nvSpPr>
          <p:cNvPr id="16" name="Shape 14"/>
          <p:cNvSpPr/>
          <p:nvPr/>
        </p:nvSpPr>
        <p:spPr>
          <a:xfrm>
            <a:off x="6404640" y="3160989"/>
            <a:ext cx="38130" cy="38130"/>
          </a:xfrm>
          <a:prstGeom prst="ellipse">
            <a:avLst/>
          </a:prstGeom>
          <a:solidFill>
            <a:srgbClr val="2F3032"/>
          </a:solidFill>
          <a:ln/>
        </p:spPr>
      </p:sp>
      <p:sp>
        <p:nvSpPr>
          <p:cNvPr id="17" name="Text 15"/>
          <p:cNvSpPr txBox="1"/>
          <p:nvPr/>
        </p:nvSpPr>
        <p:spPr>
          <a:xfrm>
            <a:off x="6534120" y="3075859"/>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gmail send, gmail reply</a:t>
            </a:r>
            <a:endParaRPr lang="en-US" sz="1140" dirty="0"/>
          </a:p>
        </p:txBody>
      </p:sp>
      <p:sp>
        <p:nvSpPr>
          <p:cNvPr id="18" name="Shape 16"/>
          <p:cNvSpPr/>
          <p:nvPr/>
        </p:nvSpPr>
        <p:spPr>
          <a:xfrm>
            <a:off x="6404640" y="3455152"/>
            <a:ext cx="38130" cy="38130"/>
          </a:xfrm>
          <a:prstGeom prst="ellipse">
            <a:avLst/>
          </a:prstGeom>
          <a:solidFill>
            <a:srgbClr val="2F3032"/>
          </a:solidFill>
          <a:ln/>
        </p:spPr>
      </p:sp>
      <p:sp>
        <p:nvSpPr>
          <p:cNvPr id="19" name="Text 17"/>
          <p:cNvSpPr txBox="1"/>
          <p:nvPr/>
        </p:nvSpPr>
        <p:spPr>
          <a:xfrm>
            <a:off x="6534120" y="336993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calendar create, calendar delete</a:t>
            </a:r>
            <a:endParaRPr lang="en-US" sz="1140" dirty="0"/>
          </a:p>
        </p:txBody>
      </p:sp>
      <p:sp>
        <p:nvSpPr>
          <p:cNvPr id="20" name="Shape 18"/>
          <p:cNvSpPr/>
          <p:nvPr/>
        </p:nvSpPr>
        <p:spPr>
          <a:xfrm>
            <a:off x="6404640" y="3749314"/>
            <a:ext cx="38130" cy="38130"/>
          </a:xfrm>
          <a:prstGeom prst="ellipse">
            <a:avLst/>
          </a:prstGeom>
          <a:solidFill>
            <a:srgbClr val="2F3032"/>
          </a:solidFill>
          <a:ln/>
        </p:spPr>
      </p:sp>
      <p:sp>
        <p:nvSpPr>
          <p:cNvPr id="21" name="Text 19"/>
          <p:cNvSpPr txBox="1"/>
          <p:nvPr/>
        </p:nvSpPr>
        <p:spPr>
          <a:xfrm>
            <a:off x="6534120" y="366409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drive share, drive delete</a:t>
            </a:r>
            <a:endParaRPr lang="en-US" sz="1140" dirty="0"/>
          </a:p>
        </p:txBody>
      </p:sp>
      <p:sp>
        <p:nvSpPr>
          <p:cNvPr id="22" name="Shape 20"/>
          <p:cNvSpPr/>
          <p:nvPr/>
        </p:nvSpPr>
        <p:spPr>
          <a:xfrm>
            <a:off x="6404640" y="4043385"/>
            <a:ext cx="38130" cy="38130"/>
          </a:xfrm>
          <a:prstGeom prst="ellipse">
            <a:avLst/>
          </a:prstGeom>
          <a:solidFill>
            <a:srgbClr val="2F3032"/>
          </a:solidFill>
          <a:ln/>
        </p:spPr>
      </p:sp>
      <p:sp>
        <p:nvSpPr>
          <p:cNvPr id="23" name="Text 21"/>
          <p:cNvSpPr txBox="1"/>
          <p:nvPr/>
        </p:nvSpPr>
        <p:spPr>
          <a:xfrm>
            <a:off x="6534120" y="3958255"/>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sheets update, docs append</a:t>
            </a:r>
            <a:endParaRPr lang="en-US" sz="1140" dirty="0"/>
          </a:p>
        </p:txBody>
      </p:sp>
      <p:sp>
        <p:nvSpPr>
          <p:cNvPr id="24" name="Shape 22"/>
          <p:cNvSpPr/>
          <p:nvPr/>
        </p:nvSpPr>
        <p:spPr>
          <a:xfrm>
            <a:off x="731520" y="4404756"/>
            <a:ext cx="10728930" cy="1602486"/>
          </a:xfrm>
          <a:prstGeom prst="roundRect">
            <a:avLst>
              <a:gd name="adj" fmla="val 5706"/>
            </a:avLst>
          </a:prstGeom>
          <a:solidFill>
            <a:srgbClr val="2A201B"/>
          </a:solidFill>
          <a:ln w="7620">
            <a:solidFill>
              <a:srgbClr val="1D1E21"/>
            </a:solidFill>
            <a:prstDash val="solid"/>
          </a:ln>
        </p:spPr>
      </p:sp>
      <p:sp>
        <p:nvSpPr>
          <p:cNvPr id="25" name="Shape 23"/>
          <p:cNvSpPr/>
          <p:nvPr/>
        </p:nvSpPr>
        <p:spPr>
          <a:xfrm>
            <a:off x="731520" y="4445904"/>
            <a:ext cx="15270" cy="1520190"/>
          </a:xfrm>
          <a:prstGeom prst="rect">
            <a:avLst/>
          </a:prstGeom>
          <a:solidFill>
            <a:srgbClr val="FFB27A"/>
          </a:solidFill>
          <a:ln/>
        </p:spPr>
      </p:sp>
      <p:sp>
        <p:nvSpPr>
          <p:cNvPr id="26" name="Text 24"/>
          <p:cNvSpPr txBox="1"/>
          <p:nvPr/>
        </p:nvSpPr>
        <p:spPr>
          <a:xfrm>
            <a:off x="914400" y="4557187"/>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ATURAN RESMI SKILL GOOGLE WORKSPACE</a:t>
            </a:r>
            <a:endParaRPr lang="en-US" sz="840" dirty="0"/>
          </a:p>
        </p:txBody>
      </p:sp>
      <p:sp>
        <p:nvSpPr>
          <p:cNvPr id="27" name="Shape 25"/>
          <p:cNvSpPr/>
          <p:nvPr/>
        </p:nvSpPr>
        <p:spPr>
          <a:xfrm>
            <a:off x="914400" y="4867626"/>
            <a:ext cx="106710" cy="106710"/>
          </a:xfrm>
          <a:prstGeom prst="roundRect">
            <a:avLst>
              <a:gd name="adj" fmla="val 21423"/>
            </a:avLst>
          </a:prstGeom>
          <a:ln w="11430">
            <a:solidFill>
              <a:srgbClr val="FFB27A"/>
            </a:solidFill>
            <a:prstDash val="solid"/>
          </a:ln>
        </p:spPr>
      </p:sp>
      <p:sp>
        <p:nvSpPr>
          <p:cNvPr id="28" name="Text 26"/>
          <p:cNvSpPr txBox="1"/>
          <p:nvPr/>
        </p:nvSpPr>
        <p:spPr>
          <a:xfrm>
            <a:off x="1112550" y="480782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Tunjukkan dulu apa yang akan dilakukan — penerima, file ID, isi, role share — lalu minta persetujuan</a:t>
            </a:r>
            <a:endParaRPr lang="en-US" sz="1080" dirty="0"/>
          </a:p>
        </p:txBody>
      </p:sp>
      <p:sp>
        <p:nvSpPr>
          <p:cNvPr id="29" name="Shape 27"/>
          <p:cNvSpPr/>
          <p:nvPr/>
        </p:nvSpPr>
        <p:spPr>
          <a:xfrm>
            <a:off x="914400" y="5150358"/>
            <a:ext cx="106710" cy="106710"/>
          </a:xfrm>
          <a:prstGeom prst="roundRect">
            <a:avLst>
              <a:gd name="adj" fmla="val 21423"/>
            </a:avLst>
          </a:prstGeom>
          <a:ln w="11430">
            <a:solidFill>
              <a:srgbClr val="FFB27A"/>
            </a:solidFill>
            <a:prstDash val="solid"/>
          </a:ln>
        </p:spPr>
      </p:sp>
      <p:sp>
        <p:nvSpPr>
          <p:cNvPr id="30" name="Text 28"/>
          <p:cNvSpPr txBox="1"/>
          <p:nvPr/>
        </p:nvSpPr>
        <p:spPr>
          <a:xfrm>
            <a:off x="1112550" y="509055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Untuk drive delete, utamakan trash yang bisa dibatalkan, bukan --permanent</a:t>
            </a:r>
            <a:endParaRPr lang="en-US" sz="1080" dirty="0"/>
          </a:p>
        </p:txBody>
      </p:sp>
      <p:sp>
        <p:nvSpPr>
          <p:cNvPr id="31" name="Shape 29"/>
          <p:cNvSpPr/>
          <p:nvPr/>
        </p:nvSpPr>
        <p:spPr>
          <a:xfrm>
            <a:off x="914400" y="5433090"/>
            <a:ext cx="106710" cy="106710"/>
          </a:xfrm>
          <a:prstGeom prst="roundRect">
            <a:avLst>
              <a:gd name="adj" fmla="val 21423"/>
            </a:avLst>
          </a:prstGeom>
          <a:ln w="11430">
            <a:solidFill>
              <a:srgbClr val="FFB27A"/>
            </a:solidFill>
            <a:prstDash val="solid"/>
          </a:ln>
        </p:spPr>
      </p:sp>
      <p:sp>
        <p:nvSpPr>
          <p:cNvPr id="32" name="Text 30"/>
          <p:cNvSpPr txBox="1"/>
          <p:nvPr/>
        </p:nvSpPr>
        <p:spPr>
          <a:xfrm>
            <a:off x="1112550" y="5373289"/>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Waktu Calendar wajib memuat timezone</a:t>
            </a:r>
            <a:endParaRPr lang="en-US" sz="1080" dirty="0"/>
          </a:p>
        </p:txBody>
      </p:sp>
      <p:sp>
        <p:nvSpPr>
          <p:cNvPr id="33" name="Shape 31"/>
          <p:cNvSpPr/>
          <p:nvPr/>
        </p:nvSpPr>
        <p:spPr>
          <a:xfrm>
            <a:off x="914400" y="5715732"/>
            <a:ext cx="106710" cy="106710"/>
          </a:xfrm>
          <a:prstGeom prst="roundRect">
            <a:avLst>
              <a:gd name="adj" fmla="val 21423"/>
            </a:avLst>
          </a:prstGeom>
          <a:ln w="11430">
            <a:solidFill>
              <a:srgbClr val="FFB27A"/>
            </a:solidFill>
            <a:prstDash val="solid"/>
          </a:ln>
        </p:spPr>
      </p:sp>
      <p:sp>
        <p:nvSpPr>
          <p:cNvPr id="34" name="Text 32"/>
          <p:cNvSpPr txBox="1"/>
          <p:nvPr/>
        </p:nvSpPr>
        <p:spPr>
          <a:xfrm>
            <a:off x="1112550" y="565593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Hormati rate limit: hindari panggilan beruntun, batch pembacaan bila mungkin</a:t>
            </a:r>
            <a:endParaRPr lang="en-US" sz="1080" dirty="0"/>
          </a:p>
        </p:txBody>
      </p:sp>
      <p:sp>
        <p:nvSpPr>
          <p:cNvPr id="35" name="Text 3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51 / 61</a:t>
            </a:r>
            <a:endParaRPr lang="en-US" sz="78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51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Aturan aman dan troubleshooting</a:t>
            </a:r>
            <a:endParaRPr lang="en-US" sz="2592" dirty="0"/>
          </a:p>
        </p:txBody>
      </p:sp>
      <p:sp>
        <p:nvSpPr>
          <p:cNvPr id="5" name="Text 3"/>
          <p:cNvSpPr txBox="1"/>
          <p:nvPr/>
        </p:nvSpPr>
        <p:spPr>
          <a:xfrm>
            <a:off x="731520" y="1577614"/>
            <a:ext cx="6029279" cy="1072866"/>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Aturan resmi, dikutip apa adanya: jangan mengirim email, </a:t>
            </a:r>
            <a:br/>
            <a:r>
              <a:rPr lang="en-US" sz="1320" dirty="0">
                <a:solidFill>
                  <a:srgbClr val="7B8494"/>
                </a:solidFill>
                <a:latin typeface="Arial" pitchFamily="34" charset="0"/>
                <a:ea typeface="Arial" pitchFamily="34" charset="-122"/>
                <a:cs typeface="Arial" pitchFamily="34" charset="-120"/>
              </a:rPr>
              <a:t>membuat/menghapus event calendar, menghapus file Drive, membagikan file, </a:t>
            </a:r>
            <a:br/>
            <a:r>
              <a:rPr lang="en-US" sz="1320" dirty="0">
                <a:solidFill>
                  <a:srgbClr val="7B8494"/>
                </a:solidFill>
                <a:latin typeface="Arial" pitchFamily="34" charset="0"/>
                <a:ea typeface="Arial" pitchFamily="34" charset="-122"/>
                <a:cs typeface="Arial" pitchFamily="34" charset="-120"/>
              </a:rPr>
              <a:t>atau mengubah Docs/Sheets tanpa mengonfirmasi ke user dulu. Tunjukkan </a:t>
            </a:r>
            <a:br/>
            <a:r>
              <a:rPr lang="en-US" sz="1320" dirty="0">
                <a:solidFill>
                  <a:srgbClr val="7B8494"/>
                </a:solidFill>
                <a:latin typeface="Arial" pitchFamily="34" charset="0"/>
                <a:ea typeface="Arial" pitchFamily="34" charset="-122"/>
                <a:cs typeface="Arial" pitchFamily="34" charset="-120"/>
              </a:rPr>
              <a:t>apa yang akan dilakukan dan minta persetujuan.</a:t>
            </a:r>
            <a:endParaRPr lang="en-US" sz="1320" dirty="0"/>
          </a:p>
        </p:txBody>
      </p:sp>
      <p:sp>
        <p:nvSpPr>
          <p:cNvPr id="6" name="Shape 4"/>
          <p:cNvSpPr/>
          <p:nvPr/>
        </p:nvSpPr>
        <p:spPr>
          <a:xfrm>
            <a:off x="731520" y="2860792"/>
            <a:ext cx="10728930" cy="1885218"/>
          </a:xfrm>
          <a:prstGeom prst="roundRect">
            <a:avLst>
              <a:gd name="adj" fmla="val 4850"/>
            </a:avLst>
          </a:prstGeom>
          <a:solidFill>
            <a:srgbClr val="2A201B"/>
          </a:solidFill>
          <a:ln w="7620">
            <a:solidFill>
              <a:srgbClr val="1D1E21"/>
            </a:solidFill>
            <a:prstDash val="solid"/>
          </a:ln>
        </p:spPr>
      </p:sp>
      <p:sp>
        <p:nvSpPr>
          <p:cNvPr id="7" name="Shape 5"/>
          <p:cNvSpPr/>
          <p:nvPr/>
        </p:nvSpPr>
        <p:spPr>
          <a:xfrm>
            <a:off x="731520" y="2901940"/>
            <a:ext cx="15270" cy="1802922"/>
          </a:xfrm>
          <a:prstGeom prst="rect">
            <a:avLst/>
          </a:prstGeom>
          <a:solidFill>
            <a:srgbClr val="FFB27A"/>
          </a:solidFill>
          <a:ln/>
        </p:spPr>
      </p:sp>
      <p:sp>
        <p:nvSpPr>
          <p:cNvPr id="8" name="Text 6"/>
          <p:cNvSpPr txBox="1"/>
          <p:nvPr/>
        </p:nvSpPr>
        <p:spPr>
          <a:xfrm>
            <a:off x="914400" y="3013222"/>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7B8494"/>
                </a:solidFill>
                <a:latin typeface="Arial" pitchFamily="34" charset="0"/>
                <a:ea typeface="Arial" pitchFamily="34" charset="-122"/>
                <a:cs typeface="Arial" pitchFamily="34" charset="-120"/>
              </a:rPr>
              <a:t>YANG HARUS ANDA INGAT SOAL SCOPE</a:t>
            </a:r>
            <a:endParaRPr lang="en-US" sz="840" dirty="0"/>
          </a:p>
        </p:txBody>
      </p:sp>
      <p:sp>
        <p:nvSpPr>
          <p:cNvPr id="9" name="Shape 7"/>
          <p:cNvSpPr/>
          <p:nvPr/>
        </p:nvSpPr>
        <p:spPr>
          <a:xfrm>
            <a:off x="914400" y="3323753"/>
            <a:ext cx="106710" cy="106710"/>
          </a:xfrm>
          <a:prstGeom prst="roundRect">
            <a:avLst>
              <a:gd name="adj" fmla="val 21423"/>
            </a:avLst>
          </a:prstGeom>
          <a:ln w="11430">
            <a:solidFill>
              <a:srgbClr val="FFB27A"/>
            </a:solidFill>
            <a:prstDash val="solid"/>
          </a:ln>
        </p:spPr>
      </p:sp>
      <p:sp>
        <p:nvSpPr>
          <p:cNvPr id="10" name="Text 8"/>
          <p:cNvSpPr txBox="1"/>
          <p:nvPr/>
        </p:nvSpPr>
        <p:spPr>
          <a:xfrm>
            <a:off x="1112550" y="3263859"/>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Scope drive di bundel ini adalah Drive PENUH, bukan drive.file</a:t>
            </a:r>
            <a:endParaRPr lang="en-US" sz="1080" dirty="0"/>
          </a:p>
        </p:txBody>
      </p:sp>
      <p:sp>
        <p:nvSpPr>
          <p:cNvPr id="11" name="Shape 9"/>
          <p:cNvSpPr/>
          <p:nvPr/>
        </p:nvSpPr>
        <p:spPr>
          <a:xfrm>
            <a:off x="914400" y="3606394"/>
            <a:ext cx="106710" cy="106710"/>
          </a:xfrm>
          <a:prstGeom prst="roundRect">
            <a:avLst>
              <a:gd name="adj" fmla="val 21423"/>
            </a:avLst>
          </a:prstGeom>
          <a:ln w="11430">
            <a:solidFill>
              <a:srgbClr val="FFB27A"/>
            </a:solidFill>
            <a:prstDash val="solid"/>
          </a:ln>
        </p:spPr>
      </p:sp>
      <p:sp>
        <p:nvSpPr>
          <p:cNvPr id="12" name="Text 10"/>
          <p:cNvSpPr txBox="1"/>
          <p:nvPr/>
        </p:nvSpPr>
        <p:spPr>
          <a:xfrm>
            <a:off x="1112550" y="354659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Artinya agent bisa menyentuh file apa pun yang bisa Anda sentuh</a:t>
            </a:r>
            <a:endParaRPr lang="en-US" sz="1080" dirty="0"/>
          </a:p>
        </p:txBody>
      </p:sp>
      <p:sp>
        <p:nvSpPr>
          <p:cNvPr id="13" name="Shape 11"/>
          <p:cNvSpPr/>
          <p:nvPr/>
        </p:nvSpPr>
        <p:spPr>
          <a:xfrm>
            <a:off x="914400" y="3889126"/>
            <a:ext cx="106710" cy="106710"/>
          </a:xfrm>
          <a:prstGeom prst="roundRect">
            <a:avLst>
              <a:gd name="adj" fmla="val 21423"/>
            </a:avLst>
          </a:prstGeom>
          <a:ln w="11430">
            <a:solidFill>
              <a:srgbClr val="FFB27A"/>
            </a:solidFill>
            <a:prstDash val="solid"/>
          </a:ln>
        </p:spPr>
      </p:sp>
      <p:sp>
        <p:nvSpPr>
          <p:cNvPr id="14" name="Text 12"/>
          <p:cNvSpPr txBox="1"/>
          <p:nvPr/>
        </p:nvSpPr>
        <p:spPr>
          <a:xfrm>
            <a:off x="1112550" y="382932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Termasuk file yang dibagikan KEPADA Anda oleh orang lain</a:t>
            </a:r>
            <a:endParaRPr lang="en-US" sz="1080" dirty="0"/>
          </a:p>
        </p:txBody>
      </p:sp>
      <p:sp>
        <p:nvSpPr>
          <p:cNvPr id="15" name="Shape 13"/>
          <p:cNvSpPr/>
          <p:nvPr/>
        </p:nvSpPr>
        <p:spPr>
          <a:xfrm>
            <a:off x="914400" y="4171767"/>
            <a:ext cx="106710" cy="106710"/>
          </a:xfrm>
          <a:prstGeom prst="roundRect">
            <a:avLst>
              <a:gd name="adj" fmla="val 21423"/>
            </a:avLst>
          </a:prstGeom>
          <a:ln w="11430">
            <a:solidFill>
              <a:srgbClr val="FFB27A"/>
            </a:solidFill>
            <a:prstDash val="solid"/>
          </a:ln>
        </p:spPr>
      </p:sp>
      <p:sp>
        <p:nvSpPr>
          <p:cNvPr id="16" name="Text 14"/>
          <p:cNvSpPr txBox="1"/>
          <p:nvPr/>
        </p:nvSpPr>
        <p:spPr>
          <a:xfrm>
            <a:off x="1112550" y="411196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Versi setup.py ini tidak bisa mempersempit scope</a:t>
            </a:r>
            <a:endParaRPr lang="en-US" sz="1080" dirty="0"/>
          </a:p>
        </p:txBody>
      </p:sp>
      <p:sp>
        <p:nvSpPr>
          <p:cNvPr id="17" name="Shape 15"/>
          <p:cNvSpPr/>
          <p:nvPr/>
        </p:nvSpPr>
        <p:spPr>
          <a:xfrm>
            <a:off x="914400" y="4454500"/>
            <a:ext cx="106710" cy="106710"/>
          </a:xfrm>
          <a:prstGeom prst="roundRect">
            <a:avLst>
              <a:gd name="adj" fmla="val 21423"/>
            </a:avLst>
          </a:prstGeom>
          <a:ln w="11430">
            <a:solidFill>
              <a:srgbClr val="FFB27A"/>
            </a:solidFill>
            <a:prstDash val="solid"/>
          </a:ln>
        </p:spPr>
      </p:sp>
      <p:sp>
        <p:nvSpPr>
          <p:cNvPr id="18" name="Text 16"/>
          <p:cNvSpPr txBox="1"/>
          <p:nvPr/>
        </p:nvSpPr>
        <p:spPr>
          <a:xfrm>
            <a:off x="1112550" y="439469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Kalau itu tidak bisa diterima, pakai akun terpisah untuk agent</a:t>
            </a:r>
            <a:endParaRPr lang="en-US" sz="1080" dirty="0"/>
          </a:p>
        </p:txBody>
      </p:sp>
      <p:sp>
        <p:nvSpPr>
          <p:cNvPr id="19" name="Text 17"/>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51 / 61 · DETAIL</a:t>
            </a:r>
            <a:endParaRPr lang="en-US" sz="78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51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Aturan aman dan troubleshooting (lanjutan)</a:t>
            </a:r>
            <a:endParaRPr lang="en-US" sz="2592" dirty="0"/>
          </a:p>
        </p:txBody>
      </p:sp>
      <p:graphicFrame>
        <p:nvGraphicFramePr>
          <p:cNvPr id="101" name="Table 0"/>
          <p:cNvGraphicFramePr>
            <a:graphicFrameLocks noGrp="1"/>
          </p:cNvGraphicFramePr>
          <p:nvPr>
            <p:extLst>
              <p:ext uri="{D42A27DB-BD31-4B8C-83A1-F6EECF244321}">
                <p14:modId xmlns:p14="http://schemas.microsoft.com/office/powerpoint/2010/main" val="1579011935"/>
              </p:ext>
            </p:extLst>
          </p:nvPr>
        </p:nvGraphicFramePr>
        <p:xfrm>
          <a:off x="731520" y="1577614"/>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MASALAH</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PERBAIKAN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NOT_AUTHENTICATED</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Jalankan setup (slide 08.3–08.4)</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REFRESH_FAILED</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Token dicabut/kedaluwarsa — ulangi otorisasi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403 Insufficient Permission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Scope kurang — $GSETUP --revoke lalu otorisasi ulang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403 Access Not Configured</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API belum diaktifkan di Google Cloud Console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ModuleNotFoundError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Jalankan setup dengan --install-deps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AUTHENTICATED (partial)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Kemampuan tulis butuh otorisasi ulang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Advanced Protection memblokir auth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Admin Workspace harus meng-allowlist OAuth client ID</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51 / 61 · DETAIL</a:t>
            </a:r>
            <a:endParaRPr lang="en-US" sz="78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0"/>
          <p:cNvSpPr txBox="1"/>
          <p:nvPr/>
        </p:nvSpPr>
        <p:spPr>
          <a:xfrm>
            <a:off x="643463" y="1574322"/>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Checkpoint #6</a:t>
            </a:r>
            <a:endParaRPr lang="en-US" sz="960" dirty="0"/>
          </a:p>
        </p:txBody>
      </p:sp>
      <p:sp>
        <p:nvSpPr>
          <p:cNvPr id="3" name="Text 1"/>
          <p:cNvSpPr txBox="1"/>
          <p:nvPr/>
        </p:nvSpPr>
        <p:spPr>
          <a:xfrm>
            <a:off x="2214402" y="2000982"/>
            <a:ext cx="7763256" cy="1414302"/>
          </a:xfrm>
          <a:prstGeom prst="rect">
            <a:avLst/>
          </a:prstGeom>
          <a:noFill/>
          <a:ln/>
        </p:spPr>
        <p:txBody>
          <a:bodyPr wrap="square" lIns="0" tIns="0" rIns="0" bIns="0" rtlCol="0" anchor="t"/>
          <a:lstStyle/>
          <a:p>
            <a:pPr algn="ctr"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Google Workspace</a:t>
            </a:r>
            <a:br/>
            <a:r>
              <a:rPr lang="en-US" sz="4800" b="1" spc="-96" kern="0" dirty="0">
                <a:solidFill>
                  <a:srgbClr val="F4F6FA"/>
                </a:solidFill>
                <a:latin typeface="Arial" pitchFamily="34" charset="0"/>
                <a:ea typeface="Arial" pitchFamily="34" charset="-122"/>
                <a:cs typeface="Arial" pitchFamily="34" charset="-120"/>
              </a:rPr>
              <a:t>tersambung</a:t>
            </a:r>
            <a:endParaRPr lang="en-US" sz="4800" dirty="0"/>
          </a:p>
        </p:txBody>
      </p:sp>
      <p:sp>
        <p:nvSpPr>
          <p:cNvPr id="4" name="Shape 2"/>
          <p:cNvSpPr/>
          <p:nvPr/>
        </p:nvSpPr>
        <p:spPr>
          <a:xfrm>
            <a:off x="731520" y="3537174"/>
            <a:ext cx="10728930" cy="1319754"/>
          </a:xfrm>
          <a:prstGeom prst="roundRect">
            <a:avLst>
              <a:gd name="adj" fmla="val 6929"/>
            </a:avLst>
          </a:prstGeom>
          <a:solidFill>
            <a:srgbClr val="132420"/>
          </a:solidFill>
          <a:ln w="7620">
            <a:solidFill>
              <a:srgbClr val="1D1E21"/>
            </a:solidFill>
            <a:prstDash val="solid"/>
          </a:ln>
        </p:spPr>
      </p:sp>
      <p:sp>
        <p:nvSpPr>
          <p:cNvPr id="5" name="Shape 3"/>
          <p:cNvSpPr/>
          <p:nvPr/>
        </p:nvSpPr>
        <p:spPr>
          <a:xfrm>
            <a:off x="731520" y="3578322"/>
            <a:ext cx="15270" cy="1237458"/>
          </a:xfrm>
          <a:prstGeom prst="rect">
            <a:avLst/>
          </a:prstGeom>
          <a:solidFill>
            <a:srgbClr val="62DFB0"/>
          </a:solidFill>
          <a:ln/>
        </p:spPr>
      </p:sp>
      <p:sp>
        <p:nvSpPr>
          <p:cNvPr id="6" name="Text 4"/>
          <p:cNvSpPr txBox="1"/>
          <p:nvPr/>
        </p:nvSpPr>
        <p:spPr>
          <a:xfrm>
            <a:off x="914400" y="3689604"/>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KRITERIA LULUS</a:t>
            </a:r>
            <a:endParaRPr lang="en-US" sz="840" dirty="0"/>
          </a:p>
        </p:txBody>
      </p:sp>
      <p:sp>
        <p:nvSpPr>
          <p:cNvPr id="7" name="Shape 5"/>
          <p:cNvSpPr/>
          <p:nvPr/>
        </p:nvSpPr>
        <p:spPr>
          <a:xfrm>
            <a:off x="914400" y="4000134"/>
            <a:ext cx="106710" cy="106710"/>
          </a:xfrm>
          <a:prstGeom prst="roundRect">
            <a:avLst>
              <a:gd name="adj" fmla="val 21423"/>
            </a:avLst>
          </a:prstGeom>
          <a:ln w="11430">
            <a:solidFill>
              <a:srgbClr val="62DFB0"/>
            </a:solidFill>
            <a:prstDash val="solid"/>
          </a:ln>
        </p:spPr>
      </p:sp>
      <p:sp>
        <p:nvSpPr>
          <p:cNvPr id="8" name="Text 6"/>
          <p:cNvSpPr txBox="1"/>
          <p:nvPr/>
        </p:nvSpPr>
        <p:spPr>
          <a:xfrm>
            <a:off x="1112550" y="394033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OAuth selesai — --check mencetak AUTHENTICATED</a:t>
            </a:r>
            <a:endParaRPr lang="en-US" sz="1080" dirty="0"/>
          </a:p>
        </p:txBody>
      </p:sp>
      <p:sp>
        <p:nvSpPr>
          <p:cNvPr id="9" name="Shape 7"/>
          <p:cNvSpPr/>
          <p:nvPr/>
        </p:nvSpPr>
        <p:spPr>
          <a:xfrm>
            <a:off x="914400" y="4282867"/>
            <a:ext cx="106710" cy="106710"/>
          </a:xfrm>
          <a:prstGeom prst="roundRect">
            <a:avLst>
              <a:gd name="adj" fmla="val 21423"/>
            </a:avLst>
          </a:prstGeom>
          <a:ln w="11430">
            <a:solidFill>
              <a:srgbClr val="62DFB0"/>
            </a:solidFill>
            <a:prstDash val="solid"/>
          </a:ln>
        </p:spPr>
      </p:sp>
      <p:sp>
        <p:nvSpPr>
          <p:cNvPr id="10" name="Text 8"/>
          <p:cNvSpPr txBox="1"/>
          <p:nvPr/>
        </p:nvSpPr>
        <p:spPr>
          <a:xfrm>
            <a:off x="1112550" y="4222974"/>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Minimal 3 surface bisa dibaca</a:t>
            </a:r>
            <a:endParaRPr lang="en-US" sz="1080" dirty="0"/>
          </a:p>
        </p:txBody>
      </p:sp>
      <p:sp>
        <p:nvSpPr>
          <p:cNvPr id="11" name="Shape 9"/>
          <p:cNvSpPr/>
          <p:nvPr/>
        </p:nvSpPr>
        <p:spPr>
          <a:xfrm>
            <a:off x="914400" y="4565508"/>
            <a:ext cx="106710" cy="106710"/>
          </a:xfrm>
          <a:prstGeom prst="roundRect">
            <a:avLst>
              <a:gd name="adj" fmla="val 21423"/>
            </a:avLst>
          </a:prstGeom>
          <a:ln w="11430">
            <a:solidFill>
              <a:srgbClr val="62DFB0"/>
            </a:solidFill>
            <a:prstDash val="solid"/>
          </a:ln>
        </p:spPr>
      </p:sp>
      <p:sp>
        <p:nvSpPr>
          <p:cNvPr id="12" name="Text 10"/>
          <p:cNvSpPr txBox="1"/>
          <p:nvPr/>
        </p:nvSpPr>
        <p:spPr>
          <a:xfrm>
            <a:off x="1112550" y="450570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Satu artifact nyata dihasilkan</a:t>
            </a:r>
            <a:endParaRPr lang="en-US" sz="1080" dirty="0"/>
          </a:p>
        </p:txBody>
      </p:sp>
      <p:sp>
        <p:nvSpPr>
          <p:cNvPr id="13" name="Text 11"/>
          <p:cNvSpPr txBox="1"/>
          <p:nvPr/>
        </p:nvSpPr>
        <p:spPr>
          <a:xfrm>
            <a:off x="643463" y="5100798"/>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Artifact harus nyata: Sheet berisi data dari Gmail, atau Doc dari hasil pencarian Drive. Bukan "berhasil login".</a:t>
            </a:r>
            <a:endParaRPr lang="en-US" sz="96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52 / 61</a:t>
            </a:r>
            <a:endParaRPr lang="en-US" sz="78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52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Verifikasi Checkpoint #6</a:t>
            </a:r>
            <a:endParaRPr lang="en-US" sz="2592" dirty="0"/>
          </a:p>
        </p:txBody>
      </p:sp>
      <p:sp>
        <p:nvSpPr>
          <p:cNvPr id="5" name="Shape 3"/>
          <p:cNvSpPr/>
          <p:nvPr/>
        </p:nvSpPr>
        <p:spPr>
          <a:xfrm>
            <a:off x="731520" y="1577614"/>
            <a:ext cx="10728930" cy="1220724"/>
          </a:xfrm>
          <a:prstGeom prst="roundRect">
            <a:avLst>
              <a:gd name="adj" fmla="val 7491"/>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873435"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di dalam VPS</a:t>
            </a:r>
            <a:endParaRPr lang="en-US" sz="780" dirty="0"/>
          </a:p>
        </p:txBody>
      </p:sp>
      <p:sp>
        <p:nvSpPr>
          <p:cNvPr id="10" name="Shape 8"/>
          <p:cNvSpPr/>
          <p:nvPr/>
        </p:nvSpPr>
        <p:spPr>
          <a:xfrm>
            <a:off x="1685696" y="1645737"/>
            <a:ext cx="383408" cy="139446"/>
          </a:xfrm>
          <a:prstGeom prst="roundRect">
            <a:avLst>
              <a:gd name="adj" fmla="val 50033"/>
            </a:avLst>
          </a:prstGeom>
          <a:solidFill>
            <a:srgbClr val="181D2D"/>
          </a:solidFill>
          <a:ln/>
        </p:spPr>
      </p:sp>
      <p:sp>
        <p:nvSpPr>
          <p:cNvPr id="11" name="Text 9"/>
          <p:cNvSpPr txBox="1"/>
          <p:nvPr/>
        </p:nvSpPr>
        <p:spPr>
          <a:xfrm>
            <a:off x="1675181"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75438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$GSETUP --check                          # harus: AUTHENTICATED</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gmail search "is:unread" --max 3</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calendar list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$GAPI drive search "report" --max 3</a:t>
            </a:r>
            <a:endParaRPr lang="en-US" sz="900" dirty="0"/>
          </a:p>
        </p:txBody>
      </p:sp>
      <p:sp>
        <p:nvSpPr>
          <p:cNvPr id="13" name="Shape 11"/>
          <p:cNvSpPr/>
          <p:nvPr/>
        </p:nvSpPr>
        <p:spPr>
          <a:xfrm>
            <a:off x="731520" y="3042117"/>
            <a:ext cx="10728930" cy="1319754"/>
          </a:xfrm>
          <a:prstGeom prst="roundRect">
            <a:avLst>
              <a:gd name="adj" fmla="val 6929"/>
            </a:avLst>
          </a:prstGeom>
          <a:solidFill>
            <a:srgbClr val="132420"/>
          </a:solidFill>
          <a:ln w="7620">
            <a:solidFill>
              <a:srgbClr val="1D1E21"/>
            </a:solidFill>
            <a:prstDash val="solid"/>
          </a:ln>
        </p:spPr>
      </p:sp>
      <p:sp>
        <p:nvSpPr>
          <p:cNvPr id="14" name="Shape 12"/>
          <p:cNvSpPr/>
          <p:nvPr/>
        </p:nvSpPr>
        <p:spPr>
          <a:xfrm>
            <a:off x="731520" y="3083265"/>
            <a:ext cx="15270" cy="1237458"/>
          </a:xfrm>
          <a:prstGeom prst="rect">
            <a:avLst/>
          </a:prstGeom>
          <a:solidFill>
            <a:srgbClr val="62DFB0"/>
          </a:solidFill>
          <a:ln/>
        </p:spPr>
      </p:sp>
      <p:sp>
        <p:nvSpPr>
          <p:cNvPr id="15" name="Text 13"/>
          <p:cNvSpPr txBox="1"/>
          <p:nvPr/>
        </p:nvSpPr>
        <p:spPr>
          <a:xfrm>
            <a:off x="914400" y="3194548"/>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IDE ARTIFACT YANG CUKUP KECIL UNTUK 15 MENIT</a:t>
            </a:r>
            <a:endParaRPr lang="en-US" sz="840" dirty="0"/>
          </a:p>
        </p:txBody>
      </p:sp>
      <p:sp>
        <p:nvSpPr>
          <p:cNvPr id="16" name="Shape 14"/>
          <p:cNvSpPr/>
          <p:nvPr/>
        </p:nvSpPr>
        <p:spPr>
          <a:xfrm>
            <a:off x="914400" y="3505078"/>
            <a:ext cx="106710" cy="106710"/>
          </a:xfrm>
          <a:prstGeom prst="roundRect">
            <a:avLst>
              <a:gd name="adj" fmla="val 21423"/>
            </a:avLst>
          </a:prstGeom>
          <a:ln w="11430">
            <a:solidFill>
              <a:srgbClr val="62DFB0"/>
            </a:solidFill>
            <a:prstDash val="solid"/>
          </a:ln>
        </p:spPr>
      </p:sp>
      <p:sp>
        <p:nvSpPr>
          <p:cNvPr id="17" name="Text 15"/>
          <p:cNvSpPr txBox="1"/>
          <p:nvPr/>
        </p:nvSpPr>
        <p:spPr>
          <a:xfrm>
            <a:off x="1112550" y="344527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Sheet berisi daftar email belum dibaca hari ini</a:t>
            </a:r>
            <a:endParaRPr lang="en-US" sz="1080" dirty="0"/>
          </a:p>
        </p:txBody>
      </p:sp>
      <p:sp>
        <p:nvSpPr>
          <p:cNvPr id="18" name="Shape 16"/>
          <p:cNvSpPr/>
          <p:nvPr/>
        </p:nvSpPr>
        <p:spPr>
          <a:xfrm>
            <a:off x="914400" y="3787719"/>
            <a:ext cx="106710" cy="106710"/>
          </a:xfrm>
          <a:prstGeom prst="roundRect">
            <a:avLst>
              <a:gd name="adj" fmla="val 21423"/>
            </a:avLst>
          </a:prstGeom>
          <a:ln w="11430">
            <a:solidFill>
              <a:srgbClr val="62DFB0"/>
            </a:solidFill>
            <a:prstDash val="solid"/>
          </a:ln>
        </p:spPr>
      </p:sp>
      <p:sp>
        <p:nvSpPr>
          <p:cNvPr id="19" name="Text 17"/>
          <p:cNvSpPr txBox="1"/>
          <p:nvPr/>
        </p:nvSpPr>
        <p:spPr>
          <a:xfrm>
            <a:off x="1112550" y="3727917"/>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Doc berisi ringkasan tiga dokumen Drive yang Anda cari</a:t>
            </a:r>
            <a:endParaRPr lang="en-US" sz="1080" dirty="0"/>
          </a:p>
        </p:txBody>
      </p:sp>
      <p:sp>
        <p:nvSpPr>
          <p:cNvPr id="20" name="Shape 18"/>
          <p:cNvSpPr/>
          <p:nvPr/>
        </p:nvSpPr>
        <p:spPr>
          <a:xfrm>
            <a:off x="914400" y="4070452"/>
            <a:ext cx="106710" cy="106710"/>
          </a:xfrm>
          <a:prstGeom prst="roundRect">
            <a:avLst>
              <a:gd name="adj" fmla="val 21423"/>
            </a:avLst>
          </a:prstGeom>
          <a:ln w="11430">
            <a:solidFill>
              <a:srgbClr val="62DFB0"/>
            </a:solidFill>
            <a:prstDash val="solid"/>
          </a:ln>
        </p:spPr>
      </p:sp>
      <p:sp>
        <p:nvSpPr>
          <p:cNvPr id="21" name="Text 19"/>
          <p:cNvSpPr txBox="1"/>
          <p:nvPr/>
        </p:nvSpPr>
        <p:spPr>
          <a:xfrm>
            <a:off x="1112550" y="401065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Sheet berisi jadwal Anda minggu ini dari Calendar</a:t>
            </a:r>
            <a:endParaRPr lang="en-US" sz="1080" dirty="0"/>
          </a:p>
        </p:txBody>
      </p:sp>
      <p:sp>
        <p:nvSpPr>
          <p:cNvPr id="22" name="Text 20"/>
          <p:cNvSpPr txBox="1"/>
          <p:nvPr/>
        </p:nvSpPr>
        <p:spPr>
          <a:xfrm>
            <a:off x="731520" y="4605741"/>
            <a:ext cx="6029279" cy="553212"/>
          </a:xfrm>
          <a:prstGeom prst="rect">
            <a:avLst/>
          </a:prstGeom>
          <a:noFill/>
          <a:ln/>
        </p:spPr>
        <p:txBody>
          <a:bodyPr wrap="square" lIns="0" tIns="0" rIns="0" bIns="0" rtlCol="0" anchor="t"/>
          <a:lstStyle/>
          <a:p>
            <a:pPr algn="l" indent="0" marL="0">
              <a:lnSpc>
                <a:spcPts val="2046"/>
              </a:lnSpc>
              <a:buNone/>
            </a:pPr>
            <a:r>
              <a:rPr lang="en-US" sz="1320" dirty="0">
                <a:solidFill>
                  <a:srgbClr val="7B8494"/>
                </a:solidFill>
                <a:latin typeface="Arial" pitchFamily="34" charset="0"/>
                <a:ea typeface="Arial" pitchFamily="34" charset="-122"/>
                <a:cs typeface="Arial" pitchFamily="34" charset="-120"/>
              </a:rPr>
              <a:t>Pilih yang read-heavy dan write-once: banyak membaca, satu kali menulis. Itu </a:t>
            </a:r>
            <a:br/>
            <a:r>
              <a:rPr lang="en-US" sz="1320" dirty="0">
                <a:solidFill>
                  <a:srgbClr val="7B8494"/>
                </a:solidFill>
                <a:latin typeface="Arial" pitchFamily="34" charset="0"/>
                <a:ea typeface="Arial" pitchFamily="34" charset="-122"/>
                <a:cs typeface="Arial" pitchFamily="34" charset="-120"/>
              </a:rPr>
              <a:t>paling cepat selesai dan paling kecil risikonya.</a:t>
            </a:r>
            <a:endParaRPr lang="en-US" sz="1320" dirty="0"/>
          </a:p>
        </p:txBody>
      </p:sp>
      <p:sp>
        <p:nvSpPr>
          <p:cNvPr id="23" name="Text 2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52 / 61 · DETAIL</a:t>
            </a:r>
            <a:endParaRPr lang="en-US" sz="78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Shape 0"/>
          <p:cNvSpPr/>
          <p:nvPr/>
        </p:nvSpPr>
        <p:spPr>
          <a:xfrm>
            <a:off x="731520" y="1019922"/>
            <a:ext cx="198150" cy="0"/>
          </a:xfrm>
          <a:prstGeom prst="line">
            <a:avLst/>
          </a:prstGeom>
          <a:noFill/>
          <a:ln w="7620">
            <a:solidFill>
              <a:srgbClr val="323C5E"/>
            </a:solidFill>
            <a:prstDash val="solid"/>
          </a:ln>
        </p:spPr>
      </p:sp>
      <p:sp>
        <p:nvSpPr>
          <p:cNvPr id="3" name="Text 1"/>
          <p:cNvSpPr txBox="1"/>
          <p:nvPr/>
        </p:nvSpPr>
        <p:spPr>
          <a:xfrm>
            <a:off x="1021110" y="94905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09 · CASE STUDY</a:t>
            </a:r>
            <a:endParaRPr lang="en-US" sz="900" dirty="0"/>
          </a:p>
        </p:txBody>
      </p:sp>
      <p:sp>
        <p:nvSpPr>
          <p:cNvPr id="4" name="Text 2"/>
          <p:cNvSpPr txBox="1"/>
          <p:nvPr/>
        </p:nvSpPr>
        <p:spPr>
          <a:xfrm>
            <a:off x="731520" y="1341516"/>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Final Mission — Build Your Own AI Assistant</a:t>
            </a:r>
            <a:endParaRPr lang="en-US" sz="960" dirty="0"/>
          </a:p>
        </p:txBody>
      </p:sp>
      <p:sp>
        <p:nvSpPr>
          <p:cNvPr id="5" name="Text 3"/>
          <p:cNvSpPr txBox="1"/>
          <p:nvPr/>
        </p:nvSpPr>
        <p:spPr>
          <a:xfrm>
            <a:off x="731520" y="1768267"/>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Pilih satu. Lima menit </a:t>
            </a:r>
            <a:br/>
            <a:r>
              <a:rPr lang="en-US" sz="4800" b="1" spc="-96" kern="0" dirty="0">
                <a:solidFill>
                  <a:srgbClr val="F4F6FA"/>
                </a:solidFill>
                <a:latin typeface="Arial" pitchFamily="34" charset="0"/>
                <a:ea typeface="Arial" pitchFamily="34" charset="-122"/>
                <a:cs typeface="Arial" pitchFamily="34" charset="-120"/>
              </a:rPr>
              <a:t>untuk memutuskan.</a:t>
            </a:r>
            <a:endParaRPr lang="en-US" sz="4800" dirty="0"/>
          </a:p>
        </p:txBody>
      </p:sp>
      <p:graphicFrame>
        <p:nvGraphicFramePr>
          <p:cNvPr id="104" name="Table 0"/>
          <p:cNvGraphicFramePr>
            <a:graphicFrameLocks noGrp="1"/>
          </p:cNvGraphicFramePr>
          <p:nvPr>
            <p:extLst>
              <p:ext uri="{D42A27DB-BD31-4B8C-83A1-F6EECF244321}">
                <p14:modId xmlns:p14="http://schemas.microsoft.com/office/powerpoint/2010/main" val="1579011935"/>
              </p:ext>
            </p:extLst>
          </p:nvPr>
        </p:nvGraphicFramePr>
        <p:xfrm>
          <a:off x="731520" y="3304459"/>
          <a:ext cx="10728930" cy="914400"/>
        </p:xfrm>
        <a:graphic>
          <a:graphicData uri="http://schemas.openxmlformats.org/drawingml/2006/table">
            <a:tbl>
              <a:tblPr/>
              <a:tblGrid>
                <a:gridCol w="3647816"/>
                <a:gridCol w="3540557"/>
                <a:gridCol w="3540557"/>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CASE</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ALUR</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MEMAKAI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7F9CFF"/>
                          </a:solidFill>
                          <a:latin typeface="Arial" pitchFamily="34" charset="0"/>
                          <a:ea typeface="Arial" pitchFamily="34" charset="-122"/>
                          <a:cs typeface="Arial" pitchFamily="34" charset="-120"/>
                        </a:rPr>
                        <a:t>A — Developer Assistant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profile → skill analisis kode → analyze → suggest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Ch 06, 07</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B — Research Assistant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profile → web search → validasi sumber → </a:t>
                      </a:r>
                      <a:br/>
                      <a:r>
                        <a:rPr lang="en-US" sz="1140" dirty="0">
                          <a:solidFill>
                            <a:srgbClr val="B9C0CD"/>
                          </a:solidFill>
                          <a:latin typeface="Arial" pitchFamily="34" charset="0"/>
                          <a:ea typeface="Arial" pitchFamily="34" charset="-122"/>
                          <a:cs typeface="Arial" pitchFamily="34" charset="-120"/>
                        </a:rPr>
                        <a:t>summary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Ch 05, 06</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C — Homelab Assistant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profile → skill operasi server → VPS → report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Ch 06, 07</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D — Workspace Assistant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profile → skill GW → Gmail/Sheets/Docs → artifact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Ch 08</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E — Custom</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bebas, disetujui trainer di 5 menit pertama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53 / 61</a:t>
            </a:r>
            <a:endParaRPr lang="en-US" sz="780"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Shape 0"/>
          <p:cNvSpPr/>
          <p:nvPr/>
        </p:nvSpPr>
        <p:spPr>
          <a:xfrm>
            <a:off x="731520" y="1190640"/>
            <a:ext cx="198150" cy="0"/>
          </a:xfrm>
          <a:prstGeom prst="line">
            <a:avLst/>
          </a:prstGeom>
          <a:noFill/>
          <a:ln w="7620">
            <a:solidFill>
              <a:srgbClr val="323C5E"/>
            </a:solidFill>
            <a:prstDash val="solid"/>
          </a:ln>
        </p:spPr>
      </p:sp>
      <p:sp>
        <p:nvSpPr>
          <p:cNvPr id="3" name="Text 1"/>
          <p:cNvSpPr txBox="1"/>
          <p:nvPr/>
        </p:nvSpPr>
        <p:spPr>
          <a:xfrm>
            <a:off x="1021110" y="111977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09 · CASE A</a:t>
            </a:r>
            <a:endParaRPr lang="en-US" sz="900" dirty="0"/>
          </a:p>
        </p:txBody>
      </p:sp>
      <p:sp>
        <p:nvSpPr>
          <p:cNvPr id="4" name="Text 2"/>
          <p:cNvSpPr txBox="1"/>
          <p:nvPr/>
        </p:nvSpPr>
        <p:spPr>
          <a:xfrm>
            <a:off x="731520" y="1512235"/>
            <a:ext cx="5826282" cy="576072"/>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Developer Assistant</a:t>
            </a:r>
            <a:endParaRPr lang="en-US" sz="3600" dirty="0"/>
          </a:p>
        </p:txBody>
      </p:sp>
      <p:sp>
        <p:nvSpPr>
          <p:cNvPr id="5" name="Shape 3"/>
          <p:cNvSpPr/>
          <p:nvPr/>
        </p:nvSpPr>
        <p:spPr>
          <a:xfrm>
            <a:off x="731520" y="2240646"/>
            <a:ext cx="6858000" cy="357805"/>
          </a:xfrm>
          <a:prstGeom prst="roundRect">
            <a:avLst>
              <a:gd name="adj" fmla="val 17046"/>
            </a:avLst>
          </a:prstGeom>
          <a:solidFill>
            <a:srgbClr val="181D2D"/>
          </a:solidFill>
          <a:ln w="7620">
            <a:solidFill>
              <a:srgbClr val="323C5E"/>
            </a:solidFill>
            <a:prstDash val="solid"/>
          </a:ln>
        </p:spPr>
      </p:sp>
      <p:sp>
        <p:nvSpPr>
          <p:cNvPr id="6" name="Shape 4"/>
          <p:cNvSpPr/>
          <p:nvPr/>
        </p:nvSpPr>
        <p:spPr>
          <a:xfrm>
            <a:off x="731520" y="2268078"/>
            <a:ext cx="15270" cy="302941"/>
          </a:xfrm>
          <a:prstGeom prst="rect">
            <a:avLst/>
          </a:prstGeom>
          <a:solidFill>
            <a:srgbClr val="7F9CFF"/>
          </a:solidFill>
          <a:ln/>
        </p:spPr>
      </p:sp>
      <p:sp>
        <p:nvSpPr>
          <p:cNvPr id="7" name="Text 5"/>
          <p:cNvSpPr txBox="1"/>
          <p:nvPr/>
        </p:nvSpPr>
        <p:spPr>
          <a:xfrm>
            <a:off x="883950" y="2359518"/>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01</a:t>
            </a:r>
            <a:endParaRPr lang="en-US" sz="780" dirty="0"/>
          </a:p>
        </p:txBody>
      </p:sp>
      <p:sp>
        <p:nvSpPr>
          <p:cNvPr id="8" name="Text 6"/>
          <p:cNvSpPr txBox="1"/>
          <p:nvPr/>
        </p:nvSpPr>
        <p:spPr>
          <a:xfrm>
            <a:off x="1125901" y="2332086"/>
            <a:ext cx="3642238"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7F9CFF"/>
                </a:solidFill>
                <a:latin typeface="Courier New" pitchFamily="34" charset="0"/>
                <a:ea typeface="Courier New" pitchFamily="34" charset="-122"/>
                <a:cs typeface="Courier New" pitchFamily="34" charset="-120"/>
              </a:rPr>
              <a:t>DEVELOPER PROFILE</a:t>
            </a:r>
            <a:endParaRPr lang="en-US" sz="1020" dirty="0"/>
          </a:p>
        </p:txBody>
      </p:sp>
      <p:sp>
        <p:nvSpPr>
          <p:cNvPr id="9" name="Text 7"/>
          <p:cNvSpPr txBox="1"/>
          <p:nvPr/>
        </p:nvSpPr>
        <p:spPr>
          <a:xfrm>
            <a:off x="4766767" y="2347356"/>
            <a:ext cx="2670414"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konteks dan batas untuk kerja kode</a:t>
            </a:r>
            <a:endParaRPr lang="en-US" sz="840" dirty="0"/>
          </a:p>
        </p:txBody>
      </p:sp>
      <p:sp>
        <p:nvSpPr>
          <p:cNvPr id="10" name="Shape 8"/>
          <p:cNvSpPr/>
          <p:nvPr/>
        </p:nvSpPr>
        <p:spPr>
          <a:xfrm>
            <a:off x="944850" y="2598450"/>
            <a:ext cx="0" cy="167610"/>
          </a:xfrm>
          <a:prstGeom prst="line">
            <a:avLst/>
          </a:prstGeom>
          <a:noFill/>
          <a:ln w="7620">
            <a:solidFill>
              <a:srgbClr val="2F3032"/>
            </a:solidFill>
            <a:prstDash val="solid"/>
            <a:tailEnd type="triangle"/>
          </a:ln>
        </p:spPr>
      </p:sp>
      <p:sp>
        <p:nvSpPr>
          <p:cNvPr id="11" name="Shape 9"/>
          <p:cNvSpPr/>
          <p:nvPr/>
        </p:nvSpPr>
        <p:spPr>
          <a:xfrm>
            <a:off x="731520" y="2766060"/>
            <a:ext cx="6858000" cy="357805"/>
          </a:xfrm>
          <a:prstGeom prst="roundRect">
            <a:avLst>
              <a:gd name="adj" fmla="val 17046"/>
            </a:avLst>
          </a:prstGeom>
          <a:solidFill>
            <a:srgbClr val="0E0F12"/>
          </a:solidFill>
          <a:ln w="7620">
            <a:solidFill>
              <a:srgbClr val="1D1E21"/>
            </a:solidFill>
            <a:prstDash val="solid"/>
          </a:ln>
        </p:spPr>
      </p:sp>
      <p:sp>
        <p:nvSpPr>
          <p:cNvPr id="12" name="Text 10"/>
          <p:cNvSpPr txBox="1"/>
          <p:nvPr/>
        </p:nvSpPr>
        <p:spPr>
          <a:xfrm>
            <a:off x="883950" y="2884932"/>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02</a:t>
            </a:r>
            <a:endParaRPr lang="en-US" sz="780" dirty="0"/>
          </a:p>
        </p:txBody>
      </p:sp>
      <p:sp>
        <p:nvSpPr>
          <p:cNvPr id="13" name="Text 11"/>
          <p:cNvSpPr txBox="1"/>
          <p:nvPr/>
        </p:nvSpPr>
        <p:spPr>
          <a:xfrm>
            <a:off x="1125901" y="2857500"/>
            <a:ext cx="3719413"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B9C0CD"/>
                </a:solidFill>
                <a:latin typeface="Courier New" pitchFamily="34" charset="0"/>
                <a:ea typeface="Courier New" pitchFamily="34" charset="-122"/>
                <a:cs typeface="Courier New" pitchFamily="34" charset="-120"/>
              </a:rPr>
              <a:t>SKILL ANALISIS KODE</a:t>
            </a:r>
            <a:endParaRPr lang="en-US" sz="1020" dirty="0"/>
          </a:p>
        </p:txBody>
      </p:sp>
      <p:sp>
        <p:nvSpPr>
          <p:cNvPr id="14" name="Text 12"/>
          <p:cNvSpPr txBox="1"/>
          <p:nvPr/>
        </p:nvSpPr>
        <p:spPr>
          <a:xfrm>
            <a:off x="4843943" y="2872770"/>
            <a:ext cx="2593147"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prosedur yang Anda tulis di Ch 07</a:t>
            </a:r>
            <a:endParaRPr lang="en-US" sz="840" dirty="0"/>
          </a:p>
        </p:txBody>
      </p:sp>
      <p:sp>
        <p:nvSpPr>
          <p:cNvPr id="15" name="Shape 13"/>
          <p:cNvSpPr/>
          <p:nvPr/>
        </p:nvSpPr>
        <p:spPr>
          <a:xfrm>
            <a:off x="944850" y="3123865"/>
            <a:ext cx="0" cy="167610"/>
          </a:xfrm>
          <a:prstGeom prst="line">
            <a:avLst/>
          </a:prstGeom>
          <a:noFill/>
          <a:ln w="7620">
            <a:solidFill>
              <a:srgbClr val="2F3032"/>
            </a:solidFill>
            <a:prstDash val="solid"/>
            <a:tailEnd type="triangle"/>
          </a:ln>
        </p:spPr>
      </p:sp>
      <p:sp>
        <p:nvSpPr>
          <p:cNvPr id="16" name="Shape 14"/>
          <p:cNvSpPr/>
          <p:nvPr/>
        </p:nvSpPr>
        <p:spPr>
          <a:xfrm>
            <a:off x="731520" y="3291474"/>
            <a:ext cx="6858000" cy="357805"/>
          </a:xfrm>
          <a:prstGeom prst="roundRect">
            <a:avLst>
              <a:gd name="adj" fmla="val 17046"/>
            </a:avLst>
          </a:prstGeom>
          <a:solidFill>
            <a:srgbClr val="2A201B"/>
          </a:solidFill>
          <a:ln w="7620">
            <a:solidFill>
              <a:srgbClr val="5B4333"/>
            </a:solidFill>
            <a:prstDash val="solid"/>
          </a:ln>
        </p:spPr>
      </p:sp>
      <p:sp>
        <p:nvSpPr>
          <p:cNvPr id="17" name="Shape 15"/>
          <p:cNvSpPr/>
          <p:nvPr/>
        </p:nvSpPr>
        <p:spPr>
          <a:xfrm>
            <a:off x="731520" y="3318906"/>
            <a:ext cx="15270" cy="302941"/>
          </a:xfrm>
          <a:prstGeom prst="rect">
            <a:avLst/>
          </a:prstGeom>
          <a:solidFill>
            <a:srgbClr val="FFB27A"/>
          </a:solidFill>
          <a:ln/>
        </p:spPr>
      </p:sp>
      <p:sp>
        <p:nvSpPr>
          <p:cNvPr id="18" name="Text 16"/>
          <p:cNvSpPr txBox="1"/>
          <p:nvPr/>
        </p:nvSpPr>
        <p:spPr>
          <a:xfrm>
            <a:off x="883950" y="3410346"/>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03</a:t>
            </a:r>
            <a:endParaRPr lang="en-US" sz="780" dirty="0"/>
          </a:p>
        </p:txBody>
      </p:sp>
      <p:sp>
        <p:nvSpPr>
          <p:cNvPr id="19" name="Text 17"/>
          <p:cNvSpPr txBox="1"/>
          <p:nvPr/>
        </p:nvSpPr>
        <p:spPr>
          <a:xfrm>
            <a:off x="1125901" y="3382914"/>
            <a:ext cx="4722785"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FFB27A"/>
                </a:solidFill>
                <a:latin typeface="Courier New" pitchFamily="34" charset="0"/>
                <a:ea typeface="Courier New" pitchFamily="34" charset="-122"/>
                <a:cs typeface="Courier New" pitchFamily="34" charset="-120"/>
              </a:rPr>
              <a:t>KODE PROYEK</a:t>
            </a:r>
            <a:endParaRPr lang="en-US" sz="1020" dirty="0"/>
          </a:p>
        </p:txBody>
      </p:sp>
      <p:sp>
        <p:nvSpPr>
          <p:cNvPr id="20" name="Text 18"/>
          <p:cNvSpPr txBox="1"/>
          <p:nvPr/>
        </p:nvSpPr>
        <p:spPr>
          <a:xfrm>
            <a:off x="5847314" y="3398185"/>
            <a:ext cx="1589776"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repo yang Anda pilih</a:t>
            </a:r>
            <a:endParaRPr lang="en-US" sz="840" dirty="0"/>
          </a:p>
        </p:txBody>
      </p:sp>
      <p:sp>
        <p:nvSpPr>
          <p:cNvPr id="21" name="Shape 19"/>
          <p:cNvSpPr/>
          <p:nvPr/>
        </p:nvSpPr>
        <p:spPr>
          <a:xfrm>
            <a:off x="944850" y="3649188"/>
            <a:ext cx="0" cy="167610"/>
          </a:xfrm>
          <a:prstGeom prst="line">
            <a:avLst/>
          </a:prstGeom>
          <a:noFill/>
          <a:ln w="7620">
            <a:solidFill>
              <a:srgbClr val="2F3032"/>
            </a:solidFill>
            <a:prstDash val="solid"/>
            <a:tailEnd type="triangle"/>
          </a:ln>
        </p:spPr>
      </p:sp>
      <p:sp>
        <p:nvSpPr>
          <p:cNvPr id="22" name="Shape 20"/>
          <p:cNvSpPr/>
          <p:nvPr/>
        </p:nvSpPr>
        <p:spPr>
          <a:xfrm>
            <a:off x="731520" y="3816888"/>
            <a:ext cx="6858000" cy="357805"/>
          </a:xfrm>
          <a:prstGeom prst="roundRect">
            <a:avLst>
              <a:gd name="adj" fmla="val 17046"/>
            </a:avLst>
          </a:prstGeom>
          <a:solidFill>
            <a:srgbClr val="132420"/>
          </a:solidFill>
          <a:ln w="7620">
            <a:solidFill>
              <a:srgbClr val="295244"/>
            </a:solidFill>
            <a:prstDash val="solid"/>
          </a:ln>
        </p:spPr>
      </p:sp>
      <p:sp>
        <p:nvSpPr>
          <p:cNvPr id="23" name="Shape 21"/>
          <p:cNvSpPr/>
          <p:nvPr/>
        </p:nvSpPr>
        <p:spPr>
          <a:xfrm>
            <a:off x="731520" y="3844320"/>
            <a:ext cx="15270" cy="302941"/>
          </a:xfrm>
          <a:prstGeom prst="rect">
            <a:avLst/>
          </a:prstGeom>
          <a:solidFill>
            <a:srgbClr val="62DFB0"/>
          </a:solidFill>
          <a:ln/>
        </p:spPr>
      </p:sp>
      <p:sp>
        <p:nvSpPr>
          <p:cNvPr id="24" name="Text 22"/>
          <p:cNvSpPr txBox="1"/>
          <p:nvPr/>
        </p:nvSpPr>
        <p:spPr>
          <a:xfrm>
            <a:off x="883950" y="3935760"/>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04</a:t>
            </a:r>
            <a:endParaRPr lang="en-US" sz="780" dirty="0"/>
          </a:p>
        </p:txBody>
      </p:sp>
      <p:sp>
        <p:nvSpPr>
          <p:cNvPr id="25" name="Text 23"/>
          <p:cNvSpPr txBox="1"/>
          <p:nvPr/>
        </p:nvSpPr>
        <p:spPr>
          <a:xfrm>
            <a:off x="1125901" y="3908328"/>
            <a:ext cx="4105290"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62DFB0"/>
                </a:solidFill>
                <a:latin typeface="Courier New" pitchFamily="34" charset="0"/>
                <a:ea typeface="Courier New" pitchFamily="34" charset="-122"/>
                <a:cs typeface="Courier New" pitchFamily="34" charset="-120"/>
              </a:rPr>
              <a:t>ANALYZE → SUGGEST</a:t>
            </a:r>
            <a:endParaRPr lang="en-US" sz="1020" dirty="0"/>
          </a:p>
        </p:txBody>
      </p:sp>
      <p:sp>
        <p:nvSpPr>
          <p:cNvPr id="26" name="Text 24"/>
          <p:cNvSpPr txBox="1"/>
          <p:nvPr/>
        </p:nvSpPr>
        <p:spPr>
          <a:xfrm>
            <a:off x="5229819" y="3923508"/>
            <a:ext cx="2207270"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temuan plus usulan perbaikan</a:t>
            </a:r>
            <a:endParaRPr lang="en-US" sz="840" dirty="0"/>
          </a:p>
        </p:txBody>
      </p:sp>
      <p:sp>
        <p:nvSpPr>
          <p:cNvPr id="27" name="Shape 25"/>
          <p:cNvSpPr/>
          <p:nvPr/>
        </p:nvSpPr>
        <p:spPr>
          <a:xfrm>
            <a:off x="731520" y="4418472"/>
            <a:ext cx="10728930" cy="1319754"/>
          </a:xfrm>
          <a:prstGeom prst="roundRect">
            <a:avLst>
              <a:gd name="adj" fmla="val 6929"/>
            </a:avLst>
          </a:prstGeom>
          <a:solidFill>
            <a:srgbClr val="132420"/>
          </a:solidFill>
          <a:ln w="7620">
            <a:solidFill>
              <a:srgbClr val="1D1E21"/>
            </a:solidFill>
            <a:prstDash val="solid"/>
          </a:ln>
        </p:spPr>
      </p:sp>
      <p:sp>
        <p:nvSpPr>
          <p:cNvPr id="28" name="Shape 26"/>
          <p:cNvSpPr/>
          <p:nvPr/>
        </p:nvSpPr>
        <p:spPr>
          <a:xfrm>
            <a:off x="731520" y="4459620"/>
            <a:ext cx="15270" cy="1237458"/>
          </a:xfrm>
          <a:prstGeom prst="rect">
            <a:avLst/>
          </a:prstGeom>
          <a:solidFill>
            <a:srgbClr val="62DFB0"/>
          </a:solidFill>
          <a:ln/>
        </p:spPr>
      </p:sp>
      <p:sp>
        <p:nvSpPr>
          <p:cNvPr id="29" name="Text 27"/>
          <p:cNvSpPr txBox="1"/>
          <p:nvPr/>
        </p:nvSpPr>
        <p:spPr>
          <a:xfrm>
            <a:off x="914400" y="4570903"/>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CUKUP SELESAI KALAU</a:t>
            </a:r>
            <a:endParaRPr lang="en-US" sz="840" dirty="0"/>
          </a:p>
        </p:txBody>
      </p:sp>
      <p:sp>
        <p:nvSpPr>
          <p:cNvPr id="30" name="Shape 28"/>
          <p:cNvSpPr/>
          <p:nvPr/>
        </p:nvSpPr>
        <p:spPr>
          <a:xfrm>
            <a:off x="914400" y="4881342"/>
            <a:ext cx="106710" cy="106710"/>
          </a:xfrm>
          <a:prstGeom prst="roundRect">
            <a:avLst>
              <a:gd name="adj" fmla="val 21423"/>
            </a:avLst>
          </a:prstGeom>
          <a:ln w="11430">
            <a:solidFill>
              <a:srgbClr val="62DFB0"/>
            </a:solidFill>
            <a:prstDash val="solid"/>
          </a:ln>
        </p:spPr>
      </p:sp>
      <p:sp>
        <p:nvSpPr>
          <p:cNvPr id="31" name="Text 29"/>
          <p:cNvSpPr txBox="1"/>
          <p:nvPr/>
        </p:nvSpPr>
        <p:spPr>
          <a:xfrm>
            <a:off x="1112550" y="482154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Satu perintah menghasilkan laporan tentang repo nyata</a:t>
            </a:r>
            <a:endParaRPr lang="en-US" sz="1080" dirty="0"/>
          </a:p>
        </p:txBody>
      </p:sp>
      <p:sp>
        <p:nvSpPr>
          <p:cNvPr id="32" name="Shape 30"/>
          <p:cNvSpPr/>
          <p:nvPr/>
        </p:nvSpPr>
        <p:spPr>
          <a:xfrm>
            <a:off x="914400" y="5164074"/>
            <a:ext cx="106710" cy="106710"/>
          </a:xfrm>
          <a:prstGeom prst="roundRect">
            <a:avLst>
              <a:gd name="adj" fmla="val 21423"/>
            </a:avLst>
          </a:prstGeom>
          <a:ln w="11430">
            <a:solidFill>
              <a:srgbClr val="62DFB0"/>
            </a:solidFill>
            <a:prstDash val="solid"/>
          </a:ln>
        </p:spPr>
      </p:sp>
      <p:sp>
        <p:nvSpPr>
          <p:cNvPr id="33" name="Text 31"/>
          <p:cNvSpPr txBox="1"/>
          <p:nvPr/>
        </p:nvSpPr>
        <p:spPr>
          <a:xfrm>
            <a:off x="1112550" y="5104272"/>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Laporannya menyebut file dan baris, bukan generalisasi</a:t>
            </a:r>
            <a:endParaRPr lang="en-US" sz="1080" dirty="0"/>
          </a:p>
        </p:txBody>
      </p:sp>
      <p:sp>
        <p:nvSpPr>
          <p:cNvPr id="34" name="Shape 32"/>
          <p:cNvSpPr/>
          <p:nvPr/>
        </p:nvSpPr>
        <p:spPr>
          <a:xfrm>
            <a:off x="914400" y="5446806"/>
            <a:ext cx="106710" cy="106710"/>
          </a:xfrm>
          <a:prstGeom prst="roundRect">
            <a:avLst>
              <a:gd name="adj" fmla="val 21423"/>
            </a:avLst>
          </a:prstGeom>
          <a:ln w="11430">
            <a:solidFill>
              <a:srgbClr val="62DFB0"/>
            </a:solidFill>
            <a:prstDash val="solid"/>
          </a:ln>
        </p:spPr>
      </p:sp>
      <p:sp>
        <p:nvSpPr>
          <p:cNvPr id="35" name="Text 33"/>
          <p:cNvSpPr txBox="1"/>
          <p:nvPr/>
        </p:nvSpPr>
        <p:spPr>
          <a:xfrm>
            <a:off x="1112550" y="5387005"/>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Anda bisa menjelaskan bagian mana yang dikerjakan skill dan mana oleh model</a:t>
            </a:r>
            <a:endParaRPr lang="en-US" sz="1080" dirty="0"/>
          </a:p>
        </p:txBody>
      </p:sp>
      <p:sp>
        <p:nvSpPr>
          <p:cNvPr id="36" name="Text 3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54 / 61</a:t>
            </a:r>
            <a:endParaRPr lang="en-US" sz="78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Shape 0"/>
          <p:cNvSpPr/>
          <p:nvPr/>
        </p:nvSpPr>
        <p:spPr>
          <a:xfrm>
            <a:off x="731520" y="1792956"/>
            <a:ext cx="198150" cy="0"/>
          </a:xfrm>
          <a:prstGeom prst="line">
            <a:avLst/>
          </a:prstGeom>
          <a:noFill/>
          <a:ln w="7620">
            <a:solidFill>
              <a:srgbClr val="323C5E"/>
            </a:solidFill>
            <a:prstDash val="solid"/>
          </a:ln>
        </p:spPr>
      </p:sp>
      <p:sp>
        <p:nvSpPr>
          <p:cNvPr id="3" name="Text 1"/>
          <p:cNvSpPr txBox="1"/>
          <p:nvPr/>
        </p:nvSpPr>
        <p:spPr>
          <a:xfrm>
            <a:off x="1021110" y="172209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09 · CASE B DAN C</a:t>
            </a:r>
            <a:endParaRPr lang="en-US" sz="900" dirty="0"/>
          </a:p>
        </p:txBody>
      </p:sp>
      <p:sp>
        <p:nvSpPr>
          <p:cNvPr id="4" name="Text 2"/>
          <p:cNvSpPr txBox="1"/>
          <p:nvPr/>
        </p:nvSpPr>
        <p:spPr>
          <a:xfrm>
            <a:off x="731520" y="2114550"/>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Research Assistant · </a:t>
            </a:r>
            <a:br/>
            <a:r>
              <a:rPr lang="en-US" sz="3600" b="1" spc="-72" kern="0" dirty="0">
                <a:solidFill>
                  <a:srgbClr val="F4F6FA"/>
                </a:solidFill>
                <a:latin typeface="Arial" pitchFamily="34" charset="0"/>
                <a:ea typeface="Arial" pitchFamily="34" charset="-122"/>
                <a:cs typeface="Arial" pitchFamily="34" charset="-120"/>
              </a:rPr>
              <a:t>Homelab Assistant</a:t>
            </a:r>
            <a:endParaRPr lang="en-US" sz="3600" dirty="0"/>
          </a:p>
        </p:txBody>
      </p:sp>
      <p:sp>
        <p:nvSpPr>
          <p:cNvPr id="5" name="Text 3"/>
          <p:cNvSpPr txBox="1"/>
          <p:nvPr/>
        </p:nvSpPr>
        <p:spPr>
          <a:xfrm>
            <a:off x="731520" y="3327684"/>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B — RESEARCH ASSISTANT</a:t>
            </a:r>
            <a:endParaRPr lang="en-US" sz="840" dirty="0"/>
          </a:p>
        </p:txBody>
      </p:sp>
      <p:sp>
        <p:nvSpPr>
          <p:cNvPr id="6" name="Shape 4"/>
          <p:cNvSpPr/>
          <p:nvPr/>
        </p:nvSpPr>
        <p:spPr>
          <a:xfrm>
            <a:off x="731520" y="3709264"/>
            <a:ext cx="38130" cy="38130"/>
          </a:xfrm>
          <a:prstGeom prst="ellipse">
            <a:avLst/>
          </a:prstGeom>
          <a:solidFill>
            <a:srgbClr val="2F3032"/>
          </a:solidFill>
          <a:ln/>
        </p:spPr>
      </p:sp>
      <p:sp>
        <p:nvSpPr>
          <p:cNvPr id="7" name="Text 5"/>
          <p:cNvSpPr txBox="1"/>
          <p:nvPr/>
        </p:nvSpPr>
        <p:spPr>
          <a:xfrm>
            <a:off x="861090" y="362404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Research profile</a:t>
            </a:r>
            <a:endParaRPr lang="en-US" sz="1140" dirty="0"/>
          </a:p>
        </p:txBody>
      </p:sp>
      <p:sp>
        <p:nvSpPr>
          <p:cNvPr id="8" name="Shape 6"/>
          <p:cNvSpPr/>
          <p:nvPr/>
        </p:nvSpPr>
        <p:spPr>
          <a:xfrm>
            <a:off x="731520" y="4003426"/>
            <a:ext cx="38130" cy="38130"/>
          </a:xfrm>
          <a:prstGeom prst="ellipse">
            <a:avLst/>
          </a:prstGeom>
          <a:solidFill>
            <a:srgbClr val="2F3032"/>
          </a:solidFill>
          <a:ln/>
        </p:spPr>
      </p:sp>
      <p:sp>
        <p:nvSpPr>
          <p:cNvPr id="9" name="Text 7"/>
          <p:cNvSpPr txBox="1"/>
          <p:nvPr/>
        </p:nvSpPr>
        <p:spPr>
          <a:xfrm>
            <a:off x="861090" y="391820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Web search dengan sumber</a:t>
            </a:r>
            <a:endParaRPr lang="en-US" sz="1140" dirty="0"/>
          </a:p>
        </p:txBody>
      </p:sp>
      <p:sp>
        <p:nvSpPr>
          <p:cNvPr id="10" name="Shape 8"/>
          <p:cNvSpPr/>
          <p:nvPr/>
        </p:nvSpPr>
        <p:spPr>
          <a:xfrm>
            <a:off x="731520" y="4297497"/>
            <a:ext cx="38130" cy="38130"/>
          </a:xfrm>
          <a:prstGeom prst="ellipse">
            <a:avLst/>
          </a:prstGeom>
          <a:solidFill>
            <a:srgbClr val="2F3032"/>
          </a:solidFill>
          <a:ln/>
        </p:spPr>
      </p:sp>
      <p:sp>
        <p:nvSpPr>
          <p:cNvPr id="11" name="Text 9"/>
          <p:cNvSpPr txBox="1"/>
          <p:nvPr/>
        </p:nvSpPr>
        <p:spPr>
          <a:xfrm>
            <a:off x="861090" y="421236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Validasi sumber — bukan menerima hasil pertama</a:t>
            </a:r>
            <a:endParaRPr lang="en-US" sz="1140" dirty="0"/>
          </a:p>
        </p:txBody>
      </p:sp>
      <p:sp>
        <p:nvSpPr>
          <p:cNvPr id="12" name="Shape 10"/>
          <p:cNvSpPr/>
          <p:nvPr/>
        </p:nvSpPr>
        <p:spPr>
          <a:xfrm>
            <a:off x="731520" y="4591660"/>
            <a:ext cx="38130" cy="38130"/>
          </a:xfrm>
          <a:prstGeom prst="ellipse">
            <a:avLst/>
          </a:prstGeom>
          <a:solidFill>
            <a:srgbClr val="2F3032"/>
          </a:solidFill>
          <a:ln/>
        </p:spPr>
      </p:sp>
      <p:sp>
        <p:nvSpPr>
          <p:cNvPr id="13" name="Text 11"/>
          <p:cNvSpPr txBox="1"/>
          <p:nvPr/>
        </p:nvSpPr>
        <p:spPr>
          <a:xfrm>
            <a:off x="861090" y="450643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Summary yang menyebut dari mana tiap klaim datang</a:t>
            </a:r>
            <a:endParaRPr lang="en-US" sz="1140" dirty="0"/>
          </a:p>
        </p:txBody>
      </p:sp>
      <p:sp>
        <p:nvSpPr>
          <p:cNvPr id="14" name="Shape 12"/>
          <p:cNvSpPr/>
          <p:nvPr/>
        </p:nvSpPr>
        <p:spPr>
          <a:xfrm>
            <a:off x="6092190" y="3327684"/>
            <a:ext cx="0" cy="1381476"/>
          </a:xfrm>
          <a:prstGeom prst="line">
            <a:avLst/>
          </a:prstGeom>
          <a:noFill/>
          <a:ln w="7620">
            <a:solidFill>
              <a:srgbClr val="2F3032"/>
            </a:solidFill>
            <a:prstDash val="solid"/>
          </a:ln>
        </p:spPr>
      </p:sp>
      <p:sp>
        <p:nvSpPr>
          <p:cNvPr id="15" name="Text 13"/>
          <p:cNvSpPr txBox="1"/>
          <p:nvPr/>
        </p:nvSpPr>
        <p:spPr>
          <a:xfrm>
            <a:off x="6404640" y="3327684"/>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C — HOMELAB ASSISTANT</a:t>
            </a:r>
            <a:endParaRPr lang="en-US" sz="840" dirty="0"/>
          </a:p>
        </p:txBody>
      </p:sp>
      <p:sp>
        <p:nvSpPr>
          <p:cNvPr id="16" name="Shape 14"/>
          <p:cNvSpPr/>
          <p:nvPr/>
        </p:nvSpPr>
        <p:spPr>
          <a:xfrm>
            <a:off x="6404640" y="3709264"/>
            <a:ext cx="38130" cy="38130"/>
          </a:xfrm>
          <a:prstGeom prst="ellipse">
            <a:avLst/>
          </a:prstGeom>
          <a:solidFill>
            <a:srgbClr val="2F3032"/>
          </a:solidFill>
          <a:ln/>
        </p:spPr>
      </p:sp>
      <p:sp>
        <p:nvSpPr>
          <p:cNvPr id="17" name="Text 15"/>
          <p:cNvSpPr txBox="1"/>
          <p:nvPr/>
        </p:nvSpPr>
        <p:spPr>
          <a:xfrm>
            <a:off x="6534120" y="362404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DevOps profile</a:t>
            </a:r>
            <a:endParaRPr lang="en-US" sz="1140" dirty="0"/>
          </a:p>
        </p:txBody>
      </p:sp>
      <p:sp>
        <p:nvSpPr>
          <p:cNvPr id="18" name="Shape 16"/>
          <p:cNvSpPr/>
          <p:nvPr/>
        </p:nvSpPr>
        <p:spPr>
          <a:xfrm>
            <a:off x="6404640" y="4003426"/>
            <a:ext cx="38130" cy="38130"/>
          </a:xfrm>
          <a:prstGeom prst="ellipse">
            <a:avLst/>
          </a:prstGeom>
          <a:solidFill>
            <a:srgbClr val="2F3032"/>
          </a:solidFill>
          <a:ln/>
        </p:spPr>
      </p:sp>
      <p:sp>
        <p:nvSpPr>
          <p:cNvPr id="19" name="Text 17"/>
          <p:cNvSpPr txBox="1"/>
          <p:nvPr/>
        </p:nvSpPr>
        <p:spPr>
          <a:xfrm>
            <a:off x="6534120" y="3918204"/>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Skill operasi server</a:t>
            </a:r>
            <a:endParaRPr lang="en-US" sz="1140" dirty="0"/>
          </a:p>
        </p:txBody>
      </p:sp>
      <p:sp>
        <p:nvSpPr>
          <p:cNvPr id="20" name="Shape 18"/>
          <p:cNvSpPr/>
          <p:nvPr/>
        </p:nvSpPr>
        <p:spPr>
          <a:xfrm>
            <a:off x="6404640" y="4297497"/>
            <a:ext cx="38130" cy="38130"/>
          </a:xfrm>
          <a:prstGeom prst="ellipse">
            <a:avLst/>
          </a:prstGeom>
          <a:solidFill>
            <a:srgbClr val="2F3032"/>
          </a:solidFill>
          <a:ln/>
        </p:spPr>
      </p:sp>
      <p:sp>
        <p:nvSpPr>
          <p:cNvPr id="21" name="Text 19"/>
          <p:cNvSpPr txBox="1"/>
          <p:nvPr/>
        </p:nvSpPr>
        <p:spPr>
          <a:xfrm>
            <a:off x="6534120" y="421236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VPS Anda sendiri sebagai objeknya</a:t>
            </a:r>
            <a:endParaRPr lang="en-US" sz="1140" dirty="0"/>
          </a:p>
        </p:txBody>
      </p:sp>
      <p:sp>
        <p:nvSpPr>
          <p:cNvPr id="22" name="Shape 20"/>
          <p:cNvSpPr/>
          <p:nvPr/>
        </p:nvSpPr>
        <p:spPr>
          <a:xfrm>
            <a:off x="6404640" y="4591660"/>
            <a:ext cx="38130" cy="38130"/>
          </a:xfrm>
          <a:prstGeom prst="ellipse">
            <a:avLst/>
          </a:prstGeom>
          <a:solidFill>
            <a:srgbClr val="2F3032"/>
          </a:solidFill>
          <a:ln/>
        </p:spPr>
      </p:sp>
      <p:sp>
        <p:nvSpPr>
          <p:cNvPr id="23" name="Text 21"/>
          <p:cNvSpPr txBox="1"/>
          <p:nvPr/>
        </p:nvSpPr>
        <p:spPr>
          <a:xfrm>
            <a:off x="6534120" y="450643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Execute → inspect → report</a:t>
            </a:r>
            <a:endParaRPr lang="en-US" sz="1140" dirty="0"/>
          </a:p>
        </p:txBody>
      </p:sp>
      <p:sp>
        <p:nvSpPr>
          <p:cNvPr id="24" name="Text 22"/>
          <p:cNvSpPr txBox="1"/>
          <p:nvPr/>
        </p:nvSpPr>
        <p:spPr>
          <a:xfrm>
            <a:off x="731520" y="4953030"/>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Case C menyentuh mesin sungguhan — mulai dari perintah read-only.</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55 / 61</a:t>
            </a:r>
            <a:endParaRPr lang="en-US" sz="78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Shape 0"/>
          <p:cNvSpPr/>
          <p:nvPr/>
        </p:nvSpPr>
        <p:spPr>
          <a:xfrm>
            <a:off x="731520" y="948324"/>
            <a:ext cx="198150" cy="0"/>
          </a:xfrm>
          <a:prstGeom prst="line">
            <a:avLst/>
          </a:prstGeom>
          <a:noFill/>
          <a:ln w="7620">
            <a:solidFill>
              <a:srgbClr val="323C5E"/>
            </a:solidFill>
            <a:prstDash val="solid"/>
          </a:ln>
        </p:spPr>
      </p:sp>
      <p:sp>
        <p:nvSpPr>
          <p:cNvPr id="3" name="Text 1"/>
          <p:cNvSpPr txBox="1"/>
          <p:nvPr/>
        </p:nvSpPr>
        <p:spPr>
          <a:xfrm>
            <a:off x="1021110" y="877458"/>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09 · CASE D</a:t>
            </a:r>
            <a:endParaRPr lang="en-US" sz="900" dirty="0"/>
          </a:p>
        </p:txBody>
      </p:sp>
      <p:sp>
        <p:nvSpPr>
          <p:cNvPr id="4" name="Text 2"/>
          <p:cNvSpPr txBox="1"/>
          <p:nvPr/>
        </p:nvSpPr>
        <p:spPr>
          <a:xfrm>
            <a:off x="731520" y="1269827"/>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Google Workspace </a:t>
            </a:r>
            <a:br/>
            <a:r>
              <a:rPr lang="en-US" sz="3600" b="1" spc="-72" kern="0" dirty="0">
                <a:solidFill>
                  <a:srgbClr val="F4F6FA"/>
                </a:solidFill>
                <a:latin typeface="Arial" pitchFamily="34" charset="0"/>
                <a:ea typeface="Arial" pitchFamily="34" charset="-122"/>
                <a:cs typeface="Arial" pitchFamily="34" charset="-120"/>
              </a:rPr>
              <a:t>Assistant</a:t>
            </a:r>
            <a:endParaRPr lang="en-US" sz="3600" dirty="0"/>
          </a:p>
        </p:txBody>
      </p:sp>
      <p:sp>
        <p:nvSpPr>
          <p:cNvPr id="5" name="Shape 3"/>
          <p:cNvSpPr/>
          <p:nvPr/>
        </p:nvSpPr>
        <p:spPr>
          <a:xfrm>
            <a:off x="731520" y="2482962"/>
            <a:ext cx="6858000" cy="357805"/>
          </a:xfrm>
          <a:prstGeom prst="roundRect">
            <a:avLst>
              <a:gd name="adj" fmla="val 17046"/>
            </a:avLst>
          </a:prstGeom>
          <a:solidFill>
            <a:srgbClr val="181D2D"/>
          </a:solidFill>
          <a:ln w="7620">
            <a:solidFill>
              <a:srgbClr val="323C5E"/>
            </a:solidFill>
            <a:prstDash val="solid"/>
          </a:ln>
        </p:spPr>
      </p:sp>
      <p:sp>
        <p:nvSpPr>
          <p:cNvPr id="6" name="Shape 4"/>
          <p:cNvSpPr/>
          <p:nvPr/>
        </p:nvSpPr>
        <p:spPr>
          <a:xfrm>
            <a:off x="731520" y="2510394"/>
            <a:ext cx="15270" cy="302941"/>
          </a:xfrm>
          <a:prstGeom prst="rect">
            <a:avLst/>
          </a:prstGeom>
          <a:solidFill>
            <a:srgbClr val="7F9CFF"/>
          </a:solidFill>
          <a:ln/>
        </p:spPr>
      </p:sp>
      <p:sp>
        <p:nvSpPr>
          <p:cNvPr id="7" name="Text 5"/>
          <p:cNvSpPr txBox="1"/>
          <p:nvPr/>
        </p:nvSpPr>
        <p:spPr>
          <a:xfrm>
            <a:off x="883950" y="2601834"/>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01</a:t>
            </a:r>
            <a:endParaRPr lang="en-US" sz="780" dirty="0"/>
          </a:p>
        </p:txBody>
      </p:sp>
      <p:sp>
        <p:nvSpPr>
          <p:cNvPr id="8" name="Text 6"/>
          <p:cNvSpPr txBox="1"/>
          <p:nvPr/>
        </p:nvSpPr>
        <p:spPr>
          <a:xfrm>
            <a:off x="1125901" y="2574402"/>
            <a:ext cx="4414083"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7F9CFF"/>
                </a:solidFill>
                <a:latin typeface="Courier New" pitchFamily="34" charset="0"/>
                <a:ea typeface="Courier New" pitchFamily="34" charset="-122"/>
                <a:cs typeface="Courier New" pitchFamily="34" charset="-120"/>
              </a:rPr>
              <a:t>PROFILE GOOGLE WORKSPACE</a:t>
            </a:r>
            <a:endParaRPr lang="en-US" sz="1020" dirty="0"/>
          </a:p>
        </p:txBody>
      </p:sp>
      <p:sp>
        <p:nvSpPr>
          <p:cNvPr id="9" name="Text 7"/>
          <p:cNvSpPr txBox="1"/>
          <p:nvPr/>
        </p:nvSpPr>
        <p:spPr>
          <a:xfrm>
            <a:off x="5538612" y="2589672"/>
            <a:ext cx="1898569"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toolset dan batas khusus</a:t>
            </a:r>
            <a:endParaRPr lang="en-US" sz="840" dirty="0"/>
          </a:p>
        </p:txBody>
      </p:sp>
      <p:sp>
        <p:nvSpPr>
          <p:cNvPr id="10" name="Shape 8"/>
          <p:cNvSpPr/>
          <p:nvPr/>
        </p:nvSpPr>
        <p:spPr>
          <a:xfrm>
            <a:off x="944850" y="2840766"/>
            <a:ext cx="0" cy="167610"/>
          </a:xfrm>
          <a:prstGeom prst="line">
            <a:avLst/>
          </a:prstGeom>
          <a:noFill/>
          <a:ln w="7620">
            <a:solidFill>
              <a:srgbClr val="2F3032"/>
            </a:solidFill>
            <a:prstDash val="solid"/>
            <a:tailEnd type="triangle"/>
          </a:ln>
        </p:spPr>
      </p:sp>
      <p:sp>
        <p:nvSpPr>
          <p:cNvPr id="11" name="Shape 9"/>
          <p:cNvSpPr/>
          <p:nvPr/>
        </p:nvSpPr>
        <p:spPr>
          <a:xfrm>
            <a:off x="731520" y="3008376"/>
            <a:ext cx="6858000" cy="357805"/>
          </a:xfrm>
          <a:prstGeom prst="roundRect">
            <a:avLst>
              <a:gd name="adj" fmla="val 17046"/>
            </a:avLst>
          </a:prstGeom>
          <a:solidFill>
            <a:srgbClr val="0E0F12"/>
          </a:solidFill>
          <a:ln w="7620">
            <a:solidFill>
              <a:srgbClr val="1D1E21"/>
            </a:solidFill>
            <a:prstDash val="solid"/>
          </a:ln>
        </p:spPr>
      </p:sp>
      <p:sp>
        <p:nvSpPr>
          <p:cNvPr id="12" name="Text 10"/>
          <p:cNvSpPr txBox="1"/>
          <p:nvPr/>
        </p:nvSpPr>
        <p:spPr>
          <a:xfrm>
            <a:off x="883950" y="3127248"/>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02</a:t>
            </a:r>
            <a:endParaRPr lang="en-US" sz="780" dirty="0"/>
          </a:p>
        </p:txBody>
      </p:sp>
      <p:sp>
        <p:nvSpPr>
          <p:cNvPr id="13" name="Text 11"/>
          <p:cNvSpPr txBox="1"/>
          <p:nvPr/>
        </p:nvSpPr>
        <p:spPr>
          <a:xfrm>
            <a:off x="1125901" y="3099816"/>
            <a:ext cx="5263012"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B9C0CD"/>
                </a:solidFill>
                <a:latin typeface="Courier New" pitchFamily="34" charset="0"/>
                <a:ea typeface="Courier New" pitchFamily="34" charset="-122"/>
                <a:cs typeface="Courier New" pitchFamily="34" charset="-120"/>
              </a:rPr>
              <a:t>SKILL GOOGLE-WORKSPACE</a:t>
            </a:r>
            <a:endParaRPr lang="en-US" sz="1020" dirty="0"/>
          </a:p>
        </p:txBody>
      </p:sp>
      <p:sp>
        <p:nvSpPr>
          <p:cNvPr id="14" name="Text 12"/>
          <p:cNvSpPr txBox="1"/>
          <p:nvPr/>
        </p:nvSpPr>
        <p:spPr>
          <a:xfrm>
            <a:off x="6387541" y="3115086"/>
            <a:ext cx="1049548"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bawaan Hermes</a:t>
            </a:r>
            <a:endParaRPr lang="en-US" sz="840" dirty="0"/>
          </a:p>
        </p:txBody>
      </p:sp>
      <p:sp>
        <p:nvSpPr>
          <p:cNvPr id="15" name="Shape 13"/>
          <p:cNvSpPr/>
          <p:nvPr/>
        </p:nvSpPr>
        <p:spPr>
          <a:xfrm>
            <a:off x="944850" y="3366089"/>
            <a:ext cx="0" cy="167610"/>
          </a:xfrm>
          <a:prstGeom prst="line">
            <a:avLst/>
          </a:prstGeom>
          <a:noFill/>
          <a:ln w="7620">
            <a:solidFill>
              <a:srgbClr val="2F3032"/>
            </a:solidFill>
            <a:prstDash val="solid"/>
            <a:tailEnd type="triangle"/>
          </a:ln>
        </p:spPr>
      </p:sp>
      <p:sp>
        <p:nvSpPr>
          <p:cNvPr id="16" name="Shape 14"/>
          <p:cNvSpPr/>
          <p:nvPr/>
        </p:nvSpPr>
        <p:spPr>
          <a:xfrm>
            <a:off x="731520" y="3533790"/>
            <a:ext cx="6858000" cy="357805"/>
          </a:xfrm>
          <a:prstGeom prst="roundRect">
            <a:avLst>
              <a:gd name="adj" fmla="val 17046"/>
            </a:avLst>
          </a:prstGeom>
          <a:solidFill>
            <a:srgbClr val="2A201B"/>
          </a:solidFill>
          <a:ln w="7620">
            <a:solidFill>
              <a:srgbClr val="5B4333"/>
            </a:solidFill>
            <a:prstDash val="solid"/>
          </a:ln>
        </p:spPr>
      </p:sp>
      <p:sp>
        <p:nvSpPr>
          <p:cNvPr id="17" name="Shape 15"/>
          <p:cNvSpPr/>
          <p:nvPr/>
        </p:nvSpPr>
        <p:spPr>
          <a:xfrm>
            <a:off x="731520" y="3561222"/>
            <a:ext cx="15270" cy="302941"/>
          </a:xfrm>
          <a:prstGeom prst="rect">
            <a:avLst/>
          </a:prstGeom>
          <a:solidFill>
            <a:srgbClr val="FFB27A"/>
          </a:solidFill>
          <a:ln/>
        </p:spPr>
      </p:sp>
      <p:sp>
        <p:nvSpPr>
          <p:cNvPr id="18" name="Text 16"/>
          <p:cNvSpPr txBox="1"/>
          <p:nvPr/>
        </p:nvSpPr>
        <p:spPr>
          <a:xfrm>
            <a:off x="883950" y="3652662"/>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03</a:t>
            </a:r>
            <a:endParaRPr lang="en-US" sz="780" dirty="0"/>
          </a:p>
        </p:txBody>
      </p:sp>
      <p:sp>
        <p:nvSpPr>
          <p:cNvPr id="19" name="Text 17"/>
          <p:cNvSpPr txBox="1"/>
          <p:nvPr/>
        </p:nvSpPr>
        <p:spPr>
          <a:xfrm>
            <a:off x="1125901" y="3625230"/>
            <a:ext cx="5108661"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FFB27A"/>
                </a:solidFill>
                <a:latin typeface="Courier New" pitchFamily="34" charset="0"/>
                <a:ea typeface="Courier New" pitchFamily="34" charset="-122"/>
                <a:cs typeface="Courier New" pitchFamily="34" charset="-120"/>
              </a:rPr>
              <a:t>GMAIL / DRIVE / SHEETS / DOCS</a:t>
            </a:r>
            <a:endParaRPr lang="en-US" sz="1020" dirty="0"/>
          </a:p>
        </p:txBody>
      </p:sp>
      <p:sp>
        <p:nvSpPr>
          <p:cNvPr id="20" name="Text 18"/>
          <p:cNvSpPr txBox="1"/>
          <p:nvPr/>
        </p:nvSpPr>
        <p:spPr>
          <a:xfrm>
            <a:off x="6233190" y="3640501"/>
            <a:ext cx="1203899"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data kerja Anda</a:t>
            </a:r>
            <a:endParaRPr lang="en-US" sz="840" dirty="0"/>
          </a:p>
        </p:txBody>
      </p:sp>
      <p:sp>
        <p:nvSpPr>
          <p:cNvPr id="21" name="Shape 19"/>
          <p:cNvSpPr/>
          <p:nvPr/>
        </p:nvSpPr>
        <p:spPr>
          <a:xfrm>
            <a:off x="944850" y="3891504"/>
            <a:ext cx="0" cy="167610"/>
          </a:xfrm>
          <a:prstGeom prst="line">
            <a:avLst/>
          </a:prstGeom>
          <a:noFill/>
          <a:ln w="7620">
            <a:solidFill>
              <a:srgbClr val="2F3032"/>
            </a:solidFill>
            <a:prstDash val="solid"/>
            <a:tailEnd type="triangle"/>
          </a:ln>
        </p:spPr>
      </p:sp>
      <p:sp>
        <p:nvSpPr>
          <p:cNvPr id="22" name="Shape 20"/>
          <p:cNvSpPr/>
          <p:nvPr/>
        </p:nvSpPr>
        <p:spPr>
          <a:xfrm>
            <a:off x="731520" y="4059204"/>
            <a:ext cx="6858000" cy="357805"/>
          </a:xfrm>
          <a:prstGeom prst="roundRect">
            <a:avLst>
              <a:gd name="adj" fmla="val 17046"/>
            </a:avLst>
          </a:prstGeom>
          <a:solidFill>
            <a:srgbClr val="132420"/>
          </a:solidFill>
          <a:ln w="7620">
            <a:solidFill>
              <a:srgbClr val="295244"/>
            </a:solidFill>
            <a:prstDash val="solid"/>
          </a:ln>
        </p:spPr>
      </p:sp>
      <p:sp>
        <p:nvSpPr>
          <p:cNvPr id="23" name="Shape 21"/>
          <p:cNvSpPr/>
          <p:nvPr/>
        </p:nvSpPr>
        <p:spPr>
          <a:xfrm>
            <a:off x="731520" y="4086636"/>
            <a:ext cx="15270" cy="302941"/>
          </a:xfrm>
          <a:prstGeom prst="rect">
            <a:avLst/>
          </a:prstGeom>
          <a:solidFill>
            <a:srgbClr val="62DFB0"/>
          </a:solidFill>
          <a:ln/>
        </p:spPr>
      </p:sp>
      <p:sp>
        <p:nvSpPr>
          <p:cNvPr id="24" name="Text 22"/>
          <p:cNvSpPr txBox="1"/>
          <p:nvPr/>
        </p:nvSpPr>
        <p:spPr>
          <a:xfrm>
            <a:off x="883950" y="4178076"/>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04</a:t>
            </a:r>
            <a:endParaRPr lang="en-US" sz="780" dirty="0"/>
          </a:p>
        </p:txBody>
      </p:sp>
      <p:sp>
        <p:nvSpPr>
          <p:cNvPr id="25" name="Text 23"/>
          <p:cNvSpPr txBox="1"/>
          <p:nvPr/>
        </p:nvSpPr>
        <p:spPr>
          <a:xfrm>
            <a:off x="1125901" y="4150644"/>
            <a:ext cx="3410712"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62DFB0"/>
                </a:solidFill>
                <a:latin typeface="Courier New" pitchFamily="34" charset="0"/>
                <a:ea typeface="Courier New" pitchFamily="34" charset="-122"/>
                <a:cs typeface="Courier New" pitchFamily="34" charset="-120"/>
              </a:rPr>
              <a:t>ARTIFACT</a:t>
            </a:r>
            <a:endParaRPr lang="en-US" sz="1020" dirty="0"/>
          </a:p>
        </p:txBody>
      </p:sp>
      <p:sp>
        <p:nvSpPr>
          <p:cNvPr id="26" name="Text 24"/>
          <p:cNvSpPr txBox="1"/>
          <p:nvPr/>
        </p:nvSpPr>
        <p:spPr>
          <a:xfrm>
            <a:off x="4535241" y="4165824"/>
            <a:ext cx="2901940"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Sheet atau Doc baru yang isinya nyata</a:t>
            </a:r>
            <a:endParaRPr lang="en-US" sz="840" dirty="0"/>
          </a:p>
        </p:txBody>
      </p:sp>
      <p:sp>
        <p:nvSpPr>
          <p:cNvPr id="27" name="Shape 25"/>
          <p:cNvSpPr/>
          <p:nvPr/>
        </p:nvSpPr>
        <p:spPr>
          <a:xfrm>
            <a:off x="731520" y="4660788"/>
            <a:ext cx="10728930" cy="1319754"/>
          </a:xfrm>
          <a:prstGeom prst="roundRect">
            <a:avLst>
              <a:gd name="adj" fmla="val 6929"/>
            </a:avLst>
          </a:prstGeom>
          <a:solidFill>
            <a:srgbClr val="132420"/>
          </a:solidFill>
          <a:ln w="7620">
            <a:solidFill>
              <a:srgbClr val="1D1E21"/>
            </a:solidFill>
            <a:prstDash val="solid"/>
          </a:ln>
        </p:spPr>
      </p:sp>
      <p:sp>
        <p:nvSpPr>
          <p:cNvPr id="28" name="Shape 26"/>
          <p:cNvSpPr/>
          <p:nvPr/>
        </p:nvSpPr>
        <p:spPr>
          <a:xfrm>
            <a:off x="731520" y="4701936"/>
            <a:ext cx="15270" cy="1237458"/>
          </a:xfrm>
          <a:prstGeom prst="rect">
            <a:avLst/>
          </a:prstGeom>
          <a:solidFill>
            <a:srgbClr val="62DFB0"/>
          </a:solidFill>
          <a:ln/>
        </p:spPr>
      </p:sp>
      <p:sp>
        <p:nvSpPr>
          <p:cNvPr id="29" name="Text 27"/>
          <p:cNvSpPr txBox="1"/>
          <p:nvPr/>
        </p:nvSpPr>
        <p:spPr>
          <a:xfrm>
            <a:off x="914400" y="4813219"/>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CUKUP SELESAI KALAU</a:t>
            </a:r>
            <a:endParaRPr lang="en-US" sz="840" dirty="0"/>
          </a:p>
        </p:txBody>
      </p:sp>
      <p:sp>
        <p:nvSpPr>
          <p:cNvPr id="30" name="Shape 28"/>
          <p:cNvSpPr/>
          <p:nvPr/>
        </p:nvSpPr>
        <p:spPr>
          <a:xfrm>
            <a:off x="914400" y="5123658"/>
            <a:ext cx="106710" cy="106710"/>
          </a:xfrm>
          <a:prstGeom prst="roundRect">
            <a:avLst>
              <a:gd name="adj" fmla="val 21423"/>
            </a:avLst>
          </a:prstGeom>
          <a:ln w="11430">
            <a:solidFill>
              <a:srgbClr val="62DFB0"/>
            </a:solidFill>
            <a:prstDash val="solid"/>
          </a:ln>
        </p:spPr>
      </p:sp>
      <p:sp>
        <p:nvSpPr>
          <p:cNvPr id="31" name="Text 29"/>
          <p:cNvSpPr txBox="1"/>
          <p:nvPr/>
        </p:nvSpPr>
        <p:spPr>
          <a:xfrm>
            <a:off x="1112550" y="5063856"/>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Satu prompt menyentuh minimal dua surface</a:t>
            </a:r>
            <a:endParaRPr lang="en-US" sz="1080" dirty="0"/>
          </a:p>
        </p:txBody>
      </p:sp>
      <p:sp>
        <p:nvSpPr>
          <p:cNvPr id="32" name="Shape 30"/>
          <p:cNvSpPr/>
          <p:nvPr/>
        </p:nvSpPr>
        <p:spPr>
          <a:xfrm>
            <a:off x="914400" y="5406390"/>
            <a:ext cx="106710" cy="106710"/>
          </a:xfrm>
          <a:prstGeom prst="roundRect">
            <a:avLst>
              <a:gd name="adj" fmla="val 21423"/>
            </a:avLst>
          </a:prstGeom>
          <a:ln w="11430">
            <a:solidFill>
              <a:srgbClr val="62DFB0"/>
            </a:solidFill>
            <a:prstDash val="solid"/>
          </a:ln>
        </p:spPr>
      </p:sp>
      <p:sp>
        <p:nvSpPr>
          <p:cNvPr id="33" name="Text 31"/>
          <p:cNvSpPr txBox="1"/>
          <p:nvPr/>
        </p:nvSpPr>
        <p:spPr>
          <a:xfrm>
            <a:off x="1112550" y="5346588"/>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Hasilnya sebuah file baru di Drive Anda</a:t>
            </a:r>
            <a:endParaRPr lang="en-US" sz="1080" dirty="0"/>
          </a:p>
        </p:txBody>
      </p:sp>
      <p:sp>
        <p:nvSpPr>
          <p:cNvPr id="34" name="Shape 32"/>
          <p:cNvSpPr/>
          <p:nvPr/>
        </p:nvSpPr>
        <p:spPr>
          <a:xfrm>
            <a:off x="914400" y="5689122"/>
            <a:ext cx="106710" cy="106710"/>
          </a:xfrm>
          <a:prstGeom prst="roundRect">
            <a:avLst>
              <a:gd name="adj" fmla="val 21423"/>
            </a:avLst>
          </a:prstGeom>
          <a:ln w="11430">
            <a:solidFill>
              <a:srgbClr val="62DFB0"/>
            </a:solidFill>
            <a:prstDash val="solid"/>
          </a:ln>
        </p:spPr>
      </p:sp>
      <p:sp>
        <p:nvSpPr>
          <p:cNvPr id="35" name="Text 33"/>
          <p:cNvSpPr txBox="1"/>
          <p:nvPr/>
        </p:nvSpPr>
        <p:spPr>
          <a:xfrm>
            <a:off x="1112550" y="5629321"/>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Agent meminta konfirmasi sebelum menulis</a:t>
            </a:r>
            <a:endParaRPr lang="en-US" sz="1080" dirty="0"/>
          </a:p>
        </p:txBody>
      </p:sp>
      <p:sp>
        <p:nvSpPr>
          <p:cNvPr id="36" name="Text 3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56 / 61</a:t>
            </a:r>
            <a:endParaRPr lang="en-US" sz="78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0"/>
          <p:cNvSpPr txBox="1"/>
          <p:nvPr/>
        </p:nvSpPr>
        <p:spPr>
          <a:xfrm>
            <a:off x="643463" y="1715597"/>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 Final Mission</a:t>
            </a:r>
            <a:endParaRPr lang="en-US" sz="960" dirty="0"/>
          </a:p>
        </p:txBody>
      </p:sp>
      <p:sp>
        <p:nvSpPr>
          <p:cNvPr id="3" name="Text 1"/>
          <p:cNvSpPr txBox="1"/>
          <p:nvPr/>
        </p:nvSpPr>
        <p:spPr>
          <a:xfrm>
            <a:off x="2214402" y="2142348"/>
            <a:ext cx="7763256" cy="1414302"/>
          </a:xfrm>
          <a:prstGeom prst="rect">
            <a:avLst/>
          </a:prstGeom>
          <a:noFill/>
          <a:ln/>
        </p:spPr>
        <p:txBody>
          <a:bodyPr wrap="square" lIns="0" tIns="0" rIns="0" bIns="0" rtlCol="0" anchor="t"/>
          <a:lstStyle/>
          <a:p>
            <a:pPr algn="ctr"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Build Your Own AI</a:t>
            </a:r>
            <a:br/>
            <a:r>
              <a:rPr lang="en-US" sz="4800" b="1" spc="-96" kern="0" dirty="0">
                <a:solidFill>
                  <a:srgbClr val="F4F6FA"/>
                </a:solidFill>
                <a:latin typeface="Arial" pitchFamily="34" charset="0"/>
                <a:ea typeface="Arial" pitchFamily="34" charset="-122"/>
                <a:cs typeface="Arial" pitchFamily="34" charset="-120"/>
              </a:rPr>
              <a:t>Assistant</a:t>
            </a:r>
            <a:endParaRPr lang="en-US" sz="4800" dirty="0"/>
          </a:p>
        </p:txBody>
      </p:sp>
      <p:sp>
        <p:nvSpPr>
          <p:cNvPr id="4" name="Shape 2"/>
          <p:cNvSpPr/>
          <p:nvPr/>
        </p:nvSpPr>
        <p:spPr>
          <a:xfrm>
            <a:off x="731520" y="3678540"/>
            <a:ext cx="10728930" cy="1037112"/>
          </a:xfrm>
          <a:prstGeom prst="roundRect">
            <a:avLst>
              <a:gd name="adj" fmla="val 8817"/>
            </a:avLst>
          </a:prstGeom>
          <a:solidFill>
            <a:srgbClr val="132420"/>
          </a:solidFill>
          <a:ln w="7620">
            <a:solidFill>
              <a:srgbClr val="1D1E21"/>
            </a:solidFill>
            <a:prstDash val="solid"/>
          </a:ln>
        </p:spPr>
      </p:sp>
      <p:sp>
        <p:nvSpPr>
          <p:cNvPr id="5" name="Shape 3"/>
          <p:cNvSpPr/>
          <p:nvPr/>
        </p:nvSpPr>
        <p:spPr>
          <a:xfrm>
            <a:off x="731520" y="3719688"/>
            <a:ext cx="15270" cy="954816"/>
          </a:xfrm>
          <a:prstGeom prst="rect">
            <a:avLst/>
          </a:prstGeom>
          <a:solidFill>
            <a:srgbClr val="62DFB0"/>
          </a:solidFill>
          <a:ln/>
        </p:spPr>
      </p:sp>
      <p:sp>
        <p:nvSpPr>
          <p:cNvPr id="6" name="Text 4"/>
          <p:cNvSpPr txBox="1"/>
          <p:nvPr/>
        </p:nvSpPr>
        <p:spPr>
          <a:xfrm>
            <a:off x="914400" y="3830970"/>
            <a:ext cx="10637490" cy="165324"/>
          </a:xfrm>
          <a:prstGeom prst="rect">
            <a:avLst/>
          </a:prstGeom>
          <a:noFill/>
          <a:ln/>
        </p:spPr>
        <p:txBody>
          <a:bodyPr wrap="square" lIns="0" tIns="0" rIns="0" bIns="0" rtlCol="0" anchor="t"/>
          <a:lstStyle/>
          <a:p>
            <a:pPr algn="l" indent="0" marL="0">
              <a:lnSpc>
                <a:spcPts val="1134"/>
              </a:lnSpc>
              <a:buNone/>
            </a:pPr>
            <a:r>
              <a:rPr lang="en-US" sz="840" b="1" spc="50" kern="0" dirty="0">
                <a:solidFill>
                  <a:srgbClr val="62DFB0"/>
                </a:solidFill>
                <a:latin typeface="Arial" pitchFamily="34" charset="0"/>
                <a:ea typeface="Arial" pitchFamily="34" charset="-122"/>
                <a:cs typeface="Arial" pitchFamily="34" charset="-120"/>
              </a:rPr>
              <a:t>KRITERIA</a:t>
            </a:r>
            <a:endParaRPr lang="en-US" sz="840" dirty="0"/>
          </a:p>
        </p:txBody>
      </p:sp>
      <p:sp>
        <p:nvSpPr>
          <p:cNvPr id="7" name="Shape 5"/>
          <p:cNvSpPr/>
          <p:nvPr/>
        </p:nvSpPr>
        <p:spPr>
          <a:xfrm>
            <a:off x="914400" y="4141500"/>
            <a:ext cx="106710" cy="106710"/>
          </a:xfrm>
          <a:prstGeom prst="roundRect">
            <a:avLst>
              <a:gd name="adj" fmla="val 21423"/>
            </a:avLst>
          </a:prstGeom>
          <a:ln w="11430">
            <a:solidFill>
              <a:srgbClr val="62DFB0"/>
            </a:solidFill>
            <a:prstDash val="solid"/>
          </a:ln>
        </p:spPr>
      </p:sp>
      <p:sp>
        <p:nvSpPr>
          <p:cNvPr id="8" name="Text 6"/>
          <p:cNvSpPr txBox="1"/>
          <p:nvPr/>
        </p:nvSpPr>
        <p:spPr>
          <a:xfrm>
            <a:off x="1112550" y="4081699"/>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Jalan end-to-end tanpa intervensi trainer</a:t>
            </a:r>
            <a:endParaRPr lang="en-US" sz="1080" dirty="0"/>
          </a:p>
        </p:txBody>
      </p:sp>
      <p:sp>
        <p:nvSpPr>
          <p:cNvPr id="9" name="Shape 7"/>
          <p:cNvSpPr/>
          <p:nvPr/>
        </p:nvSpPr>
        <p:spPr>
          <a:xfrm>
            <a:off x="914400" y="4424142"/>
            <a:ext cx="106710" cy="106710"/>
          </a:xfrm>
          <a:prstGeom prst="roundRect">
            <a:avLst>
              <a:gd name="adj" fmla="val 21423"/>
            </a:avLst>
          </a:prstGeom>
          <a:ln w="11430">
            <a:solidFill>
              <a:srgbClr val="62DFB0"/>
            </a:solidFill>
            <a:prstDash val="solid"/>
          </a:ln>
        </p:spPr>
      </p:sp>
      <p:sp>
        <p:nvSpPr>
          <p:cNvPr id="10" name="Text 8"/>
          <p:cNvSpPr txBox="1"/>
          <p:nvPr/>
        </p:nvSpPr>
        <p:spPr>
          <a:xfrm>
            <a:off x="1112550" y="4364340"/>
            <a:ext cx="10434401" cy="226314"/>
          </a:xfrm>
          <a:prstGeom prst="rect">
            <a:avLst/>
          </a:prstGeom>
          <a:noFill/>
          <a:ln/>
        </p:spPr>
        <p:txBody>
          <a:bodyPr wrap="square" lIns="0" tIns="0" rIns="0" bIns="0" rtlCol="0" anchor="t"/>
          <a:lstStyle/>
          <a:p>
            <a:pPr algn="l" indent="0" marL="0">
              <a:lnSpc>
                <a:spcPts val="1566"/>
              </a:lnSpc>
              <a:buNone/>
            </a:pPr>
            <a:r>
              <a:rPr lang="en-US" sz="1080" dirty="0">
                <a:solidFill>
                  <a:srgbClr val="B9C0CD"/>
                </a:solidFill>
                <a:latin typeface="Arial" pitchFamily="34" charset="0"/>
                <a:ea typeface="Arial" pitchFamily="34" charset="-122"/>
                <a:cs typeface="Arial" pitchFamily="34" charset="-120"/>
              </a:rPr>
              <a:t>Anda bisa menjelaskan setiap bagian yang dipakai</a:t>
            </a:r>
            <a:endParaRPr lang="en-US" sz="1080" dirty="0"/>
          </a:p>
        </p:txBody>
      </p:sp>
      <p:sp>
        <p:nvSpPr>
          <p:cNvPr id="11" name="Text 9"/>
          <p:cNvSpPr txBox="1"/>
          <p:nvPr/>
        </p:nvSpPr>
        <p:spPr>
          <a:xfrm>
            <a:off x="643463" y="4959523"/>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45 menit mengerjakan, lalu demo silang.</a:t>
            </a:r>
            <a:endParaRPr lang="en-US" sz="960" dirty="0"/>
          </a:p>
        </p:txBody>
      </p:sp>
      <p:sp>
        <p:nvSpPr>
          <p:cNvPr id="12" name="Text 1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57 / 61</a:t>
            </a:r>
            <a:endParaRPr lang="en-US" sz="78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Shape 0"/>
          <p:cNvSpPr/>
          <p:nvPr/>
        </p:nvSpPr>
        <p:spPr>
          <a:xfrm>
            <a:off x="731520" y="1792041"/>
            <a:ext cx="198150" cy="0"/>
          </a:xfrm>
          <a:prstGeom prst="line">
            <a:avLst/>
          </a:prstGeom>
          <a:noFill/>
          <a:ln w="7620">
            <a:solidFill>
              <a:srgbClr val="323C5E"/>
            </a:solidFill>
            <a:prstDash val="solid"/>
          </a:ln>
        </p:spPr>
      </p:sp>
      <p:sp>
        <p:nvSpPr>
          <p:cNvPr id="3" name="Text 1"/>
          <p:cNvSpPr txBox="1"/>
          <p:nvPr/>
        </p:nvSpPr>
        <p:spPr>
          <a:xfrm>
            <a:off x="1021110" y="1721175"/>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10 · DEMO SILANG</a:t>
            </a:r>
            <a:endParaRPr lang="en-US" sz="900" dirty="0"/>
          </a:p>
        </p:txBody>
      </p:sp>
      <p:sp>
        <p:nvSpPr>
          <p:cNvPr id="4" name="Text 2"/>
          <p:cNvSpPr txBox="1"/>
          <p:nvPr/>
        </p:nvSpPr>
        <p:spPr>
          <a:xfrm>
            <a:off x="731520" y="211363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Tunjukkan punya Anda. </a:t>
            </a:r>
            <a:br/>
            <a:r>
              <a:rPr lang="en-US" sz="4800" b="1" spc="-96" kern="0" dirty="0">
                <a:solidFill>
                  <a:srgbClr val="F4F6FA"/>
                </a:solidFill>
                <a:latin typeface="Arial" pitchFamily="34" charset="0"/>
                <a:ea typeface="Arial" pitchFamily="34" charset="-122"/>
                <a:cs typeface="Arial" pitchFamily="34" charset="-120"/>
              </a:rPr>
              <a:t>Dua menit.</a:t>
            </a:r>
            <a:endParaRPr lang="en-US" sz="4800" dirty="0"/>
          </a:p>
        </p:txBody>
      </p:sp>
      <p:sp>
        <p:nvSpPr>
          <p:cNvPr id="5" name="Shape 3"/>
          <p:cNvSpPr/>
          <p:nvPr/>
        </p:nvSpPr>
        <p:spPr>
          <a:xfrm>
            <a:off x="731520" y="3649828"/>
            <a:ext cx="3474720" cy="1060338"/>
          </a:xfrm>
          <a:prstGeom prst="roundRect">
            <a:avLst>
              <a:gd name="adj" fmla="val 10064"/>
            </a:avLst>
          </a:prstGeom>
          <a:solidFill>
            <a:srgbClr val="151618"/>
          </a:solidFill>
          <a:ln w="7620">
            <a:solidFill>
              <a:srgbClr val="1D1E21"/>
            </a:solidFill>
            <a:prstDash val="solid"/>
          </a:ln>
        </p:spPr>
      </p:sp>
      <p:sp>
        <p:nvSpPr>
          <p:cNvPr id="6" name="Text 4"/>
          <p:cNvSpPr txBox="1"/>
          <p:nvPr/>
        </p:nvSpPr>
        <p:spPr>
          <a:xfrm>
            <a:off x="929670" y="3847887"/>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7" name="Text 5"/>
          <p:cNvSpPr txBox="1"/>
          <p:nvPr/>
        </p:nvSpPr>
        <p:spPr>
          <a:xfrm>
            <a:off x="929670" y="4052895"/>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Apa yang Anda bangun</a:t>
            </a:r>
            <a:endParaRPr lang="en-US" sz="1260" dirty="0"/>
          </a:p>
        </p:txBody>
      </p:sp>
      <p:sp>
        <p:nvSpPr>
          <p:cNvPr id="8" name="Text 6"/>
          <p:cNvSpPr txBox="1"/>
          <p:nvPr/>
        </p:nvSpPr>
        <p:spPr>
          <a:xfrm>
            <a:off x="929670" y="4329135"/>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Satu kalimat, bukan tur fitur.</a:t>
            </a:r>
            <a:endParaRPr lang="en-US" sz="960" dirty="0"/>
          </a:p>
        </p:txBody>
      </p:sp>
      <p:sp>
        <p:nvSpPr>
          <p:cNvPr id="9" name="Shape 7"/>
          <p:cNvSpPr/>
          <p:nvPr/>
        </p:nvSpPr>
        <p:spPr>
          <a:xfrm>
            <a:off x="4358670" y="3649828"/>
            <a:ext cx="3474720" cy="1060338"/>
          </a:xfrm>
          <a:prstGeom prst="roundRect">
            <a:avLst>
              <a:gd name="adj" fmla="val 10064"/>
            </a:avLst>
          </a:prstGeom>
          <a:solidFill>
            <a:srgbClr val="151618"/>
          </a:solidFill>
          <a:ln w="7620">
            <a:solidFill>
              <a:srgbClr val="1D1E21"/>
            </a:solidFill>
            <a:prstDash val="solid"/>
          </a:ln>
        </p:spPr>
      </p:sp>
      <p:sp>
        <p:nvSpPr>
          <p:cNvPr id="10" name="Text 8"/>
          <p:cNvSpPr txBox="1"/>
          <p:nvPr/>
        </p:nvSpPr>
        <p:spPr>
          <a:xfrm>
            <a:off x="4556730" y="3847887"/>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1" name="Text 9"/>
          <p:cNvSpPr txBox="1"/>
          <p:nvPr/>
        </p:nvSpPr>
        <p:spPr>
          <a:xfrm>
            <a:off x="4556730" y="4052895"/>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Tunjukkan jalan</a:t>
            </a:r>
            <a:endParaRPr lang="en-US" sz="1260" dirty="0"/>
          </a:p>
        </p:txBody>
      </p:sp>
      <p:sp>
        <p:nvSpPr>
          <p:cNvPr id="12" name="Text 10"/>
          <p:cNvSpPr txBox="1"/>
          <p:nvPr/>
        </p:nvSpPr>
        <p:spPr>
          <a:xfrm>
            <a:off x="4556730" y="4329135"/>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Satu prompt, satu hasil, di depan semua orang.</a:t>
            </a:r>
            <a:endParaRPr lang="en-US" sz="960" dirty="0"/>
          </a:p>
        </p:txBody>
      </p:sp>
      <p:sp>
        <p:nvSpPr>
          <p:cNvPr id="13" name="Shape 11"/>
          <p:cNvSpPr/>
          <p:nvPr/>
        </p:nvSpPr>
        <p:spPr>
          <a:xfrm>
            <a:off x="7985730" y="3649828"/>
            <a:ext cx="3474720" cy="1060338"/>
          </a:xfrm>
          <a:prstGeom prst="roundRect">
            <a:avLst>
              <a:gd name="adj" fmla="val 10064"/>
            </a:avLst>
          </a:prstGeom>
          <a:solidFill>
            <a:srgbClr val="151618"/>
          </a:solidFill>
          <a:ln w="7620">
            <a:solidFill>
              <a:srgbClr val="1D1E21"/>
            </a:solidFill>
            <a:prstDash val="solid"/>
          </a:ln>
        </p:spPr>
      </p:sp>
      <p:sp>
        <p:nvSpPr>
          <p:cNvPr id="14" name="Text 12"/>
          <p:cNvSpPr txBox="1"/>
          <p:nvPr/>
        </p:nvSpPr>
        <p:spPr>
          <a:xfrm>
            <a:off x="8183880" y="3847887"/>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5" name="Text 13"/>
          <p:cNvSpPr txBox="1"/>
          <p:nvPr/>
        </p:nvSpPr>
        <p:spPr>
          <a:xfrm>
            <a:off x="8183880" y="4052895"/>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Satu hal yang sulit</a:t>
            </a:r>
            <a:endParaRPr lang="en-US" sz="1260" dirty="0"/>
          </a:p>
        </p:txBody>
      </p:sp>
      <p:sp>
        <p:nvSpPr>
          <p:cNvPr id="16" name="Text 14"/>
          <p:cNvSpPr txBox="1"/>
          <p:nvPr/>
        </p:nvSpPr>
        <p:spPr>
          <a:xfrm>
            <a:off x="8183880" y="4329135"/>
            <a:ext cx="3170682" cy="20729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Bagian yang tidak jalan di percobaan pertama.</a:t>
            </a:r>
            <a:endParaRPr lang="en-US" sz="960" dirty="0"/>
          </a:p>
        </p:txBody>
      </p:sp>
      <p:sp>
        <p:nvSpPr>
          <p:cNvPr id="17" name="Text 15"/>
          <p:cNvSpPr txBox="1"/>
          <p:nvPr/>
        </p:nvSpPr>
        <p:spPr>
          <a:xfrm>
            <a:off x="731520" y="4953945"/>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Bagian ketiga yang paling berguna untuk orang lain.</a:t>
            </a:r>
            <a:endParaRPr lang="en-US" sz="960" dirty="0"/>
          </a:p>
        </p:txBody>
      </p:sp>
      <p:sp>
        <p:nvSpPr>
          <p:cNvPr id="18" name="Text 1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58 / 61</a:t>
            </a:r>
            <a:endParaRPr lang="en-US" sz="78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Shape 0"/>
          <p:cNvSpPr/>
          <p:nvPr/>
        </p:nvSpPr>
        <p:spPr>
          <a:xfrm>
            <a:off x="731520" y="1468801"/>
            <a:ext cx="198150" cy="0"/>
          </a:xfrm>
          <a:prstGeom prst="line">
            <a:avLst/>
          </a:prstGeom>
          <a:noFill/>
          <a:ln w="7620">
            <a:solidFill>
              <a:srgbClr val="323C5E"/>
            </a:solidFill>
            <a:prstDash val="solid"/>
          </a:ln>
        </p:spPr>
      </p:sp>
      <p:sp>
        <p:nvSpPr>
          <p:cNvPr id="3" name="Text 1"/>
          <p:cNvSpPr txBox="1"/>
          <p:nvPr/>
        </p:nvSpPr>
        <p:spPr>
          <a:xfrm>
            <a:off x="1021110" y="1397843"/>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11 · CLOSING</a:t>
            </a:r>
            <a:endParaRPr lang="en-US" sz="900" dirty="0"/>
          </a:p>
        </p:txBody>
      </p:sp>
      <p:sp>
        <p:nvSpPr>
          <p:cNvPr id="4" name="Text 2"/>
          <p:cNvSpPr txBox="1"/>
          <p:nvPr/>
        </p:nvSpPr>
        <p:spPr>
          <a:xfrm>
            <a:off x="731520" y="1790304"/>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Yang sekarang Anda </a:t>
            </a:r>
            <a:br/>
            <a:r>
              <a:rPr lang="en-US" sz="4800" b="1" spc="-96" kern="0" dirty="0">
                <a:solidFill>
                  <a:srgbClr val="F4F6FA"/>
                </a:solidFill>
                <a:latin typeface="Arial" pitchFamily="34" charset="0"/>
                <a:ea typeface="Arial" pitchFamily="34" charset="-122"/>
                <a:cs typeface="Arial" pitchFamily="34" charset="-120"/>
              </a:rPr>
              <a:t>punya.</a:t>
            </a:r>
            <a:endParaRPr lang="en-US" sz="4800" dirty="0"/>
          </a:p>
        </p:txBody>
      </p:sp>
      <p:sp>
        <p:nvSpPr>
          <p:cNvPr id="5" name="Text 3"/>
          <p:cNvSpPr txBox="1"/>
          <p:nvPr/>
        </p:nvSpPr>
        <p:spPr>
          <a:xfrm>
            <a:off x="731520" y="3326496"/>
            <a:ext cx="10728930" cy="1731234"/>
          </a:xfrm>
          <a:prstGeom prst="rect">
            <a:avLst/>
          </a:prstGeom>
          <a:noFill/>
          <a:ln/>
        </p:spPr>
        <p:txBody>
          <a:bodyPr wrap="square" lIns="0" tIns="0" rIns="0" bIns="0" rtlCol="0" anchor="t"/>
          <a:lstStyle/>
          <a:p>
            <a:pPr indent="0" marL="0">
              <a:lnSpc>
                <a:spcPts val="1680"/>
              </a:lnSpc>
              <a:buNone/>
            </a:pPr>
            <a:r>
              <a:rPr lang="en-US" sz="960" dirty="0">
                <a:solidFill>
                  <a:srgbClr val="F4F6FA"/>
                </a:solidFill>
                <a:latin typeface="Courier New" pitchFamily="34" charset="0"/>
                <a:ea typeface="Courier New" pitchFamily="34" charset="-122"/>
                <a:cs typeface="Courier New" pitchFamily="34" charset="-120"/>
              </a:rPr>
              <a:t>Hermes milik Anda</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SSH</a:t>
            </a:r>
            <a:r>
              <a:rPr lang="en-US" sz="840" dirty="0">
                <a:solidFill>
                  <a:srgbClr val="4C5464"/>
                </a:solidFill>
                <a:latin typeface="Courier New" pitchFamily="34" charset="0"/>
                <a:ea typeface="Courier New" pitchFamily="34" charset="-122"/>
                <a:cs typeface="Courier New" pitchFamily="34" charset="-120"/>
              </a:rPr>
              <a:t>  → Running Hermes</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Model</a:t>
            </a:r>
            <a:r>
              <a:rPr lang="en-US" sz="840" dirty="0">
                <a:solidFill>
                  <a:srgbClr val="4C5464"/>
                </a:solidFill>
                <a:latin typeface="Courier New" pitchFamily="34" charset="0"/>
                <a:ea typeface="Courier New" pitchFamily="34" charset="-122"/>
                <a:cs typeface="Courier New" pitchFamily="34" charset="-120"/>
              </a:rPr>
              <a:t>  → Configured AI</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Web</a:t>
            </a:r>
            <a:r>
              <a:rPr lang="en-US" sz="840" dirty="0">
                <a:solidFill>
                  <a:srgbClr val="4C5464"/>
                </a:solidFill>
                <a:latin typeface="Courier New" pitchFamily="34" charset="0"/>
                <a:ea typeface="Courier New" pitchFamily="34" charset="-122"/>
                <a:cs typeface="Courier New" pitchFamily="34" charset="-120"/>
              </a:rPr>
              <a:t>  → Connected Agent</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Profile</a:t>
            </a:r>
            <a:r>
              <a:rPr lang="en-US" sz="840" dirty="0">
                <a:solidFill>
                  <a:srgbClr val="4C5464"/>
                </a:solidFill>
                <a:latin typeface="Courier New" pitchFamily="34" charset="0"/>
                <a:ea typeface="Courier New" pitchFamily="34" charset="-122"/>
                <a:cs typeface="Courier New" pitchFamily="34" charset="-120"/>
              </a:rPr>
              <a:t>  → Specialized Agent</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Skill</a:t>
            </a:r>
            <a:r>
              <a:rPr lang="en-US" sz="840" dirty="0">
                <a:solidFill>
                  <a:srgbClr val="4C5464"/>
                </a:solidFill>
                <a:latin typeface="Courier New" pitchFamily="34" charset="0"/>
                <a:ea typeface="Courier New" pitchFamily="34" charset="-122"/>
                <a:cs typeface="Courier New" pitchFamily="34" charset="-120"/>
              </a:rPr>
              <a:t>  → New Capability</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Google Workspace</a:t>
            </a:r>
            <a:r>
              <a:rPr lang="en-US" sz="840" dirty="0">
                <a:solidFill>
                  <a:srgbClr val="4C5464"/>
                </a:solidFill>
                <a:latin typeface="Courier New" pitchFamily="34" charset="0"/>
                <a:ea typeface="Courier New" pitchFamily="34" charset="-122"/>
                <a:cs typeface="Courier New" pitchFamily="34" charset="-120"/>
              </a:rPr>
              <a:t>  → Connected Workspace</a:t>
            </a:r>
            <a:endParaRPr lang="en-US" sz="960" dirty="0"/>
          </a:p>
          <a:p>
            <a:pPr indent="0" marL="0">
              <a:lnSpc>
                <a:spcPts val="1680"/>
              </a:lnSpc>
              <a:buNone/>
            </a:pPr>
            <a:r>
              <a:rPr lang="en-US" sz="960" dirty="0">
                <a:solidFill>
                  <a:srgbClr val="2F3032"/>
                </a:solidFill>
                <a:latin typeface="Courier New" pitchFamily="34" charset="0"/>
                <a:ea typeface="Courier New" pitchFamily="34" charset="-122"/>
                <a:cs typeface="Courier New" pitchFamily="34" charset="-120"/>
              </a:rPr>
              <a:t>└── </a:t>
            </a:r>
            <a:r>
              <a:rPr lang="en-US" sz="960" dirty="0">
                <a:solidFill>
                  <a:srgbClr val="B9C0CD"/>
                </a:solidFill>
                <a:latin typeface="Courier New" pitchFamily="34" charset="0"/>
                <a:ea typeface="Courier New" pitchFamily="34" charset="-122"/>
                <a:cs typeface="Courier New" pitchFamily="34" charset="-120"/>
              </a:rPr>
              <a:t>Final Project</a:t>
            </a:r>
            <a:r>
              <a:rPr lang="en-US" sz="840" dirty="0">
                <a:solidFill>
                  <a:srgbClr val="4C5464"/>
                </a:solidFill>
                <a:latin typeface="Courier New" pitchFamily="34" charset="0"/>
                <a:ea typeface="Courier New" pitchFamily="34" charset="-122"/>
                <a:cs typeface="Courier New" pitchFamily="34" charset="-120"/>
              </a:rPr>
              <a:t>  → Personal AI Assistant</a:t>
            </a:r>
            <a:endParaRPr lang="en-US" sz="960" dirty="0"/>
          </a:p>
        </p:txBody>
      </p:sp>
      <p:sp>
        <p:nvSpPr>
          <p:cNvPr id="6" name="Text 4"/>
          <p:cNvSpPr txBox="1"/>
          <p:nvPr/>
        </p:nvSpPr>
        <p:spPr>
          <a:xfrm>
            <a:off x="731520" y="5277185"/>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Ini daftar yang sama dengan slide kedua pagi ini. Bedanya, sekarang semuanya ada.</a:t>
            </a:r>
            <a:endParaRPr lang="en-US" sz="960" dirty="0"/>
          </a:p>
        </p:txBody>
      </p:sp>
      <p:sp>
        <p:nvSpPr>
          <p:cNvPr id="7" name="Text 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59 / 61</a:t>
            </a:r>
            <a:endParaRPr lang="en-US" sz="78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Shape 0"/>
          <p:cNvSpPr/>
          <p:nvPr/>
        </p:nvSpPr>
        <p:spPr>
          <a:xfrm>
            <a:off x="731520" y="1700601"/>
            <a:ext cx="198150" cy="0"/>
          </a:xfrm>
          <a:prstGeom prst="line">
            <a:avLst/>
          </a:prstGeom>
          <a:noFill/>
          <a:ln w="7620">
            <a:solidFill>
              <a:srgbClr val="323C5E"/>
            </a:solidFill>
            <a:prstDash val="solid"/>
          </a:ln>
        </p:spPr>
      </p:sp>
      <p:sp>
        <p:nvSpPr>
          <p:cNvPr id="3" name="Text 1"/>
          <p:cNvSpPr txBox="1"/>
          <p:nvPr/>
        </p:nvSpPr>
        <p:spPr>
          <a:xfrm>
            <a:off x="1021110" y="1629735"/>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11 · CLOSING</a:t>
            </a:r>
            <a:endParaRPr lang="en-US" sz="900" dirty="0"/>
          </a:p>
        </p:txBody>
      </p:sp>
      <p:sp>
        <p:nvSpPr>
          <p:cNvPr id="4" name="Text 2"/>
          <p:cNvSpPr txBox="1"/>
          <p:nvPr/>
        </p:nvSpPr>
        <p:spPr>
          <a:xfrm>
            <a:off x="731520" y="2022196"/>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Minggu depan, bukan </a:t>
            </a:r>
            <a:br/>
            <a:r>
              <a:rPr lang="en-US" sz="4800" b="1" spc="-96" kern="0" dirty="0">
                <a:solidFill>
                  <a:srgbClr val="F4F6FA"/>
                </a:solidFill>
                <a:latin typeface="Arial" pitchFamily="34" charset="0"/>
                <a:ea typeface="Arial" pitchFamily="34" charset="-122"/>
                <a:cs typeface="Arial" pitchFamily="34" charset="-120"/>
              </a:rPr>
              <a:t>nanti.</a:t>
            </a:r>
            <a:endParaRPr lang="en-US" sz="4800" dirty="0"/>
          </a:p>
        </p:txBody>
      </p:sp>
      <p:sp>
        <p:nvSpPr>
          <p:cNvPr id="5" name="Shape 3"/>
          <p:cNvSpPr/>
          <p:nvPr/>
        </p:nvSpPr>
        <p:spPr>
          <a:xfrm>
            <a:off x="731520" y="3558388"/>
            <a:ext cx="3474720" cy="1243218"/>
          </a:xfrm>
          <a:prstGeom prst="roundRect">
            <a:avLst>
              <a:gd name="adj" fmla="val 8583"/>
            </a:avLst>
          </a:prstGeom>
          <a:solidFill>
            <a:srgbClr val="151618"/>
          </a:solidFill>
          <a:ln w="7620">
            <a:solidFill>
              <a:srgbClr val="1D1E21"/>
            </a:solidFill>
            <a:prstDash val="solid"/>
          </a:ln>
        </p:spPr>
      </p:sp>
      <p:sp>
        <p:nvSpPr>
          <p:cNvPr id="6" name="Text 4"/>
          <p:cNvSpPr txBox="1"/>
          <p:nvPr/>
        </p:nvSpPr>
        <p:spPr>
          <a:xfrm>
            <a:off x="929670" y="3756447"/>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7" name="Text 5"/>
          <p:cNvSpPr txBox="1"/>
          <p:nvPr/>
        </p:nvSpPr>
        <p:spPr>
          <a:xfrm>
            <a:off x="929670" y="3961455"/>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Pekan ini</a:t>
            </a:r>
            <a:endParaRPr lang="en-US" sz="1260" dirty="0"/>
          </a:p>
        </p:txBody>
      </p:sp>
      <p:sp>
        <p:nvSpPr>
          <p:cNvPr id="8" name="Text 6"/>
          <p:cNvSpPr txBox="1"/>
          <p:nvPr/>
        </p:nvSpPr>
        <p:spPr>
          <a:xfrm>
            <a:off x="929670" y="4237695"/>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Pakai untuk satu pekerjaan nyata. Satu saja — yang </a:t>
            </a:r>
            <a:br/>
            <a:r>
              <a:rPr lang="en-US" sz="960" dirty="0">
                <a:solidFill>
                  <a:srgbClr val="7B8494"/>
                </a:solidFill>
                <a:latin typeface="Arial" pitchFamily="34" charset="0"/>
                <a:ea typeface="Arial" pitchFamily="34" charset="-122"/>
                <a:cs typeface="Arial" pitchFamily="34" charset="-120"/>
              </a:rPr>
              <a:t>paling sering Anda ulang.</a:t>
            </a:r>
            <a:endParaRPr lang="en-US" sz="960" dirty="0"/>
          </a:p>
        </p:txBody>
      </p:sp>
      <p:sp>
        <p:nvSpPr>
          <p:cNvPr id="9" name="Shape 7"/>
          <p:cNvSpPr/>
          <p:nvPr/>
        </p:nvSpPr>
        <p:spPr>
          <a:xfrm>
            <a:off x="4358670" y="3558388"/>
            <a:ext cx="3474720" cy="1243218"/>
          </a:xfrm>
          <a:prstGeom prst="roundRect">
            <a:avLst>
              <a:gd name="adj" fmla="val 8583"/>
            </a:avLst>
          </a:prstGeom>
          <a:solidFill>
            <a:srgbClr val="151618"/>
          </a:solidFill>
          <a:ln w="7620">
            <a:solidFill>
              <a:srgbClr val="1D1E21"/>
            </a:solidFill>
            <a:prstDash val="solid"/>
          </a:ln>
        </p:spPr>
      </p:sp>
      <p:sp>
        <p:nvSpPr>
          <p:cNvPr id="10" name="Text 8"/>
          <p:cNvSpPr txBox="1"/>
          <p:nvPr/>
        </p:nvSpPr>
        <p:spPr>
          <a:xfrm>
            <a:off x="4556730" y="3756447"/>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1" name="Text 9"/>
          <p:cNvSpPr txBox="1"/>
          <p:nvPr/>
        </p:nvSpPr>
        <p:spPr>
          <a:xfrm>
            <a:off x="4556730" y="3961455"/>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Pekan depan</a:t>
            </a:r>
            <a:endParaRPr lang="en-US" sz="1260" dirty="0"/>
          </a:p>
        </p:txBody>
      </p:sp>
      <p:sp>
        <p:nvSpPr>
          <p:cNvPr id="12" name="Text 10"/>
          <p:cNvSpPr txBox="1"/>
          <p:nvPr/>
        </p:nvSpPr>
        <p:spPr>
          <a:xfrm>
            <a:off x="4556730" y="4237695"/>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Tulis skill kedua, dari kegagalan yang Anda temukan di </a:t>
            </a:r>
            <a:br/>
            <a:r>
              <a:rPr lang="en-US" sz="960" dirty="0">
                <a:solidFill>
                  <a:srgbClr val="7B8494"/>
                </a:solidFill>
                <a:latin typeface="Arial" pitchFamily="34" charset="0"/>
                <a:ea typeface="Arial" pitchFamily="34" charset="-122"/>
                <a:cs typeface="Arial" pitchFamily="34" charset="-120"/>
              </a:rPr>
              <a:t>pekan pertama.</a:t>
            </a:r>
            <a:endParaRPr lang="en-US" sz="960" dirty="0"/>
          </a:p>
        </p:txBody>
      </p:sp>
      <p:sp>
        <p:nvSpPr>
          <p:cNvPr id="13" name="Shape 11"/>
          <p:cNvSpPr/>
          <p:nvPr/>
        </p:nvSpPr>
        <p:spPr>
          <a:xfrm>
            <a:off x="7985730" y="3558388"/>
            <a:ext cx="3474720" cy="1243218"/>
          </a:xfrm>
          <a:prstGeom prst="roundRect">
            <a:avLst>
              <a:gd name="adj" fmla="val 8583"/>
            </a:avLst>
          </a:prstGeom>
          <a:solidFill>
            <a:srgbClr val="151618"/>
          </a:solidFill>
          <a:ln w="7620">
            <a:solidFill>
              <a:srgbClr val="1D1E21"/>
            </a:solidFill>
            <a:prstDash val="solid"/>
          </a:ln>
        </p:spPr>
      </p:sp>
      <p:sp>
        <p:nvSpPr>
          <p:cNvPr id="14" name="Text 12"/>
          <p:cNvSpPr txBox="1"/>
          <p:nvPr/>
        </p:nvSpPr>
        <p:spPr>
          <a:xfrm>
            <a:off x="8183880" y="3756447"/>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5" name="Text 13"/>
          <p:cNvSpPr txBox="1"/>
          <p:nvPr/>
        </p:nvSpPr>
        <p:spPr>
          <a:xfrm>
            <a:off x="8183880" y="3961455"/>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Pekan ketiga</a:t>
            </a:r>
            <a:endParaRPr lang="en-US" sz="1260" dirty="0"/>
          </a:p>
        </p:txBody>
      </p:sp>
      <p:sp>
        <p:nvSpPr>
          <p:cNvPr id="16" name="Text 14"/>
          <p:cNvSpPr txBox="1"/>
          <p:nvPr/>
        </p:nvSpPr>
        <p:spPr>
          <a:xfrm>
            <a:off x="8183880" y="4237695"/>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Tunjukkan ke satu orang di tim Anda. Mengajari adalah </a:t>
            </a:r>
            <a:br/>
            <a:r>
              <a:rPr lang="en-US" sz="960" dirty="0">
                <a:solidFill>
                  <a:srgbClr val="7B8494"/>
                </a:solidFill>
                <a:latin typeface="Arial" pitchFamily="34" charset="0"/>
                <a:ea typeface="Arial" pitchFamily="34" charset="-122"/>
                <a:cs typeface="Arial" pitchFamily="34" charset="-120"/>
              </a:rPr>
              <a:t>cara tercepat menemukan yang belum Anda pahami.</a:t>
            </a:r>
            <a:endParaRPr lang="en-US" sz="960" dirty="0"/>
          </a:p>
        </p:txBody>
      </p:sp>
      <p:sp>
        <p:nvSpPr>
          <p:cNvPr id="17" name="Text 15"/>
          <p:cNvSpPr txBox="1"/>
          <p:nvPr/>
        </p:nvSpPr>
        <p:spPr>
          <a:xfrm>
            <a:off x="731520" y="5045385"/>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Yang tidak dipakai dalam seminggu biasanya tidak pernah dipakai.</a:t>
            </a:r>
            <a:endParaRPr lang="en-US" sz="960" dirty="0"/>
          </a:p>
        </p:txBody>
      </p:sp>
      <p:sp>
        <p:nvSpPr>
          <p:cNvPr id="18" name="Text 1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60 / 61</a:t>
            </a:r>
            <a:endParaRPr lang="en-US" sz="78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Shape 0"/>
          <p:cNvSpPr/>
          <p:nvPr/>
        </p:nvSpPr>
        <p:spPr>
          <a:xfrm>
            <a:off x="731520" y="1163208"/>
            <a:ext cx="198150" cy="0"/>
          </a:xfrm>
          <a:prstGeom prst="line">
            <a:avLst/>
          </a:prstGeom>
          <a:noFill/>
          <a:ln w="7620">
            <a:solidFill>
              <a:srgbClr val="323C5E"/>
            </a:solidFill>
            <a:prstDash val="solid"/>
          </a:ln>
        </p:spPr>
      </p:sp>
      <p:sp>
        <p:nvSpPr>
          <p:cNvPr id="3" name="Text 1"/>
          <p:cNvSpPr txBox="1"/>
          <p:nvPr/>
        </p:nvSpPr>
        <p:spPr>
          <a:xfrm>
            <a:off x="1021110" y="109234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CHAPTER 11 · CLOSING</a:t>
            </a:r>
            <a:endParaRPr lang="en-US" sz="900" dirty="0"/>
          </a:p>
        </p:txBody>
      </p:sp>
      <p:sp>
        <p:nvSpPr>
          <p:cNvPr id="4" name="Text 2"/>
          <p:cNvSpPr txBox="1"/>
          <p:nvPr/>
        </p:nvSpPr>
        <p:spPr>
          <a:xfrm>
            <a:off x="731520" y="1484803"/>
            <a:ext cx="7763256" cy="1414302"/>
          </a:xfrm>
          <a:prstGeom prst="rect">
            <a:avLst/>
          </a:prstGeom>
          <a:noFill/>
          <a:ln/>
        </p:spPr>
        <p:txBody>
          <a:bodyPr wrap="square" lIns="0" tIns="0" rIns="0" bIns="0" rtlCol="0" anchor="t"/>
          <a:lstStyle/>
          <a:p>
            <a:pPr algn="l" indent="0" marL="0">
              <a:lnSpc>
                <a:spcPts val="5088"/>
              </a:lnSpc>
              <a:buNone/>
            </a:pPr>
            <a:r>
              <a:rPr lang="en-US" sz="4800" b="1" spc="-96" kern="0" dirty="0">
                <a:solidFill>
                  <a:srgbClr val="F4F6FA"/>
                </a:solidFill>
                <a:latin typeface="Arial" pitchFamily="34" charset="0"/>
                <a:ea typeface="Arial" pitchFamily="34" charset="-122"/>
                <a:cs typeface="Arial" pitchFamily="34" charset="-120"/>
              </a:rPr>
              <a:t>Sepuluh perintah yang </a:t>
            </a:r>
            <a:br/>
            <a:r>
              <a:rPr lang="en-US" sz="4800" b="1" spc="-96" kern="0" dirty="0">
                <a:solidFill>
                  <a:srgbClr val="F4F6FA"/>
                </a:solidFill>
                <a:latin typeface="Arial" pitchFamily="34" charset="0"/>
                <a:ea typeface="Arial" pitchFamily="34" charset="-122"/>
                <a:cs typeface="Arial" pitchFamily="34" charset="-120"/>
              </a:rPr>
              <a:t>menutupi 90% kebutuhan.</a:t>
            </a:r>
            <a:endParaRPr lang="en-US" sz="4800" dirty="0"/>
          </a:p>
        </p:txBody>
      </p:sp>
      <p:sp>
        <p:nvSpPr>
          <p:cNvPr id="5" name="Shape 3"/>
          <p:cNvSpPr/>
          <p:nvPr/>
        </p:nvSpPr>
        <p:spPr>
          <a:xfrm>
            <a:off x="731520" y="3020995"/>
            <a:ext cx="10728930" cy="2318004"/>
          </a:xfrm>
          <a:prstGeom prst="roundRect">
            <a:avLst>
              <a:gd name="adj" fmla="val 3945"/>
            </a:avLst>
          </a:prstGeom>
          <a:solidFill>
            <a:srgbClr val="06070A"/>
          </a:solidFill>
          <a:ln w="7620">
            <a:solidFill>
              <a:srgbClr val="1D1E21"/>
            </a:solidFill>
            <a:prstDash val="solid"/>
          </a:ln>
        </p:spPr>
      </p:sp>
      <p:sp>
        <p:nvSpPr>
          <p:cNvPr id="6" name="Shape 4"/>
          <p:cNvSpPr/>
          <p:nvPr/>
        </p:nvSpPr>
        <p:spPr>
          <a:xfrm>
            <a:off x="739110" y="3028584"/>
            <a:ext cx="10713750" cy="268194"/>
          </a:xfrm>
          <a:prstGeom prst="roundRect">
            <a:avLst>
              <a:gd name="adj" fmla="val 31265"/>
            </a:avLst>
          </a:prstGeom>
          <a:solidFill>
            <a:srgbClr val="0E0F12"/>
          </a:solidFill>
          <a:ln/>
        </p:spPr>
      </p:sp>
      <p:sp>
        <p:nvSpPr>
          <p:cNvPr id="7" name="Shape 5"/>
          <p:cNvSpPr/>
          <p:nvPr/>
        </p:nvSpPr>
        <p:spPr>
          <a:xfrm>
            <a:off x="739110" y="3158886"/>
            <a:ext cx="10713750" cy="137892"/>
          </a:xfrm>
          <a:prstGeom prst="rect">
            <a:avLst/>
          </a:prstGeom>
          <a:solidFill>
            <a:srgbClr val="0E0F12"/>
          </a:solidFill>
          <a:ln/>
        </p:spPr>
      </p:sp>
      <p:sp>
        <p:nvSpPr>
          <p:cNvPr id="8" name="Shape 6"/>
          <p:cNvSpPr/>
          <p:nvPr/>
        </p:nvSpPr>
        <p:spPr>
          <a:xfrm>
            <a:off x="731520" y="3296778"/>
            <a:ext cx="10728930" cy="0"/>
          </a:xfrm>
          <a:prstGeom prst="line">
            <a:avLst/>
          </a:prstGeom>
          <a:noFill/>
          <a:ln w="7620">
            <a:solidFill>
              <a:srgbClr val="1D1E21"/>
            </a:solidFill>
            <a:prstDash val="solid"/>
          </a:ln>
        </p:spPr>
      </p:sp>
      <p:sp>
        <p:nvSpPr>
          <p:cNvPr id="9" name="Text 7"/>
          <p:cNvSpPr txBox="1"/>
          <p:nvPr/>
        </p:nvSpPr>
        <p:spPr>
          <a:xfrm>
            <a:off x="838230" y="3089575"/>
            <a:ext cx="807049"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cheat sheet</a:t>
            </a:r>
            <a:endParaRPr lang="en-US" sz="780" dirty="0"/>
          </a:p>
        </p:txBody>
      </p:sp>
      <p:sp>
        <p:nvSpPr>
          <p:cNvPr id="10" name="Shape 8"/>
          <p:cNvSpPr/>
          <p:nvPr/>
        </p:nvSpPr>
        <p:spPr>
          <a:xfrm>
            <a:off x="1622694" y="3089118"/>
            <a:ext cx="383408" cy="139446"/>
          </a:xfrm>
          <a:prstGeom prst="roundRect">
            <a:avLst>
              <a:gd name="adj" fmla="val 50033"/>
            </a:avLst>
          </a:prstGeom>
          <a:solidFill>
            <a:srgbClr val="181D2D"/>
          </a:solidFill>
          <a:ln/>
        </p:spPr>
      </p:sp>
      <p:sp>
        <p:nvSpPr>
          <p:cNvPr id="11" name="Text 9"/>
          <p:cNvSpPr txBox="1"/>
          <p:nvPr/>
        </p:nvSpPr>
        <p:spPr>
          <a:xfrm>
            <a:off x="1612179" y="310438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3403488"/>
            <a:ext cx="10485150" cy="185166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 mulai chat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-q "..."            # satu pertanyaan</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model                    # pilih provider/model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doctor                   # diagnosa</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config set KEY VAL       # ubah setting</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profile list             # lihat profile</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 &lt;nama&gt; chat -q "..."  # jalan di profile tertentu</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skills list              # lihat skill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tools                    # atur toolset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update                   # perbarui</a:t>
            </a:r>
            <a:endParaRPr lang="en-US" sz="900" dirty="0"/>
          </a:p>
        </p:txBody>
      </p:sp>
      <p:sp>
        <p:nvSpPr>
          <p:cNvPr id="13" name="Text 11"/>
          <p:cNvSpPr txBox="1"/>
          <p:nvPr/>
        </p:nvSpPr>
        <p:spPr>
          <a:xfrm>
            <a:off x="731520" y="5582778"/>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Semua langkah hari ini ada di halaman handout — buka dan simpan link-nya.</a:t>
            </a:r>
            <a:endParaRPr lang="en-US" sz="96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61 / 61</a:t>
            </a:r>
            <a:endParaRPr lang="en-US" sz="780"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61 · 1/2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Cheat sheet lengkap</a:t>
            </a:r>
            <a:endParaRPr lang="en-US" sz="2592" dirty="0"/>
          </a:p>
        </p:txBody>
      </p:sp>
      <p:sp>
        <p:nvSpPr>
          <p:cNvPr id="5" name="Shape 3"/>
          <p:cNvSpPr/>
          <p:nvPr/>
        </p:nvSpPr>
        <p:spPr>
          <a:xfrm>
            <a:off x="731520" y="1577614"/>
            <a:ext cx="10728930" cy="1403604"/>
          </a:xfrm>
          <a:prstGeom prst="roundRect">
            <a:avLst>
              <a:gd name="adj" fmla="val 6515"/>
            </a:avLst>
          </a:prstGeom>
          <a:solidFill>
            <a:srgbClr val="06070A"/>
          </a:solidFill>
          <a:ln w="7620">
            <a:solidFill>
              <a:srgbClr val="1D1E21"/>
            </a:solidFill>
            <a:prstDash val="solid"/>
          </a:ln>
        </p:spPr>
      </p:sp>
      <p:sp>
        <p:nvSpPr>
          <p:cNvPr id="6" name="Shape 4"/>
          <p:cNvSpPr/>
          <p:nvPr/>
        </p:nvSpPr>
        <p:spPr>
          <a:xfrm>
            <a:off x="739110" y="1585204"/>
            <a:ext cx="10713750" cy="268194"/>
          </a:xfrm>
          <a:prstGeom prst="roundRect">
            <a:avLst>
              <a:gd name="adj" fmla="val 31265"/>
            </a:avLst>
          </a:prstGeom>
          <a:solidFill>
            <a:srgbClr val="0E0F12"/>
          </a:solidFill>
          <a:ln/>
        </p:spPr>
      </p:sp>
      <p:sp>
        <p:nvSpPr>
          <p:cNvPr id="7" name="Shape 5"/>
          <p:cNvSpPr/>
          <p:nvPr/>
        </p:nvSpPr>
        <p:spPr>
          <a:xfrm>
            <a:off x="739110" y="1715506"/>
            <a:ext cx="10713750" cy="137892"/>
          </a:xfrm>
          <a:prstGeom prst="rect">
            <a:avLst/>
          </a:prstGeom>
          <a:solidFill>
            <a:srgbClr val="0E0F12"/>
          </a:solidFill>
          <a:ln/>
        </p:spPr>
      </p:sp>
      <p:sp>
        <p:nvSpPr>
          <p:cNvPr id="8" name="Shape 6"/>
          <p:cNvSpPr/>
          <p:nvPr/>
        </p:nvSpPr>
        <p:spPr>
          <a:xfrm>
            <a:off x="731520" y="1853397"/>
            <a:ext cx="10728930" cy="0"/>
          </a:xfrm>
          <a:prstGeom prst="line">
            <a:avLst/>
          </a:prstGeom>
          <a:noFill/>
          <a:ln w="7620">
            <a:solidFill>
              <a:srgbClr val="1D1E21"/>
            </a:solidFill>
            <a:prstDash val="solid"/>
          </a:ln>
        </p:spPr>
      </p:sp>
      <p:sp>
        <p:nvSpPr>
          <p:cNvPr id="9" name="Text 7"/>
          <p:cNvSpPr txBox="1"/>
          <p:nvPr/>
        </p:nvSpPr>
        <p:spPr>
          <a:xfrm>
            <a:off x="838230" y="1646194"/>
            <a:ext cx="807049"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sehari-hari</a:t>
            </a:r>
            <a:endParaRPr lang="en-US" sz="780" dirty="0"/>
          </a:p>
        </p:txBody>
      </p:sp>
      <p:sp>
        <p:nvSpPr>
          <p:cNvPr id="10" name="Shape 8"/>
          <p:cNvSpPr/>
          <p:nvPr/>
        </p:nvSpPr>
        <p:spPr>
          <a:xfrm>
            <a:off x="1622694" y="1645737"/>
            <a:ext cx="383408" cy="139446"/>
          </a:xfrm>
          <a:prstGeom prst="roundRect">
            <a:avLst>
              <a:gd name="adj" fmla="val 50033"/>
            </a:avLst>
          </a:prstGeom>
          <a:solidFill>
            <a:srgbClr val="181D2D"/>
          </a:solidFill>
          <a:ln/>
        </p:spPr>
      </p:sp>
      <p:sp>
        <p:nvSpPr>
          <p:cNvPr id="11" name="Text 9"/>
          <p:cNvSpPr txBox="1"/>
          <p:nvPr/>
        </p:nvSpPr>
        <p:spPr>
          <a:xfrm>
            <a:off x="1612179" y="1661008"/>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12" name="Text 10"/>
          <p:cNvSpPr txBox="1"/>
          <p:nvPr/>
        </p:nvSpPr>
        <p:spPr>
          <a:xfrm>
            <a:off x="853410" y="1960108"/>
            <a:ext cx="10485150" cy="93726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 mulai chat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-q "..."            # satu pertanyaan, lalu keluar</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chat --toolsets web      # sesi dengan toolset tertentu</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doctor                   # diagnosa kalau ada yang aneh</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update                   # perbarui</a:t>
            </a:r>
            <a:endParaRPr lang="en-US" sz="900" dirty="0"/>
          </a:p>
        </p:txBody>
      </p:sp>
      <p:sp>
        <p:nvSpPr>
          <p:cNvPr id="13" name="Shape 11"/>
          <p:cNvSpPr/>
          <p:nvPr/>
        </p:nvSpPr>
        <p:spPr>
          <a:xfrm>
            <a:off x="731520" y="3224997"/>
            <a:ext cx="10728930" cy="1220724"/>
          </a:xfrm>
          <a:prstGeom prst="roundRect">
            <a:avLst>
              <a:gd name="adj" fmla="val 7491"/>
            </a:avLst>
          </a:prstGeom>
          <a:solidFill>
            <a:srgbClr val="06070A"/>
          </a:solidFill>
          <a:ln w="7620">
            <a:solidFill>
              <a:srgbClr val="1D1E21"/>
            </a:solidFill>
            <a:prstDash val="solid"/>
          </a:ln>
        </p:spPr>
      </p:sp>
      <p:sp>
        <p:nvSpPr>
          <p:cNvPr id="14" name="Shape 12"/>
          <p:cNvSpPr/>
          <p:nvPr/>
        </p:nvSpPr>
        <p:spPr>
          <a:xfrm>
            <a:off x="739110" y="3232678"/>
            <a:ext cx="10713750" cy="268194"/>
          </a:xfrm>
          <a:prstGeom prst="roundRect">
            <a:avLst>
              <a:gd name="adj" fmla="val 31265"/>
            </a:avLst>
          </a:prstGeom>
          <a:solidFill>
            <a:srgbClr val="0E0F12"/>
          </a:solidFill>
          <a:ln/>
        </p:spPr>
      </p:sp>
      <p:sp>
        <p:nvSpPr>
          <p:cNvPr id="15" name="Shape 13"/>
          <p:cNvSpPr/>
          <p:nvPr/>
        </p:nvSpPr>
        <p:spPr>
          <a:xfrm>
            <a:off x="739110" y="3362980"/>
            <a:ext cx="10713750" cy="137892"/>
          </a:xfrm>
          <a:prstGeom prst="rect">
            <a:avLst/>
          </a:prstGeom>
          <a:solidFill>
            <a:srgbClr val="0E0F12"/>
          </a:solidFill>
          <a:ln/>
        </p:spPr>
      </p:sp>
      <p:sp>
        <p:nvSpPr>
          <p:cNvPr id="16" name="Shape 14"/>
          <p:cNvSpPr/>
          <p:nvPr/>
        </p:nvSpPr>
        <p:spPr>
          <a:xfrm>
            <a:off x="731520" y="3500872"/>
            <a:ext cx="10728930" cy="0"/>
          </a:xfrm>
          <a:prstGeom prst="line">
            <a:avLst/>
          </a:prstGeom>
          <a:noFill/>
          <a:ln w="7620">
            <a:solidFill>
              <a:srgbClr val="1D1E21"/>
            </a:solidFill>
            <a:prstDash val="solid"/>
          </a:ln>
        </p:spPr>
      </p:sp>
      <p:sp>
        <p:nvSpPr>
          <p:cNvPr id="17" name="Text 15"/>
          <p:cNvSpPr txBox="1"/>
          <p:nvPr/>
        </p:nvSpPr>
        <p:spPr>
          <a:xfrm>
            <a:off x="838230" y="3293577"/>
            <a:ext cx="408920"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model</a:t>
            </a:r>
            <a:endParaRPr lang="en-US" sz="780" dirty="0"/>
          </a:p>
        </p:txBody>
      </p:sp>
      <p:sp>
        <p:nvSpPr>
          <p:cNvPr id="18" name="Shape 16"/>
          <p:cNvSpPr/>
          <p:nvPr/>
        </p:nvSpPr>
        <p:spPr>
          <a:xfrm>
            <a:off x="1244681" y="3293212"/>
            <a:ext cx="383408" cy="139446"/>
          </a:xfrm>
          <a:prstGeom prst="roundRect">
            <a:avLst>
              <a:gd name="adj" fmla="val 50033"/>
            </a:avLst>
          </a:prstGeom>
          <a:solidFill>
            <a:srgbClr val="181D2D"/>
          </a:solidFill>
          <a:ln/>
        </p:spPr>
      </p:sp>
      <p:sp>
        <p:nvSpPr>
          <p:cNvPr id="19" name="Text 17"/>
          <p:cNvSpPr txBox="1"/>
          <p:nvPr/>
        </p:nvSpPr>
        <p:spPr>
          <a:xfrm>
            <a:off x="1234166" y="3308482"/>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0" name="Text 18"/>
          <p:cNvSpPr txBox="1"/>
          <p:nvPr/>
        </p:nvSpPr>
        <p:spPr>
          <a:xfrm>
            <a:off x="853410" y="3607582"/>
            <a:ext cx="10485150" cy="75438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model                    # pilih provider/model, tambah provider baru</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config get model</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config set model &lt;provider&gt;/&lt;model&gt;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fallback                 # atur fallback</a:t>
            </a:r>
            <a:endParaRPr lang="en-US" sz="900" dirty="0"/>
          </a:p>
        </p:txBody>
      </p:sp>
      <p:sp>
        <p:nvSpPr>
          <p:cNvPr id="21" name="Shape 19"/>
          <p:cNvSpPr/>
          <p:nvPr/>
        </p:nvSpPr>
        <p:spPr>
          <a:xfrm>
            <a:off x="731520" y="4689592"/>
            <a:ext cx="10728930" cy="1403604"/>
          </a:xfrm>
          <a:prstGeom prst="roundRect">
            <a:avLst>
              <a:gd name="adj" fmla="val 6515"/>
            </a:avLst>
          </a:prstGeom>
          <a:solidFill>
            <a:srgbClr val="06070A"/>
          </a:solidFill>
          <a:ln w="7620">
            <a:solidFill>
              <a:srgbClr val="1D1E21"/>
            </a:solidFill>
            <a:prstDash val="solid"/>
          </a:ln>
        </p:spPr>
      </p:sp>
      <p:sp>
        <p:nvSpPr>
          <p:cNvPr id="22" name="Shape 20"/>
          <p:cNvSpPr/>
          <p:nvPr/>
        </p:nvSpPr>
        <p:spPr>
          <a:xfrm>
            <a:off x="739110" y="4697181"/>
            <a:ext cx="10713750" cy="268194"/>
          </a:xfrm>
          <a:prstGeom prst="roundRect">
            <a:avLst>
              <a:gd name="adj" fmla="val 31265"/>
            </a:avLst>
          </a:prstGeom>
          <a:solidFill>
            <a:srgbClr val="0E0F12"/>
          </a:solidFill>
          <a:ln/>
        </p:spPr>
      </p:sp>
      <p:sp>
        <p:nvSpPr>
          <p:cNvPr id="23" name="Shape 21"/>
          <p:cNvSpPr/>
          <p:nvPr/>
        </p:nvSpPr>
        <p:spPr>
          <a:xfrm>
            <a:off x="739110" y="4827483"/>
            <a:ext cx="10713750" cy="137892"/>
          </a:xfrm>
          <a:prstGeom prst="rect">
            <a:avLst/>
          </a:prstGeom>
          <a:solidFill>
            <a:srgbClr val="0E0F12"/>
          </a:solidFill>
          <a:ln/>
        </p:spPr>
      </p:sp>
      <p:sp>
        <p:nvSpPr>
          <p:cNvPr id="24" name="Shape 22"/>
          <p:cNvSpPr/>
          <p:nvPr/>
        </p:nvSpPr>
        <p:spPr>
          <a:xfrm>
            <a:off x="731520" y="4965466"/>
            <a:ext cx="10728930" cy="0"/>
          </a:xfrm>
          <a:prstGeom prst="line">
            <a:avLst/>
          </a:prstGeom>
          <a:noFill/>
          <a:ln w="7620">
            <a:solidFill>
              <a:srgbClr val="1D1E21"/>
            </a:solidFill>
            <a:prstDash val="solid"/>
          </a:ln>
        </p:spPr>
      </p:sp>
      <p:sp>
        <p:nvSpPr>
          <p:cNvPr id="25" name="Text 23"/>
          <p:cNvSpPr txBox="1"/>
          <p:nvPr/>
        </p:nvSpPr>
        <p:spPr>
          <a:xfrm>
            <a:off x="838230" y="4758172"/>
            <a:ext cx="541599" cy="158466"/>
          </a:xfrm>
          <a:prstGeom prst="rect">
            <a:avLst/>
          </a:prstGeom>
          <a:noFill/>
          <a:ln/>
        </p:spPr>
        <p:txBody>
          <a:bodyPr wrap="square" lIns="0" tIns="0" rIns="0" bIns="0" rtlCol="0" anchor="t"/>
          <a:lstStyle/>
          <a:p>
            <a:pPr algn="l" indent="0" marL="0">
              <a:lnSpc>
                <a:spcPts val="1092"/>
              </a:lnSpc>
              <a:buNone/>
            </a:pPr>
            <a:r>
              <a:rPr lang="en-US" sz="780" dirty="0">
                <a:solidFill>
                  <a:srgbClr val="B9C0CD"/>
                </a:solidFill>
                <a:latin typeface="Courier New" pitchFamily="34" charset="0"/>
                <a:ea typeface="Courier New" pitchFamily="34" charset="-122"/>
                <a:cs typeface="Courier New" pitchFamily="34" charset="-120"/>
              </a:rPr>
              <a:t>profile</a:t>
            </a:r>
            <a:endParaRPr lang="en-US" sz="780" dirty="0"/>
          </a:p>
        </p:txBody>
      </p:sp>
      <p:sp>
        <p:nvSpPr>
          <p:cNvPr id="26" name="Shape 24"/>
          <p:cNvSpPr/>
          <p:nvPr/>
        </p:nvSpPr>
        <p:spPr>
          <a:xfrm>
            <a:off x="1370686" y="4757806"/>
            <a:ext cx="383408" cy="139446"/>
          </a:xfrm>
          <a:prstGeom prst="roundRect">
            <a:avLst>
              <a:gd name="adj" fmla="val 50033"/>
            </a:avLst>
          </a:prstGeom>
          <a:solidFill>
            <a:srgbClr val="181D2D"/>
          </a:solidFill>
          <a:ln/>
        </p:spPr>
      </p:sp>
      <p:sp>
        <p:nvSpPr>
          <p:cNvPr id="27" name="Text 25"/>
          <p:cNvSpPr txBox="1"/>
          <p:nvPr/>
        </p:nvSpPr>
        <p:spPr>
          <a:xfrm>
            <a:off x="1360170" y="4773077"/>
            <a:ext cx="404348" cy="125730"/>
          </a:xfrm>
          <a:prstGeom prst="rect">
            <a:avLst/>
          </a:prstGeom>
          <a:noFill/>
          <a:ln/>
        </p:spPr>
        <p:txBody>
          <a:bodyPr wrap="square" lIns="0" tIns="0" rIns="0" bIns="0" rtlCol="0" anchor="t"/>
          <a:lstStyle/>
          <a:p>
            <a:pPr algn="ctr" indent="0" marL="0">
              <a:lnSpc>
                <a:spcPts val="858"/>
              </a:lnSpc>
              <a:buNone/>
            </a:pPr>
            <a:r>
              <a:rPr lang="en-US" sz="660" spc="53" kern="0" dirty="0">
                <a:solidFill>
                  <a:srgbClr val="7F9CFF"/>
                </a:solidFill>
                <a:latin typeface="Courier New" pitchFamily="34" charset="0"/>
                <a:ea typeface="Courier New" pitchFamily="34" charset="-122"/>
                <a:cs typeface="Courier New" pitchFamily="34" charset="-120"/>
              </a:rPr>
              <a:t>BASH</a:t>
            </a:r>
            <a:endParaRPr lang="en-US" sz="660" dirty="0"/>
          </a:p>
        </p:txBody>
      </p:sp>
      <p:sp>
        <p:nvSpPr>
          <p:cNvPr id="28" name="Text 26"/>
          <p:cNvSpPr txBox="1"/>
          <p:nvPr/>
        </p:nvSpPr>
        <p:spPr>
          <a:xfrm>
            <a:off x="853410" y="5072085"/>
            <a:ext cx="10485150" cy="937260"/>
          </a:xfrm>
          <a:prstGeom prst="rect">
            <a:avLst/>
          </a:prstGeom>
          <a:noFill/>
          <a:ln/>
        </p:spPr>
        <p:txBody>
          <a:bodyPr wrap="square" lIns="0" tIns="0" rIns="0" bIns="0" rtlCol="0" anchor="t"/>
          <a:lstStyle/>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profile list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profile create &lt;nama&gt; --clone</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profile use &lt;nama&gt;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profile show &lt;nama&gt;</a:t>
            </a:r>
            <a:endParaRPr lang="en-US" sz="900" dirty="0"/>
          </a:p>
          <a:p>
            <a:pPr indent="0" marL="0">
              <a:lnSpc>
                <a:spcPts val="1440"/>
              </a:lnSpc>
              <a:buNone/>
            </a:pPr>
            <a:r>
              <a:rPr lang="en-US" sz="900" dirty="0">
                <a:solidFill>
                  <a:srgbClr val="B9C0CD"/>
                </a:solidFill>
                <a:latin typeface="Courier New" pitchFamily="34" charset="0"/>
                <a:ea typeface="Courier New" pitchFamily="34" charset="-122"/>
                <a:cs typeface="Courier New" pitchFamily="34" charset="-120"/>
              </a:rPr>
              <a:t>hermes -p &lt;nama&gt; chat -q "..."  # sekali jalan, tanpa mengubah default</a:t>
            </a:r>
            <a:endParaRPr lang="en-US" sz="900" dirty="0"/>
          </a:p>
        </p:txBody>
      </p:sp>
      <p:sp>
        <p:nvSpPr>
          <p:cNvPr id="29" name="Text 27"/>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61 / 61 · DETAIL</a:t>
            </a:r>
            <a:endParaRPr lang="en-US" sz="780"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spTree>
      <p:nvGrpSpPr>
        <p:cNvPr id="1" name=""/>
        <p:cNvGrpSpPr/>
        <p:nvPr/>
      </p:nvGrpSpPr>
      <p:grpSpPr>
        <a:xfrm>
          <a:off x="0" y="0"/>
          <a:ext cx="0" cy="0"/>
          <a:chOff x="0" y="0"/>
          <a:chExt cx="0" cy="0"/>
        </a:xfrm>
      </p:grpSpPr>
      <p:sp>
        <p:nvSpPr>
          <p:cNvPr id="2" name="Shape 0"/>
          <p:cNvSpPr/>
          <p:nvPr/>
        </p:nvSpPr>
        <p:spPr>
          <a:xfrm>
            <a:off x="731520" y="782544"/>
            <a:ext cx="142646" cy="0"/>
          </a:xfrm>
          <a:prstGeom prst="line">
            <a:avLst/>
          </a:prstGeom>
          <a:noFill/>
          <a:ln w="7620">
            <a:solidFill>
              <a:srgbClr val="323C5E"/>
            </a:solidFill>
            <a:prstDash val="solid"/>
          </a:ln>
        </p:spPr>
      </p:sp>
      <p:sp>
        <p:nvSpPr>
          <p:cNvPr id="3" name="Text 1"/>
          <p:cNvSpPr txBox="1"/>
          <p:nvPr/>
        </p:nvSpPr>
        <p:spPr>
          <a:xfrm>
            <a:off x="940003" y="731520"/>
            <a:ext cx="10693542" cy="123444"/>
          </a:xfrm>
          <a:prstGeom prst="rect">
            <a:avLst/>
          </a:prstGeom>
          <a:noFill/>
          <a:ln/>
        </p:spPr>
        <p:txBody>
          <a:bodyPr wrap="square" lIns="0" tIns="0" rIns="0" bIns="0" rtlCol="0" anchor="t"/>
          <a:lstStyle/>
          <a:p>
            <a:pPr algn="l" indent="0" marL="0">
              <a:lnSpc>
                <a:spcPts val="842"/>
              </a:lnSpc>
              <a:buNone/>
            </a:pPr>
            <a:r>
              <a:rPr lang="en-US" sz="648" spc="117" kern="0" dirty="0">
                <a:solidFill>
                  <a:srgbClr val="7F9CFF"/>
                </a:solidFill>
                <a:latin typeface="Courier New" pitchFamily="34" charset="0"/>
                <a:ea typeface="Courier New" pitchFamily="34" charset="-122"/>
                <a:cs typeface="Courier New" pitchFamily="34" charset="-120"/>
              </a:rPr>
              <a:t>LANGKAH DETAIL · SLIDE 61 · 2/2</a:t>
            </a:r>
            <a:endParaRPr lang="en-US" sz="648" dirty="0"/>
          </a:p>
        </p:txBody>
      </p:sp>
      <p:sp>
        <p:nvSpPr>
          <p:cNvPr id="4" name="Text 2"/>
          <p:cNvSpPr txBox="1"/>
          <p:nvPr/>
        </p:nvSpPr>
        <p:spPr>
          <a:xfrm>
            <a:off x="731520" y="1014070"/>
            <a:ext cx="10137678" cy="414772"/>
          </a:xfrm>
          <a:prstGeom prst="rect">
            <a:avLst/>
          </a:prstGeom>
          <a:noFill/>
          <a:ln/>
        </p:spPr>
        <p:txBody>
          <a:bodyPr wrap="square" lIns="0" tIns="0" rIns="0" bIns="0" rtlCol="0" anchor="t"/>
          <a:lstStyle/>
          <a:p>
            <a:pPr algn="l" indent="0" marL="0">
              <a:lnSpc>
                <a:spcPts val="2748"/>
              </a:lnSpc>
              <a:buNone/>
            </a:pPr>
            <a:r>
              <a:rPr lang="en-US" sz="2592" b="1" spc="-52" kern="0" dirty="0">
                <a:solidFill>
                  <a:srgbClr val="F4F6FA"/>
                </a:solidFill>
                <a:latin typeface="Arial" pitchFamily="34" charset="0"/>
                <a:ea typeface="Arial" pitchFamily="34" charset="-122"/>
                <a:cs typeface="Arial" pitchFamily="34" charset="-120"/>
              </a:rPr>
              <a:t>Cheat sheet lengkap (lanjutan)</a:t>
            </a:r>
            <a:endParaRPr lang="en-US" sz="2592" dirty="0"/>
          </a:p>
        </p:txBody>
      </p:sp>
      <p:sp>
        <p:nvSpPr>
          <p:cNvPr id="5" name="Shape 3"/>
          <p:cNvSpPr/>
          <p:nvPr/>
        </p:nvSpPr>
        <p:spPr>
          <a:xfrm>
            <a:off x="731520" y="1577614"/>
            <a:ext cx="10728930" cy="1037661"/>
          </a:xfrm>
          <a:prstGeom prst="roundRect">
            <a:avLst>
              <a:gd name="adj" fmla="val 7490"/>
            </a:avLst>
          </a:prstGeom>
          <a:solidFill>
            <a:srgbClr val="06070A"/>
          </a:solidFill>
          <a:ln w="7620">
            <a:solidFill>
              <a:srgbClr val="1D1E21"/>
            </a:solidFill>
            <a:prstDash val="solid"/>
          </a:ln>
        </p:spPr>
      </p:sp>
      <p:sp>
        <p:nvSpPr>
          <p:cNvPr id="6" name="Shape 4"/>
          <p:cNvSpPr/>
          <p:nvPr/>
        </p:nvSpPr>
        <p:spPr>
          <a:xfrm>
            <a:off x="739110" y="1585204"/>
            <a:ext cx="10713750" cy="226863"/>
          </a:xfrm>
          <a:prstGeom prst="roundRect">
            <a:avLst>
              <a:gd name="adj" fmla="val 31399"/>
            </a:avLst>
          </a:prstGeom>
          <a:solidFill>
            <a:srgbClr val="0E0F12"/>
          </a:solidFill>
          <a:ln/>
        </p:spPr>
      </p:sp>
      <p:sp>
        <p:nvSpPr>
          <p:cNvPr id="7" name="Shape 5"/>
          <p:cNvSpPr/>
          <p:nvPr/>
        </p:nvSpPr>
        <p:spPr>
          <a:xfrm>
            <a:off x="739110" y="1694840"/>
            <a:ext cx="10713750" cy="117226"/>
          </a:xfrm>
          <a:prstGeom prst="rect">
            <a:avLst/>
          </a:prstGeom>
          <a:solidFill>
            <a:srgbClr val="0E0F12"/>
          </a:solidFill>
          <a:ln/>
        </p:spPr>
      </p:sp>
      <p:sp>
        <p:nvSpPr>
          <p:cNvPr id="8" name="Shape 6"/>
          <p:cNvSpPr/>
          <p:nvPr/>
        </p:nvSpPr>
        <p:spPr>
          <a:xfrm>
            <a:off x="731520" y="1812066"/>
            <a:ext cx="10728930" cy="0"/>
          </a:xfrm>
          <a:prstGeom prst="line">
            <a:avLst/>
          </a:prstGeom>
          <a:noFill/>
          <a:ln w="7620">
            <a:solidFill>
              <a:srgbClr val="1D1E21"/>
            </a:solidFill>
            <a:prstDash val="solid"/>
          </a:ln>
        </p:spPr>
      </p:sp>
      <p:sp>
        <p:nvSpPr>
          <p:cNvPr id="9" name="Text 7"/>
          <p:cNvSpPr txBox="1"/>
          <p:nvPr/>
        </p:nvSpPr>
        <p:spPr>
          <a:xfrm>
            <a:off x="822228" y="1635862"/>
            <a:ext cx="810433" cy="134691"/>
          </a:xfrm>
          <a:prstGeom prst="rect">
            <a:avLst/>
          </a:prstGeom>
          <a:noFill/>
          <a:ln/>
        </p:spPr>
        <p:txBody>
          <a:bodyPr wrap="square" lIns="0" tIns="0" rIns="0" bIns="0" rtlCol="0" anchor="t"/>
          <a:lstStyle/>
          <a:p>
            <a:pPr algn="l" indent="0" marL="0">
              <a:lnSpc>
                <a:spcPts val="928"/>
              </a:lnSpc>
              <a:buNone/>
            </a:pPr>
            <a:r>
              <a:rPr lang="en-US" sz="663" dirty="0">
                <a:solidFill>
                  <a:srgbClr val="B9C0CD"/>
                </a:solidFill>
                <a:latin typeface="Courier New" pitchFamily="34" charset="0"/>
                <a:ea typeface="Courier New" pitchFamily="34" charset="-122"/>
                <a:cs typeface="Courier New" pitchFamily="34" charset="-120"/>
              </a:rPr>
              <a:t>skill &amp; tools</a:t>
            </a:r>
            <a:endParaRPr lang="en-US" sz="663" dirty="0"/>
          </a:p>
        </p:txBody>
      </p:sp>
      <p:sp>
        <p:nvSpPr>
          <p:cNvPr id="10" name="Shape 8"/>
          <p:cNvSpPr/>
          <p:nvPr/>
        </p:nvSpPr>
        <p:spPr>
          <a:xfrm>
            <a:off x="1596085" y="1635587"/>
            <a:ext cx="330464" cy="118506"/>
          </a:xfrm>
          <a:prstGeom prst="roundRect">
            <a:avLst>
              <a:gd name="adj" fmla="val 50000"/>
            </a:avLst>
          </a:prstGeom>
          <a:solidFill>
            <a:srgbClr val="181D2D"/>
          </a:solidFill>
          <a:ln/>
        </p:spPr>
      </p:sp>
      <p:sp>
        <p:nvSpPr>
          <p:cNvPr id="11" name="Text 9"/>
          <p:cNvSpPr txBox="1"/>
          <p:nvPr/>
        </p:nvSpPr>
        <p:spPr>
          <a:xfrm>
            <a:off x="1586027" y="1648480"/>
            <a:ext cx="350672" cy="106893"/>
          </a:xfrm>
          <a:prstGeom prst="rect">
            <a:avLst/>
          </a:prstGeom>
          <a:noFill/>
          <a:ln/>
        </p:spPr>
        <p:txBody>
          <a:bodyPr wrap="square" lIns="0" tIns="0" rIns="0" bIns="0" rtlCol="0" anchor="t"/>
          <a:lstStyle/>
          <a:p>
            <a:pPr algn="ctr" indent="0" marL="0">
              <a:lnSpc>
                <a:spcPts val="729"/>
              </a:lnSpc>
              <a:buNone/>
            </a:pPr>
            <a:r>
              <a:rPr lang="en-US" sz="561" spc="45" kern="0" dirty="0">
                <a:solidFill>
                  <a:srgbClr val="7F9CFF"/>
                </a:solidFill>
                <a:latin typeface="Courier New" pitchFamily="34" charset="0"/>
                <a:ea typeface="Courier New" pitchFamily="34" charset="-122"/>
                <a:cs typeface="Courier New" pitchFamily="34" charset="-120"/>
              </a:rPr>
              <a:t>BASH</a:t>
            </a:r>
            <a:endParaRPr lang="en-US" sz="561" dirty="0"/>
          </a:p>
        </p:txBody>
      </p:sp>
      <p:sp>
        <p:nvSpPr>
          <p:cNvPr id="12" name="Text 10"/>
          <p:cNvSpPr txBox="1"/>
          <p:nvPr/>
        </p:nvSpPr>
        <p:spPr>
          <a:xfrm>
            <a:off x="835122" y="1902775"/>
            <a:ext cx="10521726" cy="641177"/>
          </a:xfrm>
          <a:prstGeom prst="rect">
            <a:avLst/>
          </a:prstGeom>
          <a:noFill/>
          <a:ln/>
        </p:spPr>
        <p:txBody>
          <a:bodyPr wrap="square" lIns="0" tIns="0" rIns="0" bIns="0" rtlCol="0" anchor="t"/>
          <a:lstStyle/>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hermes skills list</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hermes skills install official/&lt;kategori&gt;/&lt;nama&gt;</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hermes tools</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mkdir -p ~/.hermes/skills/&lt;kategori&gt;/&lt;nama&gt;   # lalu tulis SKILL.md</a:t>
            </a:r>
            <a:endParaRPr lang="en-US" sz="765" dirty="0"/>
          </a:p>
        </p:txBody>
      </p:sp>
      <p:sp>
        <p:nvSpPr>
          <p:cNvPr id="13" name="Shape 11"/>
          <p:cNvSpPr/>
          <p:nvPr/>
        </p:nvSpPr>
        <p:spPr>
          <a:xfrm>
            <a:off x="731520" y="2822478"/>
            <a:ext cx="10728930" cy="1659453"/>
          </a:xfrm>
          <a:prstGeom prst="roundRect">
            <a:avLst>
              <a:gd name="adj" fmla="val 4684"/>
            </a:avLst>
          </a:prstGeom>
          <a:solidFill>
            <a:srgbClr val="06070A"/>
          </a:solidFill>
          <a:ln w="7620">
            <a:solidFill>
              <a:srgbClr val="1D1E21"/>
            </a:solidFill>
            <a:prstDash val="solid"/>
          </a:ln>
        </p:spPr>
      </p:sp>
      <p:sp>
        <p:nvSpPr>
          <p:cNvPr id="14" name="Shape 12"/>
          <p:cNvSpPr/>
          <p:nvPr/>
        </p:nvSpPr>
        <p:spPr>
          <a:xfrm>
            <a:off x="739110" y="2830068"/>
            <a:ext cx="10713750" cy="226863"/>
          </a:xfrm>
          <a:prstGeom prst="roundRect">
            <a:avLst>
              <a:gd name="adj" fmla="val 31399"/>
            </a:avLst>
          </a:prstGeom>
          <a:solidFill>
            <a:srgbClr val="0E0F12"/>
          </a:solidFill>
          <a:ln/>
        </p:spPr>
      </p:sp>
      <p:sp>
        <p:nvSpPr>
          <p:cNvPr id="15" name="Shape 13"/>
          <p:cNvSpPr/>
          <p:nvPr/>
        </p:nvSpPr>
        <p:spPr>
          <a:xfrm>
            <a:off x="739110" y="2939705"/>
            <a:ext cx="10713750" cy="117226"/>
          </a:xfrm>
          <a:prstGeom prst="rect">
            <a:avLst/>
          </a:prstGeom>
          <a:solidFill>
            <a:srgbClr val="0E0F12"/>
          </a:solidFill>
          <a:ln/>
        </p:spPr>
      </p:sp>
      <p:sp>
        <p:nvSpPr>
          <p:cNvPr id="16" name="Shape 14"/>
          <p:cNvSpPr/>
          <p:nvPr/>
        </p:nvSpPr>
        <p:spPr>
          <a:xfrm>
            <a:off x="731520" y="3056931"/>
            <a:ext cx="10728930" cy="0"/>
          </a:xfrm>
          <a:prstGeom prst="line">
            <a:avLst/>
          </a:prstGeom>
          <a:noFill/>
          <a:ln w="7620">
            <a:solidFill>
              <a:srgbClr val="1D1E21"/>
            </a:solidFill>
            <a:prstDash val="solid"/>
          </a:ln>
        </p:spPr>
      </p:sp>
      <p:sp>
        <p:nvSpPr>
          <p:cNvPr id="17" name="Text 15"/>
          <p:cNvSpPr txBox="1"/>
          <p:nvPr/>
        </p:nvSpPr>
        <p:spPr>
          <a:xfrm>
            <a:off x="822228" y="2880726"/>
            <a:ext cx="979597" cy="134691"/>
          </a:xfrm>
          <a:prstGeom prst="rect">
            <a:avLst/>
          </a:prstGeom>
          <a:noFill/>
          <a:ln/>
        </p:spPr>
        <p:txBody>
          <a:bodyPr wrap="square" lIns="0" tIns="0" rIns="0" bIns="0" rtlCol="0" anchor="t"/>
          <a:lstStyle/>
          <a:p>
            <a:pPr algn="l" indent="0" marL="0">
              <a:lnSpc>
                <a:spcPts val="928"/>
              </a:lnSpc>
              <a:buNone/>
            </a:pPr>
            <a:r>
              <a:rPr lang="en-US" sz="663" dirty="0">
                <a:solidFill>
                  <a:srgbClr val="B9C0CD"/>
                </a:solidFill>
                <a:latin typeface="Courier New" pitchFamily="34" charset="0"/>
                <a:ea typeface="Courier New" pitchFamily="34" charset="-122"/>
                <a:cs typeface="Courier New" pitchFamily="34" charset="-120"/>
              </a:rPr>
              <a:t>google workspace</a:t>
            </a:r>
            <a:endParaRPr lang="en-US" sz="663" dirty="0"/>
          </a:p>
        </p:txBody>
      </p:sp>
      <p:sp>
        <p:nvSpPr>
          <p:cNvPr id="18" name="Shape 16"/>
          <p:cNvSpPr/>
          <p:nvPr/>
        </p:nvSpPr>
        <p:spPr>
          <a:xfrm>
            <a:off x="1756745" y="2880451"/>
            <a:ext cx="330464" cy="118506"/>
          </a:xfrm>
          <a:prstGeom prst="roundRect">
            <a:avLst>
              <a:gd name="adj" fmla="val 50000"/>
            </a:avLst>
          </a:prstGeom>
          <a:solidFill>
            <a:srgbClr val="181D2D"/>
          </a:solidFill>
          <a:ln/>
        </p:spPr>
      </p:sp>
      <p:sp>
        <p:nvSpPr>
          <p:cNvPr id="19" name="Text 17"/>
          <p:cNvSpPr txBox="1"/>
          <p:nvPr/>
        </p:nvSpPr>
        <p:spPr>
          <a:xfrm>
            <a:off x="1746687" y="2893344"/>
            <a:ext cx="350672" cy="106893"/>
          </a:xfrm>
          <a:prstGeom prst="rect">
            <a:avLst/>
          </a:prstGeom>
          <a:noFill/>
          <a:ln/>
        </p:spPr>
        <p:txBody>
          <a:bodyPr wrap="square" lIns="0" tIns="0" rIns="0" bIns="0" rtlCol="0" anchor="t"/>
          <a:lstStyle/>
          <a:p>
            <a:pPr algn="ctr" indent="0" marL="0">
              <a:lnSpc>
                <a:spcPts val="729"/>
              </a:lnSpc>
              <a:buNone/>
            </a:pPr>
            <a:r>
              <a:rPr lang="en-US" sz="561" spc="45" kern="0" dirty="0">
                <a:solidFill>
                  <a:srgbClr val="7F9CFF"/>
                </a:solidFill>
                <a:latin typeface="Courier New" pitchFamily="34" charset="0"/>
                <a:ea typeface="Courier New" pitchFamily="34" charset="-122"/>
                <a:cs typeface="Courier New" pitchFamily="34" charset="-120"/>
              </a:rPr>
              <a:t>BASH</a:t>
            </a:r>
            <a:endParaRPr lang="en-US" sz="561" dirty="0"/>
          </a:p>
        </p:txBody>
      </p:sp>
      <p:sp>
        <p:nvSpPr>
          <p:cNvPr id="20" name="Text 18"/>
          <p:cNvSpPr txBox="1"/>
          <p:nvPr/>
        </p:nvSpPr>
        <p:spPr>
          <a:xfrm>
            <a:off x="835122" y="3147639"/>
            <a:ext cx="10521726" cy="1263061"/>
          </a:xfrm>
          <a:prstGeom prst="rect">
            <a:avLst/>
          </a:prstGeom>
          <a:noFill/>
          <a:ln/>
        </p:spPr>
        <p:txBody>
          <a:bodyPr wrap="square" lIns="0" tIns="0" rIns="0" bIns="0" rtlCol="0" anchor="t"/>
          <a:lstStyle/>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GSETUP="python ${HERMES_HOME:-$HOME/.hermes}/skills/productivity/google-workspace/scripts/setup.py"</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GAPI="python ${HERMES_HOME:-$HOME/.hermes}/skills/productivity/google-workspace/scripts/google_api.py"</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 </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$GSETUP --check</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$GAPI gmail search "is:unread" --max 10</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$GAPI calendar list</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$GAPI drive search "report" --max 10</a:t>
            </a:r>
            <a:endParaRPr lang="en-US" sz="765" dirty="0"/>
          </a:p>
          <a:p>
            <a:pPr indent="0" marL="0">
              <a:lnSpc>
                <a:spcPts val="1224"/>
              </a:lnSpc>
              <a:buNone/>
            </a:pPr>
            <a:r>
              <a:rPr lang="en-US" sz="765" dirty="0">
                <a:solidFill>
                  <a:srgbClr val="B9C0CD"/>
                </a:solidFill>
                <a:latin typeface="Courier New" pitchFamily="34" charset="0"/>
                <a:ea typeface="Courier New" pitchFamily="34" charset="-122"/>
                <a:cs typeface="Courier New" pitchFamily="34" charset="-120"/>
              </a:rPr>
              <a:t>$GAPI sheets create --title "..."</a:t>
            </a:r>
            <a:endParaRPr lang="en-US" sz="765" dirty="0"/>
          </a:p>
        </p:txBody>
      </p:sp>
      <p:sp>
        <p:nvSpPr>
          <p:cNvPr id="21" name="Shape 19"/>
          <p:cNvSpPr/>
          <p:nvPr/>
        </p:nvSpPr>
        <p:spPr>
          <a:xfrm>
            <a:off x="731520" y="4689135"/>
            <a:ext cx="10728930" cy="1362090"/>
          </a:xfrm>
          <a:prstGeom prst="roundRect">
            <a:avLst>
              <a:gd name="adj" fmla="val 5706"/>
            </a:avLst>
          </a:prstGeom>
          <a:solidFill>
            <a:srgbClr val="2A201B"/>
          </a:solidFill>
          <a:ln w="7620">
            <a:solidFill>
              <a:srgbClr val="1D1E21"/>
            </a:solidFill>
            <a:prstDash val="solid"/>
          </a:ln>
        </p:spPr>
      </p:sp>
      <p:sp>
        <p:nvSpPr>
          <p:cNvPr id="22" name="Shape 20"/>
          <p:cNvSpPr/>
          <p:nvPr/>
        </p:nvSpPr>
        <p:spPr>
          <a:xfrm>
            <a:off x="731520" y="4724065"/>
            <a:ext cx="12984" cy="1292139"/>
          </a:xfrm>
          <a:prstGeom prst="rect">
            <a:avLst/>
          </a:prstGeom>
          <a:solidFill>
            <a:srgbClr val="FFB27A"/>
          </a:solidFill>
          <a:ln/>
        </p:spPr>
      </p:sp>
      <p:sp>
        <p:nvSpPr>
          <p:cNvPr id="23" name="Text 21"/>
          <p:cNvSpPr txBox="1"/>
          <p:nvPr/>
        </p:nvSpPr>
        <p:spPr>
          <a:xfrm>
            <a:off x="886968" y="4818705"/>
            <a:ext cx="10693725" cy="140543"/>
          </a:xfrm>
          <a:prstGeom prst="rect">
            <a:avLst/>
          </a:prstGeom>
          <a:noFill/>
          <a:ln/>
        </p:spPr>
        <p:txBody>
          <a:bodyPr wrap="square" lIns="0" tIns="0" rIns="0" bIns="0" rtlCol="0" anchor="t"/>
          <a:lstStyle/>
          <a:p>
            <a:pPr algn="l" indent="0" marL="0">
              <a:lnSpc>
                <a:spcPts val="964"/>
              </a:lnSpc>
              <a:buNone/>
            </a:pPr>
            <a:r>
              <a:rPr lang="en-US" sz="714" b="1" spc="43" kern="0" dirty="0">
                <a:solidFill>
                  <a:srgbClr val="7B8494"/>
                </a:solidFill>
                <a:latin typeface="Arial" pitchFamily="34" charset="0"/>
                <a:ea typeface="Arial" pitchFamily="34" charset="-122"/>
                <a:cs typeface="Arial" pitchFamily="34" charset="-120"/>
              </a:rPr>
              <a:t>KALAU ADA YANG RUSAK</a:t>
            </a:r>
            <a:endParaRPr lang="en-US" sz="714" dirty="0"/>
          </a:p>
        </p:txBody>
      </p:sp>
      <p:sp>
        <p:nvSpPr>
          <p:cNvPr id="24" name="Shape 22"/>
          <p:cNvSpPr/>
          <p:nvPr/>
        </p:nvSpPr>
        <p:spPr>
          <a:xfrm>
            <a:off x="886968" y="5082601"/>
            <a:ext cx="90708" cy="90708"/>
          </a:xfrm>
          <a:prstGeom prst="roundRect">
            <a:avLst>
              <a:gd name="adj" fmla="val 21371"/>
            </a:avLst>
          </a:prstGeom>
          <a:ln w="11430">
            <a:solidFill>
              <a:srgbClr val="FFB27A"/>
            </a:solidFill>
            <a:prstDash val="solid"/>
          </a:ln>
        </p:spPr>
      </p:sp>
      <p:sp>
        <p:nvSpPr>
          <p:cNvPr id="25" name="Text 23"/>
          <p:cNvSpPr txBox="1"/>
          <p:nvPr/>
        </p:nvSpPr>
        <p:spPr>
          <a:xfrm>
            <a:off x="1055400" y="5031760"/>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hermes doctor lebih dulu — ia menyebut apa yang kurang</a:t>
            </a:r>
            <a:endParaRPr lang="en-US" sz="918" dirty="0"/>
          </a:p>
        </p:txBody>
      </p:sp>
      <p:sp>
        <p:nvSpPr>
          <p:cNvPr id="26" name="Shape 24"/>
          <p:cNvSpPr/>
          <p:nvPr/>
        </p:nvSpPr>
        <p:spPr>
          <a:xfrm>
            <a:off x="886968" y="5322905"/>
            <a:ext cx="90708" cy="90708"/>
          </a:xfrm>
          <a:prstGeom prst="roundRect">
            <a:avLst>
              <a:gd name="adj" fmla="val 21371"/>
            </a:avLst>
          </a:prstGeom>
          <a:ln w="11430">
            <a:solidFill>
              <a:srgbClr val="FFB27A"/>
            </a:solidFill>
            <a:prstDash val="solid"/>
          </a:ln>
        </p:spPr>
      </p:sp>
      <p:sp>
        <p:nvSpPr>
          <p:cNvPr id="27" name="Text 25"/>
          <p:cNvSpPr txBox="1"/>
          <p:nvPr/>
        </p:nvSpPr>
        <p:spPr>
          <a:xfrm>
            <a:off x="1055400" y="5272065"/>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Untuk Google: $GSETUP --check</a:t>
            </a:r>
            <a:endParaRPr lang="en-US" sz="918" dirty="0"/>
          </a:p>
        </p:txBody>
      </p:sp>
      <p:sp>
        <p:nvSpPr>
          <p:cNvPr id="28" name="Shape 26"/>
          <p:cNvSpPr/>
          <p:nvPr/>
        </p:nvSpPr>
        <p:spPr>
          <a:xfrm>
            <a:off x="886968" y="5563210"/>
            <a:ext cx="90708" cy="90708"/>
          </a:xfrm>
          <a:prstGeom prst="roundRect">
            <a:avLst>
              <a:gd name="adj" fmla="val 21371"/>
            </a:avLst>
          </a:prstGeom>
          <a:ln w="11430">
            <a:solidFill>
              <a:srgbClr val="FFB27A"/>
            </a:solidFill>
            <a:prstDash val="solid"/>
          </a:ln>
        </p:spPr>
      </p:sp>
      <p:sp>
        <p:nvSpPr>
          <p:cNvPr id="29" name="Text 27"/>
          <p:cNvSpPr txBox="1"/>
          <p:nvPr/>
        </p:nvSpPr>
        <p:spPr>
          <a:xfrm>
            <a:off x="1055400" y="5512369"/>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Log ada di ~/.hermes/logs/ — secret sudah diredaksi</a:t>
            </a:r>
            <a:endParaRPr lang="en-US" sz="918" dirty="0"/>
          </a:p>
        </p:txBody>
      </p:sp>
      <p:sp>
        <p:nvSpPr>
          <p:cNvPr id="30" name="Shape 28"/>
          <p:cNvSpPr/>
          <p:nvPr/>
        </p:nvSpPr>
        <p:spPr>
          <a:xfrm>
            <a:off x="886968" y="5803514"/>
            <a:ext cx="90708" cy="90708"/>
          </a:xfrm>
          <a:prstGeom prst="roundRect">
            <a:avLst>
              <a:gd name="adj" fmla="val 21371"/>
            </a:avLst>
          </a:prstGeom>
          <a:ln w="11430">
            <a:solidFill>
              <a:srgbClr val="FFB27A"/>
            </a:solidFill>
            <a:prstDash val="solid"/>
          </a:ln>
        </p:spPr>
      </p:sp>
      <p:sp>
        <p:nvSpPr>
          <p:cNvPr id="31" name="Text 29"/>
          <p:cNvSpPr txBox="1"/>
          <p:nvPr/>
        </p:nvSpPr>
        <p:spPr>
          <a:xfrm>
            <a:off x="1055400" y="5752673"/>
            <a:ext cx="10521178" cy="192390"/>
          </a:xfrm>
          <a:prstGeom prst="rect">
            <a:avLst/>
          </a:prstGeom>
          <a:noFill/>
          <a:ln/>
        </p:spPr>
        <p:txBody>
          <a:bodyPr wrap="square" lIns="0" tIns="0" rIns="0" bIns="0" rtlCol="0" anchor="t"/>
          <a:lstStyle/>
          <a:p>
            <a:pPr algn="l" indent="0" marL="0">
              <a:lnSpc>
                <a:spcPts val="1331"/>
              </a:lnSpc>
              <a:buNone/>
            </a:pPr>
            <a:r>
              <a:rPr lang="en-US" sz="918" dirty="0">
                <a:solidFill>
                  <a:srgbClr val="B9C0CD"/>
                </a:solidFill>
                <a:latin typeface="Arial" pitchFamily="34" charset="0"/>
                <a:ea typeface="Arial" pitchFamily="34" charset="-122"/>
                <a:cs typeface="Arial" pitchFamily="34" charset="-120"/>
              </a:rPr>
              <a:t>Skill baru tidak muncul? Pakai /reset atau buka sesi baru</a:t>
            </a:r>
            <a:endParaRPr lang="en-US" sz="918" dirty="0"/>
          </a:p>
        </p:txBody>
      </p:sp>
      <p:sp>
        <p:nvSpPr>
          <p:cNvPr id="32" name="Text 3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61 / 61 · DETAIL</a:t>
            </a:r>
            <a:endParaRPr lang="en-US" sz="78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113</Slides>
  <Notes>113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113</vt:i4>
      </vt:variant>
    </vt:vector>
  </HeadingPairs>
  <TitlesOfParts>
    <vt:vector size="1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vector>
  </TitlesOfParts>
  <Company>TSP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Hermes Workshop</dc:title>
  <dc:subject>Dari belum punya apa-apa → punya Hermes yang bekerja</dc:subject>
  <dc:creator>-</dc:creator>
  <cp:lastModifiedBy>-</cp:lastModifiedBy>
  <cp:revision>1</cp:revision>
  <dcterms:created xsi:type="dcterms:W3CDTF">2026-09-23T13:25:49Z</dcterms:created>
  <dcterms:modified xsi:type="dcterms:W3CDTF">2026-09-23T13:25:49Z</dcterms:modified>
</cp:coreProperties>
</file>